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45" r:id="rId3"/>
    <p:sldId id="346" r:id="rId4"/>
    <p:sldId id="344" r:id="rId5"/>
    <p:sldId id="349" r:id="rId6"/>
    <p:sldId id="320" r:id="rId7"/>
    <p:sldId id="277" r:id="rId8"/>
    <p:sldId id="287" r:id="rId9"/>
    <p:sldId id="321" r:id="rId10"/>
    <p:sldId id="278" r:id="rId11"/>
    <p:sldId id="306" r:id="rId12"/>
    <p:sldId id="279" r:id="rId13"/>
    <p:sldId id="286" r:id="rId14"/>
    <p:sldId id="310" r:id="rId15"/>
    <p:sldId id="312" r:id="rId16"/>
    <p:sldId id="313" r:id="rId17"/>
    <p:sldId id="262" r:id="rId18"/>
    <p:sldId id="307" r:id="rId19"/>
    <p:sldId id="311" r:id="rId20"/>
    <p:sldId id="308" r:id="rId21"/>
    <p:sldId id="309" r:id="rId22"/>
    <p:sldId id="280" r:id="rId23"/>
    <p:sldId id="283" r:id="rId24"/>
    <p:sldId id="284" r:id="rId25"/>
    <p:sldId id="285" r:id="rId26"/>
    <p:sldId id="295" r:id="rId27"/>
    <p:sldId id="322" r:id="rId28"/>
    <p:sldId id="347" r:id="rId29"/>
    <p:sldId id="289" r:id="rId30"/>
    <p:sldId id="292" r:id="rId31"/>
    <p:sldId id="288" r:id="rId32"/>
    <p:sldId id="290" r:id="rId33"/>
    <p:sldId id="291" r:id="rId34"/>
    <p:sldId id="297" r:id="rId35"/>
    <p:sldId id="299" r:id="rId36"/>
    <p:sldId id="300" r:id="rId37"/>
    <p:sldId id="301" r:id="rId38"/>
    <p:sldId id="261" r:id="rId39"/>
    <p:sldId id="271" r:id="rId40"/>
    <p:sldId id="343" r:id="rId41"/>
    <p:sldId id="323" r:id="rId42"/>
    <p:sldId id="324" r:id="rId43"/>
    <p:sldId id="336" r:id="rId44"/>
    <p:sldId id="338" r:id="rId45"/>
    <p:sldId id="325" r:id="rId46"/>
    <p:sldId id="326" r:id="rId47"/>
    <p:sldId id="335" r:id="rId48"/>
    <p:sldId id="327" r:id="rId49"/>
    <p:sldId id="319" r:id="rId50"/>
    <p:sldId id="350" r:id="rId51"/>
    <p:sldId id="337" r:id="rId52"/>
    <p:sldId id="348" r:id="rId53"/>
    <p:sldId id="331" r:id="rId54"/>
    <p:sldId id="270" r:id="rId55"/>
    <p:sldId id="275" r:id="rId56"/>
    <p:sldId id="341" r:id="rId57"/>
    <p:sldId id="340" r:id="rId5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CC0000"/>
    <a:srgbClr val="008000"/>
    <a:srgbClr val="FF0000"/>
    <a:srgbClr val="990000"/>
    <a:srgbClr val="800000"/>
    <a:srgbClr val="006600"/>
    <a:srgbClr val="003399"/>
    <a:srgbClr val="D9FFD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3" autoAdjust="0"/>
    <p:restoredTop sz="73043" autoAdjust="0"/>
  </p:normalViewPr>
  <p:slideViewPr>
    <p:cSldViewPr>
      <p:cViewPr varScale="1">
        <p:scale>
          <a:sx n="66" d="100"/>
          <a:sy n="66" d="100"/>
        </p:scale>
        <p:origin x="-167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2.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AF5ACD2-2869-4D70-8C3E-C4B9F134176F}" type="datetimeFigureOut">
              <a:rPr lang="es-ES"/>
              <a:pPr>
                <a:defRPr/>
              </a:pPr>
              <a:t>21/02/2013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B96D62B-0101-4FF4-96BC-3CC7CEBA17E0}"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_tradnl" dirty="0" smtClean="0"/>
              <a:t>Síntesis del material </a:t>
            </a:r>
            <a:r>
              <a:rPr lang="es-ES_tradnl" dirty="0" err="1" smtClean="0"/>
              <a:t>mesoestructurado</a:t>
            </a:r>
            <a:r>
              <a:rPr lang="es-ES_tradnl" dirty="0" smtClean="0"/>
              <a:t> SBA-15 de tamaño de poro expandido siguiendo dos estrategias: </a:t>
            </a:r>
            <a:r>
              <a:rPr lang="es-ES" dirty="0" smtClean="0"/>
              <a:t>modificación de la temperatura de hidrólisis y utilización de un agente de hinchamiento</a:t>
            </a:r>
            <a:r>
              <a:rPr lang="es-ES_tradnl" dirty="0" smtClean="0"/>
              <a:t> </a:t>
            </a:r>
            <a:r>
              <a:rPr lang="es-ES_tradnl" dirty="0" smtClean="0"/>
              <a:t>(</a:t>
            </a:r>
            <a:r>
              <a:rPr lang="es-ES_tradnl" dirty="0" err="1" smtClean="0"/>
              <a:t>TIBP</a:t>
            </a:r>
            <a:r>
              <a:rPr lang="es-ES_tradnl" dirty="0" smtClean="0"/>
              <a:t>)</a:t>
            </a:r>
            <a:endParaRPr lang="es-ES_tradnl" dirty="0" smtClean="0"/>
          </a:p>
          <a:p>
            <a:pPr eaLnBrk="1" hangingPunct="1">
              <a:spcBef>
                <a:spcPct val="0"/>
              </a:spcBef>
            </a:pPr>
            <a:endParaRPr lang="es-ES_tradnl" i="1" dirty="0" smtClean="0"/>
          </a:p>
          <a:p>
            <a:pPr eaLnBrk="1" hangingPunct="1">
              <a:spcBef>
                <a:spcPct val="0"/>
              </a:spcBef>
            </a:pPr>
            <a:r>
              <a:rPr lang="es-ES_tradnl" dirty="0" smtClean="0"/>
              <a:t>Inicialmente se produce la polimerización del precursor silíceo (TEOS)</a:t>
            </a:r>
            <a:r>
              <a:rPr lang="es-ES_tradnl" baseline="0" dirty="0" smtClean="0"/>
              <a:t> </a:t>
            </a:r>
            <a:r>
              <a:rPr lang="es-ES_tradnl" dirty="0" smtClean="0"/>
              <a:t>en disolución acuosa alrededor de las micelas de surfactante (Pluronic-123)</a:t>
            </a:r>
            <a:r>
              <a:rPr lang="es-ES_tradnl" baseline="0" dirty="0" smtClean="0"/>
              <a:t> </a:t>
            </a:r>
            <a:r>
              <a:rPr lang="es-ES_tradnl" dirty="0" smtClean="0"/>
              <a:t>previamente formadas. La fuente de silicio más usada para la síntesis del material SBA-15 es el </a:t>
            </a:r>
            <a:r>
              <a:rPr lang="es-ES_tradnl" dirty="0" err="1" smtClean="0"/>
              <a:t>tetraetilortosilicato</a:t>
            </a:r>
            <a:r>
              <a:rPr lang="es-ES_tradnl" dirty="0" smtClean="0"/>
              <a:t> (TEOS). No obstante, también se puede emplear </a:t>
            </a:r>
            <a:r>
              <a:rPr lang="es-ES_tradnl" dirty="0" err="1" smtClean="0"/>
              <a:t>metasilicato</a:t>
            </a:r>
            <a:r>
              <a:rPr lang="es-ES_tradnl" dirty="0" smtClean="0"/>
              <a:t> de sodio, con el que se obtienen materiales con propiedades comparables a los preparados a partir del </a:t>
            </a:r>
            <a:r>
              <a:rPr lang="es-ES_tradnl" dirty="0" err="1" smtClean="0"/>
              <a:t>tetraetilortosilicato</a:t>
            </a:r>
            <a:r>
              <a:rPr lang="es-ES_tradnl" dirty="0" smtClean="0"/>
              <a:t> [29-31]. Una vez formado el material </a:t>
            </a:r>
            <a:r>
              <a:rPr lang="es-ES_tradnl" dirty="0" err="1" smtClean="0"/>
              <a:t>mesoporoso</a:t>
            </a:r>
            <a:r>
              <a:rPr lang="es-ES_tradnl" dirty="0" smtClean="0"/>
              <a:t> con la estructura deseada se procede a la eliminación del surfactante que se encuentra ocluido en los poros del material. Esto se puede</a:t>
            </a:r>
            <a:r>
              <a:rPr lang="es-ES_tradnl" baseline="0" dirty="0" smtClean="0"/>
              <a:t> hacer por calcinación o por extracción con un disolvente (etanol). Los poros resultantes son mayores que los de SBA-15 convencional, pudiendo variar entre 12 y 15 </a:t>
            </a:r>
            <a:r>
              <a:rPr lang="es-ES_tradnl" baseline="0" dirty="0" err="1" smtClean="0"/>
              <a:t>nm</a:t>
            </a:r>
            <a:r>
              <a:rPr lang="es-ES_tradnl" baseline="0" dirty="0" smtClean="0"/>
              <a:t>, según el tratamiento de eliminación del surfactante. La técnica de calcinación es mas agresiva, pudiendo producir una contracción parcial de la estructura (menor </a:t>
            </a:r>
            <a:r>
              <a:rPr lang="es-ES_tradnl" baseline="0" dirty="0" err="1" smtClean="0"/>
              <a:t>Dp</a:t>
            </a:r>
            <a:r>
              <a:rPr lang="es-ES_tradnl" baseline="0" dirty="0" smtClean="0"/>
              <a:t>), mientras que la extracción no es tan eficiente en la eliminación del surfactante, pudiendo quedar algo del mismo sin eliminar</a:t>
            </a:r>
            <a:r>
              <a:rPr lang="es-ES_tradnl" baseline="0" dirty="0" smtClean="0"/>
              <a:t>.</a:t>
            </a:r>
          </a:p>
          <a:p>
            <a:pPr eaLnBrk="1" hangingPunct="1">
              <a:spcBef>
                <a:spcPct val="0"/>
              </a:spcBef>
            </a:pPr>
            <a:endParaRPr lang="es-ES_tradnl" baseline="0" dirty="0" smtClean="0"/>
          </a:p>
          <a:p>
            <a:r>
              <a:rPr lang="es-ES" sz="1200" kern="1200" dirty="0" smtClean="0">
                <a:solidFill>
                  <a:schemeClr val="tx1"/>
                </a:solidFill>
                <a:latin typeface="+mn-lt"/>
                <a:ea typeface="+mn-ea"/>
                <a:cs typeface="+mn-cs"/>
              </a:rPr>
              <a:t>El </a:t>
            </a:r>
            <a:r>
              <a:rPr lang="es-ES" sz="1200" kern="1200" dirty="0" err="1" smtClean="0">
                <a:solidFill>
                  <a:schemeClr val="tx1"/>
                </a:solidFill>
                <a:latin typeface="+mn-lt"/>
                <a:ea typeface="+mn-ea"/>
                <a:cs typeface="+mn-cs"/>
              </a:rPr>
              <a:t>TIPB</a:t>
            </a:r>
            <a:r>
              <a:rPr lang="es-ES" sz="1200" kern="1200" dirty="0" smtClean="0">
                <a:solidFill>
                  <a:schemeClr val="tx1"/>
                </a:solidFill>
                <a:latin typeface="+mn-lt"/>
                <a:ea typeface="+mn-ea"/>
                <a:cs typeface="+mn-cs"/>
              </a:rPr>
              <a:t> conduce al hinchamiento de las micelas preexistentes, disminuyendo el cociente volumétrico entre las fases </a:t>
            </a:r>
            <a:r>
              <a:rPr lang="es-ES" sz="1200" kern="1200" dirty="0" err="1" smtClean="0">
                <a:solidFill>
                  <a:schemeClr val="tx1"/>
                </a:solidFill>
                <a:latin typeface="+mn-lt"/>
                <a:ea typeface="+mn-ea"/>
                <a:cs typeface="+mn-cs"/>
              </a:rPr>
              <a:t>hidrofílica</a:t>
            </a:r>
            <a:r>
              <a:rPr lang="es-ES" sz="1200" kern="1200" dirty="0" smtClean="0">
                <a:solidFill>
                  <a:schemeClr val="tx1"/>
                </a:solidFill>
                <a:latin typeface="+mn-lt"/>
                <a:ea typeface="+mn-ea"/>
                <a:cs typeface="+mn-cs"/>
              </a:rPr>
              <a:t> e </a:t>
            </a:r>
            <a:r>
              <a:rPr lang="es-ES" sz="1200" kern="1200" dirty="0" err="1" smtClean="0">
                <a:solidFill>
                  <a:schemeClr val="tx1"/>
                </a:solidFill>
                <a:latin typeface="+mn-lt"/>
                <a:ea typeface="+mn-ea"/>
                <a:cs typeface="+mn-cs"/>
              </a:rPr>
              <a:t>hidrofóbica</a:t>
            </a:r>
            <a:r>
              <a:rPr lang="es-ES" sz="1200" kern="1200" dirty="0" smtClean="0">
                <a:solidFill>
                  <a:schemeClr val="tx1"/>
                </a:solidFill>
                <a:latin typeface="+mn-lt"/>
                <a:ea typeface="+mn-ea"/>
                <a:cs typeface="+mn-cs"/>
              </a:rPr>
              <a:t>, lo cual da lugar, entre otras, a estructuras </a:t>
            </a:r>
            <a:r>
              <a:rPr lang="es-ES" sz="1200" kern="1200" dirty="0" err="1" smtClean="0">
                <a:solidFill>
                  <a:schemeClr val="tx1"/>
                </a:solidFill>
                <a:latin typeface="+mn-lt"/>
                <a:ea typeface="+mn-ea"/>
                <a:cs typeface="+mn-cs"/>
              </a:rPr>
              <a:t>micelares</a:t>
            </a:r>
            <a:r>
              <a:rPr lang="es-ES" sz="1200" kern="1200" dirty="0" smtClean="0">
                <a:solidFill>
                  <a:schemeClr val="tx1"/>
                </a:solidFill>
                <a:latin typeface="+mn-lt"/>
                <a:ea typeface="+mn-ea"/>
                <a:cs typeface="+mn-cs"/>
              </a:rPr>
              <a:t> cilíndricas [124, ].</a:t>
            </a:r>
          </a:p>
          <a:p>
            <a:r>
              <a:rPr lang="en-GB" sz="1200" kern="1200" dirty="0" smtClean="0">
                <a:solidFill>
                  <a:schemeClr val="tx1"/>
                </a:solidFill>
                <a:latin typeface="+mn-lt"/>
                <a:ea typeface="+mn-ea"/>
                <a:cs typeface="+mn-cs"/>
              </a:rPr>
              <a:t>Sun, J.; Ma, D.; Zhang, H.; Wang, C.; </a:t>
            </a:r>
            <a:r>
              <a:rPr lang="en-GB" sz="1200" kern="1200" dirty="0" err="1" smtClean="0">
                <a:solidFill>
                  <a:schemeClr val="tx1"/>
                </a:solidFill>
                <a:latin typeface="+mn-lt"/>
                <a:ea typeface="+mn-ea"/>
                <a:cs typeface="+mn-cs"/>
              </a:rPr>
              <a:t>Bao</a:t>
            </a:r>
            <a:r>
              <a:rPr lang="en-GB" sz="1200" kern="1200" dirty="0" smtClean="0">
                <a:solidFill>
                  <a:schemeClr val="tx1"/>
                </a:solidFill>
                <a:latin typeface="+mn-lt"/>
                <a:ea typeface="+mn-ea"/>
                <a:cs typeface="+mn-cs"/>
              </a:rPr>
              <a:t>, X.; Su, D. S.; Klein-Hoffmann, A.; Weinberg, G.; Mann, S. </a:t>
            </a:r>
            <a:r>
              <a:rPr lang="en-GB" sz="1200" i="1" kern="1200" dirty="0" smtClean="0">
                <a:solidFill>
                  <a:schemeClr val="tx1"/>
                </a:solidFill>
                <a:latin typeface="+mn-lt"/>
                <a:ea typeface="+mn-ea"/>
                <a:cs typeface="+mn-cs"/>
              </a:rPr>
              <a:t>J. Mater. Chem.</a:t>
            </a:r>
            <a:r>
              <a:rPr lang="en-GB" sz="1200" kern="1200" dirty="0" smtClean="0">
                <a:solidFill>
                  <a:schemeClr val="tx1"/>
                </a:solidFill>
                <a:latin typeface="+mn-lt"/>
                <a:ea typeface="+mn-ea"/>
                <a:cs typeface="+mn-cs"/>
              </a:rPr>
              <a:t> 16 (2006) 1507.</a:t>
            </a:r>
            <a:endParaRPr lang="es-ES" sz="1200" kern="1200" dirty="0" smtClean="0">
              <a:solidFill>
                <a:schemeClr val="tx1"/>
              </a:solidFill>
              <a:latin typeface="+mn-lt"/>
              <a:ea typeface="+mn-ea"/>
              <a:cs typeface="+mn-cs"/>
            </a:endParaRPr>
          </a:p>
          <a:p>
            <a:pPr eaLnBrk="1" hangingPunct="1">
              <a:spcBef>
                <a:spcPct val="0"/>
              </a:spcBef>
            </a:pPr>
            <a:endParaRPr lang="es-ES" dirty="0" smtClean="0"/>
          </a:p>
          <a:p>
            <a:pPr eaLnBrk="1" hangingPunct="1">
              <a:spcBef>
                <a:spcPct val="0"/>
              </a:spcBef>
            </a:pPr>
            <a:endParaRPr lang="es-ES" dirty="0" smtClean="0"/>
          </a:p>
          <a:p>
            <a:pPr eaLnBrk="1" hangingPunct="1"/>
            <a:endParaRPr lang="es-E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_tradnl" dirty="0" smtClean="0"/>
              <a:t>La </a:t>
            </a:r>
            <a:r>
              <a:rPr lang="es-ES_tradnl" dirty="0" smtClean="0"/>
              <a:t>funcionalización de materiales silíceos mediante anclaje consiste en una reacción química entre los grupos </a:t>
            </a:r>
            <a:r>
              <a:rPr lang="es-ES_tradnl" dirty="0" err="1" smtClean="0"/>
              <a:t>silanol</a:t>
            </a:r>
            <a:r>
              <a:rPr lang="es-ES_tradnl" dirty="0" smtClean="0"/>
              <a:t> superficiales del sólido y un compuesto precursor del grupo orgánico a incorporar. En este trabajo se han usado como agentes de funcionalización las moléculas 3-</a:t>
            </a:r>
            <a:r>
              <a:rPr lang="es-ES_tradnl" b="1" dirty="0" smtClean="0"/>
              <a:t>aminopropil</a:t>
            </a:r>
            <a:r>
              <a:rPr lang="es-ES_tradnl" dirty="0" smtClean="0"/>
              <a:t>trimetoxisilano y N-[3-(</a:t>
            </a:r>
            <a:r>
              <a:rPr lang="es-ES_tradnl" dirty="0" err="1" smtClean="0"/>
              <a:t>trimetoxisilil</a:t>
            </a:r>
            <a:r>
              <a:rPr lang="es-ES_tradnl" dirty="0" smtClean="0"/>
              <a:t>) </a:t>
            </a:r>
            <a:r>
              <a:rPr lang="es-ES_tradnl" dirty="0" err="1" smtClean="0"/>
              <a:t>propil</a:t>
            </a:r>
            <a:r>
              <a:rPr lang="es-ES_tradnl" dirty="0" smtClean="0"/>
              <a:t>] </a:t>
            </a:r>
            <a:r>
              <a:rPr lang="es-ES_tradnl" b="1" dirty="0" err="1" smtClean="0"/>
              <a:t>dietilentriamino</a:t>
            </a:r>
            <a:r>
              <a:rPr lang="es-ES_tradnl" dirty="0" smtClean="0"/>
              <a:t>, donde los grupos </a:t>
            </a:r>
            <a:r>
              <a:rPr lang="es-ES_tradnl" dirty="0" err="1" smtClean="0"/>
              <a:t>metoxi</a:t>
            </a:r>
            <a:r>
              <a:rPr lang="es-ES_tradnl" dirty="0" smtClean="0"/>
              <a:t> reaccionan con los grupos </a:t>
            </a:r>
            <a:r>
              <a:rPr lang="es-ES_tradnl" dirty="0" err="1" smtClean="0"/>
              <a:t>silanol</a:t>
            </a:r>
            <a:r>
              <a:rPr lang="es-ES_tradnl" dirty="0" smtClean="0"/>
              <a:t> de la superficie del soporte. Puesto que poseen uno y tres grupos amino respectivamente a modo de simplificación estas moléculas se nombrarán como AP(N) y DT(NNN). </a:t>
            </a:r>
          </a:p>
          <a:p>
            <a:pPr eaLnBrk="1" hangingPunct="1">
              <a:spcBef>
                <a:spcPct val="0"/>
              </a:spcBef>
            </a:pPr>
            <a:r>
              <a:rPr lang="es-ES_tradnl" dirty="0" smtClean="0"/>
              <a:t>Para llevar a cabo el anclaje del compuesto AP(N) y DT(NNN) sobre el material SBA-15 es necesario dispersar 1 g del soporte en 250 </a:t>
            </a:r>
            <a:r>
              <a:rPr lang="es-ES_tradnl" dirty="0" err="1" smtClean="0"/>
              <a:t>mL</a:t>
            </a:r>
            <a:r>
              <a:rPr lang="es-ES_tradnl" dirty="0" smtClean="0"/>
              <a:t> de tolueno y añadir el agente de funcionalización en la concentración deseada. La cantidad de agente de funcionalización se calcula en función de la concentración estimada</a:t>
            </a:r>
            <a:r>
              <a:rPr lang="es-ES_tradnl" baseline="0" dirty="0" smtClean="0"/>
              <a:t> de grupos </a:t>
            </a:r>
            <a:r>
              <a:rPr lang="es-ES_tradnl" baseline="0" dirty="0" err="1" smtClean="0"/>
              <a:t>silanol</a:t>
            </a:r>
            <a:r>
              <a:rPr lang="es-ES_tradnl" baseline="0" dirty="0" smtClean="0"/>
              <a:t> superficiales del soporte, tomando como referencia una </a:t>
            </a:r>
            <a:r>
              <a:rPr lang="es-ES_tradnl" baseline="0" dirty="0" smtClean="0"/>
              <a:t>sílice </a:t>
            </a:r>
            <a:r>
              <a:rPr lang="es-ES_tradnl" baseline="0" dirty="0" smtClean="0"/>
              <a:t>calcinada a 550 </a:t>
            </a:r>
            <a:r>
              <a:rPr lang="es-ES_tradnl" baseline="0" dirty="0" err="1" smtClean="0"/>
              <a:t>ºC</a:t>
            </a:r>
            <a:r>
              <a:rPr lang="es-ES_tradnl" baseline="0" dirty="0" smtClean="0"/>
              <a:t> </a:t>
            </a:r>
            <a:r>
              <a:rPr lang="es-ES_tradnl" baseline="0" dirty="0" smtClean="0"/>
              <a:t>(Van </a:t>
            </a:r>
            <a:r>
              <a:rPr lang="es-ES_tradnl" baseline="0" dirty="0" smtClean="0"/>
              <a:t>der </a:t>
            </a:r>
            <a:r>
              <a:rPr lang="es-ES_tradnl" baseline="0" dirty="0" err="1" smtClean="0"/>
              <a:t>Voort</a:t>
            </a:r>
            <a:r>
              <a:rPr lang="es-ES_tradnl" baseline="0" dirty="0" smtClean="0"/>
              <a:t>, 1991</a:t>
            </a:r>
            <a:r>
              <a:rPr lang="es-ES_tradnl" baseline="0" dirty="0" smtClean="0"/>
              <a:t>).</a:t>
            </a:r>
            <a:endParaRPr lang="es-ES_tradnl" dirty="0" smtClean="0"/>
          </a:p>
          <a:p>
            <a:pPr eaLnBrk="1" hangingPunct="1">
              <a:spcBef>
                <a:spcPct val="0"/>
              </a:spcBef>
            </a:pPr>
            <a:r>
              <a:rPr lang="es-ES_tradnl" dirty="0" smtClean="0"/>
              <a:t>Tras adicionar el agente de funcionalización, la mezcla resultante se mantiene 24 h con calefacción constante a reflujo. Transcurrido el tiempo indicado, se procede a la filtración a vacío, lavado con tolueno y secado a temperatura ambiente.</a:t>
            </a:r>
            <a:endParaRPr lang="es-ES" dirty="0" smtClean="0"/>
          </a:p>
          <a:p>
            <a:pPr eaLnBrk="1" hangingPunct="1">
              <a:spcBef>
                <a:spcPct val="0"/>
              </a:spcBef>
            </a:pPr>
            <a:endParaRPr lang="es-ES" dirty="0" smtClean="0"/>
          </a:p>
          <a:p>
            <a:pPr eaLnBrk="1" hangingPunct="1"/>
            <a:endParaRPr lang="es-E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De</a:t>
            </a:r>
            <a:r>
              <a:rPr lang="es-ES" baseline="0" dirty="0" smtClean="0"/>
              <a:t> forma </a:t>
            </a:r>
            <a:r>
              <a:rPr lang="es-ES" baseline="0" dirty="0" err="1" smtClean="0"/>
              <a:t>analoga</a:t>
            </a:r>
            <a:r>
              <a:rPr lang="es-ES" baseline="0" dirty="0" smtClean="0"/>
              <a:t>, se lleva a cabo la impregnación del soporte SBA-15 con moléculas aminadas, como TEPA (</a:t>
            </a:r>
            <a:r>
              <a:rPr lang="es-ES" baseline="0" dirty="0" err="1" smtClean="0"/>
              <a:t>tetraetilen-pentamina</a:t>
            </a:r>
            <a:r>
              <a:rPr lang="es-ES" baseline="0" dirty="0" smtClean="0"/>
              <a:t>) con 5 grupos amino en su molécula, o PEI (</a:t>
            </a:r>
            <a:r>
              <a:rPr lang="es-ES" baseline="0" dirty="0" smtClean="0"/>
              <a:t>Poli-</a:t>
            </a:r>
            <a:r>
              <a:rPr lang="es-ES" baseline="0" dirty="0" err="1" smtClean="0"/>
              <a:t>etilenimina</a:t>
            </a:r>
            <a:r>
              <a:rPr lang="es-ES" baseline="0" dirty="0" smtClean="0"/>
              <a:t>), polímero de elevado peso molecular (M=800) que contiene numerosos grupos amino primarios, secundarios y terciarios (éstos últimos no activos en la </a:t>
            </a:r>
            <a:r>
              <a:rPr lang="es-ES" baseline="0" dirty="0" err="1" smtClean="0"/>
              <a:t>quimisorción</a:t>
            </a:r>
            <a:r>
              <a:rPr lang="es-ES" baseline="0" dirty="0" smtClean="0"/>
              <a:t> del CO2).</a:t>
            </a:r>
            <a:endParaRPr lang="es-E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17</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C41C8F85-DB54-4E5C-9981-41FA83F4D3F6}" type="slidenum">
              <a:rPr lang="es-ES" sz="1200">
                <a:latin typeface="+mn-lt"/>
              </a:rPr>
              <a:pPr algn="r" fontAlgn="auto">
                <a:spcBef>
                  <a:spcPts val="0"/>
                </a:spcBef>
                <a:spcAft>
                  <a:spcPts val="0"/>
                </a:spcAft>
                <a:defRPr/>
              </a:pPr>
              <a:t>18</a:t>
            </a:fld>
            <a:endParaRPr lang="es-ES" sz="1200">
              <a:latin typeface="+mn-lt"/>
            </a:endParaRPr>
          </a:p>
        </p:txBody>
      </p:sp>
      <p:sp>
        <p:nvSpPr>
          <p:cNvPr id="284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46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s-E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7E691E-6FA6-4C6D-A80D-F910D957F1D2}" type="slidenum">
              <a:rPr lang="es-ES"/>
              <a:pPr>
                <a:defRPr/>
              </a:pPr>
              <a:t>19</a:t>
            </a:fld>
            <a:endParaRPr lang="es-ES"/>
          </a:p>
        </p:txBody>
      </p:sp>
      <p:sp>
        <p:nvSpPr>
          <p:cNvPr id="1331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s-E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22</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E1171D-CD08-4C36-ACAA-06EB8E996D6E}" type="slidenum">
              <a:rPr lang="es-ES" smtClean="0">
                <a:latin typeface="Arial" charset="0"/>
              </a:rPr>
              <a:pPr fontAlgn="base">
                <a:spcBef>
                  <a:spcPct val="0"/>
                </a:spcBef>
                <a:spcAft>
                  <a:spcPct val="0"/>
                </a:spcAft>
              </a:pPr>
              <a:t>23</a:t>
            </a:fld>
            <a:endParaRPr lang="es-ES" smtClean="0">
              <a:latin typeface="Arial"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GB" dirty="0" smtClean="0">
                <a:latin typeface="Arial" charset="0"/>
              </a:rPr>
              <a:t>SBA-15 has been functionalized with the three </a:t>
            </a:r>
            <a:r>
              <a:rPr lang="en-GB" dirty="0" err="1" smtClean="0">
                <a:latin typeface="Arial" charset="0"/>
              </a:rPr>
              <a:t>organosilane</a:t>
            </a:r>
            <a:r>
              <a:rPr lang="en-GB" dirty="0" smtClean="0">
                <a:latin typeface="Arial" charset="0"/>
              </a:rPr>
              <a:t> molecules containing the amino groups. The interaction of these molecules with the </a:t>
            </a:r>
            <a:r>
              <a:rPr lang="en-GB" dirty="0" err="1" smtClean="0">
                <a:latin typeface="Arial" charset="0"/>
              </a:rPr>
              <a:t>silanol</a:t>
            </a:r>
            <a:r>
              <a:rPr lang="en-GB" dirty="0" smtClean="0">
                <a:latin typeface="Arial" charset="0"/>
              </a:rPr>
              <a:t> groups is strong, being covalent bonds formed, stronger than conventional van der Waals forces of typical </a:t>
            </a:r>
            <a:r>
              <a:rPr lang="en-GB" dirty="0" err="1" smtClean="0">
                <a:latin typeface="Arial" charset="0"/>
              </a:rPr>
              <a:t>physi</a:t>
            </a:r>
            <a:r>
              <a:rPr lang="en-GB" dirty="0" smtClean="0">
                <a:latin typeface="Arial" charset="0"/>
              </a:rPr>
              <a:t>-sorption</a:t>
            </a:r>
            <a:r>
              <a:rPr lang="en-GB" dirty="0" smtClean="0">
                <a:latin typeface="Arial" charset="0"/>
              </a:rPr>
              <a:t>. </a:t>
            </a:r>
          </a:p>
          <a:p>
            <a:pPr eaLnBrk="1" hangingPunct="1"/>
            <a:r>
              <a:rPr lang="en-GB" dirty="0" smtClean="0">
                <a:latin typeface="Arial" charset="0"/>
              </a:rPr>
              <a:t>Since the molecule of carbon dioxide has an acidic character and the amino groups are basic, a </a:t>
            </a:r>
            <a:r>
              <a:rPr lang="en-GB" dirty="0" err="1" smtClean="0">
                <a:latin typeface="Arial" charset="0"/>
              </a:rPr>
              <a:t>chemisorption</a:t>
            </a:r>
            <a:r>
              <a:rPr lang="en-GB" dirty="0" smtClean="0">
                <a:latin typeface="Arial" charset="0"/>
              </a:rPr>
              <a:t> </a:t>
            </a:r>
            <a:r>
              <a:rPr lang="en-GB" dirty="0" smtClean="0">
                <a:latin typeface="Arial" charset="0"/>
              </a:rPr>
              <a:t>takes place between them, forming as a first step a dipolar ion, called “</a:t>
            </a:r>
            <a:r>
              <a:rPr lang="en-GB" dirty="0" err="1" smtClean="0">
                <a:latin typeface="Arial" charset="0"/>
              </a:rPr>
              <a:t>Zwitter</a:t>
            </a:r>
            <a:r>
              <a:rPr lang="en-GB" dirty="0" smtClean="0">
                <a:latin typeface="Arial" charset="0"/>
              </a:rPr>
              <a:t>-ion”, which further interacts with another basic amino group of a neighbour grafted molecule, to the form an alkyl-</a:t>
            </a:r>
            <a:r>
              <a:rPr lang="en-GB" dirty="0" err="1" smtClean="0">
                <a:latin typeface="Arial" charset="0"/>
              </a:rPr>
              <a:t>amonium</a:t>
            </a:r>
            <a:r>
              <a:rPr lang="en-GB" dirty="0" smtClean="0">
                <a:latin typeface="Arial" charset="0"/>
              </a:rPr>
              <a:t> </a:t>
            </a:r>
            <a:r>
              <a:rPr lang="en-GB" dirty="0" err="1" smtClean="0">
                <a:latin typeface="Arial" charset="0"/>
              </a:rPr>
              <a:t>carbamate</a:t>
            </a:r>
            <a:r>
              <a:rPr lang="en-GB" dirty="0" smtClean="0">
                <a:latin typeface="Arial" charset="0"/>
              </a:rPr>
              <a:t>. This is what is expected to occur in anhydrous conditions.</a:t>
            </a:r>
          </a:p>
          <a:p>
            <a:pPr eaLnBrk="1" hangingPunct="1"/>
            <a:endParaRPr lang="en-GB" dirty="0" smtClean="0">
              <a:latin typeface="Arial" charset="0"/>
            </a:endParaRPr>
          </a:p>
          <a:p>
            <a:pPr eaLnBrk="1" hangingPunct="1"/>
            <a:endParaRPr lang="en-GB"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EF0D0F-E6B7-4CAA-876B-49481DFDCF86}" type="slidenum">
              <a:rPr lang="es-ES" smtClean="0">
                <a:latin typeface="Arial" charset="0"/>
              </a:rPr>
              <a:pPr fontAlgn="base">
                <a:spcBef>
                  <a:spcPct val="0"/>
                </a:spcBef>
                <a:spcAft>
                  <a:spcPct val="0"/>
                </a:spcAft>
              </a:pPr>
              <a:t>24</a:t>
            </a:fld>
            <a:endParaRPr lang="es-ES" smtClean="0">
              <a:latin typeface="Arial"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s-ES" dirty="0" err="1" smtClean="0">
                <a:latin typeface="Arial" charset="0"/>
              </a:rPr>
              <a:t>When</a:t>
            </a:r>
            <a:r>
              <a:rPr lang="es-ES" dirty="0" smtClean="0">
                <a:latin typeface="Arial" charset="0"/>
              </a:rPr>
              <a:t> </a:t>
            </a:r>
            <a:r>
              <a:rPr lang="es-ES" dirty="0" err="1" smtClean="0">
                <a:latin typeface="Arial" charset="0"/>
              </a:rPr>
              <a:t>water</a:t>
            </a:r>
            <a:r>
              <a:rPr lang="es-ES" dirty="0" smtClean="0">
                <a:latin typeface="Arial" charset="0"/>
              </a:rPr>
              <a:t> </a:t>
            </a:r>
            <a:r>
              <a:rPr lang="es-ES" dirty="0" err="1" smtClean="0">
                <a:latin typeface="Arial" charset="0"/>
              </a:rPr>
              <a:t>is</a:t>
            </a:r>
            <a:r>
              <a:rPr lang="es-ES" dirty="0" smtClean="0">
                <a:latin typeface="Arial" charset="0"/>
              </a:rPr>
              <a:t> </a:t>
            </a:r>
            <a:r>
              <a:rPr lang="es-ES" dirty="0" err="1" smtClean="0">
                <a:latin typeface="Arial" charset="0"/>
              </a:rPr>
              <a:t>present</a:t>
            </a:r>
            <a:r>
              <a:rPr lang="es-ES" dirty="0" smtClean="0">
                <a:latin typeface="Arial" charset="0"/>
              </a:rPr>
              <a:t>, </a:t>
            </a:r>
            <a:r>
              <a:rPr lang="es-ES" dirty="0" err="1" smtClean="0">
                <a:latin typeface="Arial" charset="0"/>
              </a:rPr>
              <a:t>the</a:t>
            </a:r>
            <a:r>
              <a:rPr lang="es-ES" dirty="0" smtClean="0">
                <a:latin typeface="Arial" charset="0"/>
              </a:rPr>
              <a:t> </a:t>
            </a:r>
            <a:r>
              <a:rPr lang="es-ES" dirty="0" err="1" smtClean="0">
                <a:latin typeface="Arial" charset="0"/>
              </a:rPr>
              <a:t>mechanism</a:t>
            </a:r>
            <a:r>
              <a:rPr lang="es-ES" dirty="0" smtClean="0">
                <a:latin typeface="Arial" charset="0"/>
              </a:rPr>
              <a:t> of CO2 </a:t>
            </a:r>
            <a:r>
              <a:rPr lang="es-ES" dirty="0" err="1" smtClean="0">
                <a:latin typeface="Arial" charset="0"/>
              </a:rPr>
              <a:t>reaction</a:t>
            </a:r>
            <a:r>
              <a:rPr lang="es-ES" dirty="0" smtClean="0">
                <a:latin typeface="Arial" charset="0"/>
              </a:rPr>
              <a:t> leads </a:t>
            </a:r>
            <a:r>
              <a:rPr lang="es-ES" dirty="0" err="1" smtClean="0">
                <a:latin typeface="Arial" charset="0"/>
              </a:rPr>
              <a:t>to</a:t>
            </a:r>
            <a:r>
              <a:rPr lang="es-ES" dirty="0" smtClean="0">
                <a:latin typeface="Arial" charset="0"/>
              </a:rPr>
              <a:t> </a:t>
            </a:r>
            <a:r>
              <a:rPr lang="es-ES" dirty="0" err="1" smtClean="0">
                <a:latin typeface="Arial" charset="0"/>
              </a:rPr>
              <a:t>the</a:t>
            </a:r>
            <a:r>
              <a:rPr lang="es-ES" dirty="0" smtClean="0">
                <a:latin typeface="Arial" charset="0"/>
              </a:rPr>
              <a:t> </a:t>
            </a:r>
            <a:r>
              <a:rPr lang="es-ES" dirty="0" err="1" smtClean="0">
                <a:latin typeface="Arial" charset="0"/>
              </a:rPr>
              <a:t>formation</a:t>
            </a:r>
            <a:r>
              <a:rPr lang="es-ES" dirty="0" smtClean="0">
                <a:latin typeface="Arial" charset="0"/>
              </a:rPr>
              <a:t> of </a:t>
            </a:r>
            <a:r>
              <a:rPr lang="es-ES" dirty="0" err="1" smtClean="0">
                <a:latin typeface="Arial" charset="0"/>
              </a:rPr>
              <a:t>amonium</a:t>
            </a:r>
            <a:r>
              <a:rPr lang="es-ES" dirty="0" smtClean="0">
                <a:latin typeface="Arial" charset="0"/>
              </a:rPr>
              <a:t> </a:t>
            </a:r>
            <a:r>
              <a:rPr lang="es-ES" dirty="0" err="1" smtClean="0">
                <a:latin typeface="Arial" charset="0"/>
              </a:rPr>
              <a:t>bicarbonate</a:t>
            </a:r>
            <a:r>
              <a:rPr lang="es-ES" dirty="0" smtClean="0">
                <a:latin typeface="Arial" charset="0"/>
              </a:rPr>
              <a:t>, a more </a:t>
            </a:r>
            <a:r>
              <a:rPr lang="es-ES" dirty="0" err="1" smtClean="0">
                <a:latin typeface="Arial" charset="0"/>
              </a:rPr>
              <a:t>stable</a:t>
            </a:r>
            <a:r>
              <a:rPr lang="es-ES" dirty="0" smtClean="0">
                <a:latin typeface="Arial" charset="0"/>
              </a:rPr>
              <a:t> final </a:t>
            </a:r>
            <a:r>
              <a:rPr lang="es-ES" dirty="0" err="1" smtClean="0">
                <a:latin typeface="Arial" charset="0"/>
              </a:rPr>
              <a:t>form</a:t>
            </a:r>
            <a:r>
              <a:rPr lang="es-ES" dirty="0" smtClean="0">
                <a:latin typeface="Arial" charset="0"/>
              </a:rPr>
              <a:t>, </a:t>
            </a:r>
            <a:r>
              <a:rPr lang="es-ES" dirty="0" err="1" smtClean="0">
                <a:latin typeface="Arial" charset="0"/>
              </a:rPr>
              <a:t>being</a:t>
            </a:r>
            <a:r>
              <a:rPr lang="es-ES" dirty="0" smtClean="0">
                <a:latin typeface="Arial" charset="0"/>
              </a:rPr>
              <a:t> </a:t>
            </a:r>
            <a:r>
              <a:rPr lang="es-ES" dirty="0" err="1" smtClean="0">
                <a:latin typeface="Arial" charset="0"/>
              </a:rPr>
              <a:t>involved</a:t>
            </a:r>
            <a:r>
              <a:rPr lang="es-ES" dirty="0" smtClean="0">
                <a:latin typeface="Arial" charset="0"/>
              </a:rPr>
              <a:t> 2 CO2 </a:t>
            </a:r>
            <a:r>
              <a:rPr lang="es-ES" dirty="0" err="1" smtClean="0">
                <a:latin typeface="Arial" charset="0"/>
              </a:rPr>
              <a:t>molecules</a:t>
            </a:r>
            <a:r>
              <a:rPr lang="es-ES" dirty="0" smtClean="0">
                <a:latin typeface="Arial" charset="0"/>
              </a:rPr>
              <a:t> as </a:t>
            </a:r>
            <a:r>
              <a:rPr lang="es-ES" dirty="0" err="1" smtClean="0">
                <a:latin typeface="Arial" charset="0"/>
              </a:rPr>
              <a:t>well</a:t>
            </a:r>
            <a:r>
              <a:rPr lang="es-ES" dirty="0" smtClean="0">
                <a:latin typeface="Arial" charset="0"/>
              </a:rPr>
              <a:t> as 2 </a:t>
            </a:r>
            <a:r>
              <a:rPr lang="es-ES" dirty="0" err="1" smtClean="0">
                <a:latin typeface="Arial" charset="0"/>
              </a:rPr>
              <a:t>water</a:t>
            </a:r>
            <a:r>
              <a:rPr lang="es-ES" dirty="0" smtClean="0">
                <a:latin typeface="Arial" charset="0"/>
              </a:rPr>
              <a:t> </a:t>
            </a:r>
            <a:r>
              <a:rPr lang="es-ES" dirty="0" err="1" smtClean="0">
                <a:latin typeface="Arial" charset="0"/>
              </a:rPr>
              <a:t>molecules</a:t>
            </a:r>
            <a:r>
              <a:rPr lang="es-ES" dirty="0" smtClean="0">
                <a:latin typeface="Arial"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s-ES" dirty="0" err="1" smtClean="0">
                <a:latin typeface="Arial" charset="0"/>
              </a:rPr>
              <a:t>The</a:t>
            </a:r>
            <a:r>
              <a:rPr lang="es-ES" dirty="0" smtClean="0">
                <a:latin typeface="Arial" charset="0"/>
              </a:rPr>
              <a:t> </a:t>
            </a:r>
            <a:r>
              <a:rPr lang="es-ES" dirty="0" err="1" smtClean="0">
                <a:latin typeface="Arial" charset="0"/>
              </a:rPr>
              <a:t>minimum</a:t>
            </a:r>
            <a:r>
              <a:rPr lang="es-ES" dirty="0" smtClean="0">
                <a:latin typeface="Arial" charset="0"/>
              </a:rPr>
              <a:t> amine </a:t>
            </a:r>
            <a:r>
              <a:rPr lang="es-ES" dirty="0" err="1" smtClean="0">
                <a:latin typeface="Arial" charset="0"/>
              </a:rPr>
              <a:t>amount</a:t>
            </a:r>
            <a:r>
              <a:rPr lang="es-ES" dirty="0" smtClean="0">
                <a:latin typeface="Arial" charset="0"/>
              </a:rPr>
              <a:t> </a:t>
            </a:r>
            <a:r>
              <a:rPr lang="es-ES" dirty="0" err="1" smtClean="0">
                <a:latin typeface="Arial" charset="0"/>
              </a:rPr>
              <a:t>to</a:t>
            </a:r>
            <a:r>
              <a:rPr lang="es-ES" dirty="0" smtClean="0">
                <a:latin typeface="Arial" charset="0"/>
              </a:rPr>
              <a:t> </a:t>
            </a:r>
            <a:r>
              <a:rPr lang="es-ES" dirty="0" err="1" smtClean="0">
                <a:latin typeface="Arial" charset="0"/>
              </a:rPr>
              <a:t>be</a:t>
            </a:r>
            <a:r>
              <a:rPr lang="es-ES" dirty="0" smtClean="0">
                <a:latin typeface="Arial" charset="0"/>
              </a:rPr>
              <a:t> </a:t>
            </a:r>
            <a:r>
              <a:rPr lang="es-ES" dirty="0" err="1" smtClean="0">
                <a:latin typeface="Arial" charset="0"/>
              </a:rPr>
              <a:t>used</a:t>
            </a:r>
            <a:r>
              <a:rPr lang="es-ES" dirty="0" smtClean="0">
                <a:latin typeface="Arial" charset="0"/>
              </a:rPr>
              <a:t> </a:t>
            </a:r>
            <a:r>
              <a:rPr lang="es-ES" dirty="0" err="1" smtClean="0">
                <a:latin typeface="Arial" charset="0"/>
              </a:rPr>
              <a:t>for</a:t>
            </a:r>
            <a:r>
              <a:rPr lang="es-ES" dirty="0" smtClean="0">
                <a:latin typeface="Arial" charset="0"/>
              </a:rPr>
              <a:t> </a:t>
            </a:r>
            <a:r>
              <a:rPr lang="es-ES" dirty="0" err="1" smtClean="0">
                <a:latin typeface="Arial" charset="0"/>
              </a:rPr>
              <a:t>grafting</a:t>
            </a:r>
            <a:r>
              <a:rPr lang="es-ES" dirty="0" smtClean="0">
                <a:latin typeface="Arial" charset="0"/>
              </a:rPr>
              <a:t> </a:t>
            </a:r>
            <a:r>
              <a:rPr lang="es-ES" dirty="0" err="1" smtClean="0">
                <a:latin typeface="Arial" charset="0"/>
              </a:rPr>
              <a:t>is</a:t>
            </a:r>
            <a:r>
              <a:rPr lang="es-ES" dirty="0" smtClean="0">
                <a:latin typeface="Arial" charset="0"/>
              </a:rPr>
              <a:t> </a:t>
            </a:r>
            <a:r>
              <a:rPr lang="es-ES" dirty="0" err="1" smtClean="0">
                <a:latin typeface="Arial" charset="0"/>
              </a:rPr>
              <a:t>determined</a:t>
            </a:r>
            <a:r>
              <a:rPr lang="es-ES" dirty="0" smtClean="0">
                <a:latin typeface="Arial" charset="0"/>
              </a:rPr>
              <a:t> </a:t>
            </a:r>
            <a:r>
              <a:rPr lang="es-ES" dirty="0" err="1" smtClean="0">
                <a:latin typeface="Arial" charset="0"/>
              </a:rPr>
              <a:t>by</a:t>
            </a:r>
            <a:r>
              <a:rPr lang="es-ES" dirty="0" smtClean="0">
                <a:latin typeface="Arial" charset="0"/>
              </a:rPr>
              <a:t> </a:t>
            </a:r>
            <a:r>
              <a:rPr lang="es-ES" dirty="0" err="1" smtClean="0">
                <a:latin typeface="Arial" charset="0"/>
              </a:rPr>
              <a:t>the</a:t>
            </a:r>
            <a:r>
              <a:rPr lang="es-ES" dirty="0" smtClean="0">
                <a:latin typeface="Arial" charset="0"/>
              </a:rPr>
              <a:t> </a:t>
            </a:r>
            <a:r>
              <a:rPr lang="es-ES" dirty="0" err="1" smtClean="0">
                <a:latin typeface="Arial" charset="0"/>
              </a:rPr>
              <a:t>surface</a:t>
            </a:r>
            <a:r>
              <a:rPr lang="es-ES" baseline="0" dirty="0" smtClean="0">
                <a:latin typeface="Arial" charset="0"/>
              </a:rPr>
              <a:t> </a:t>
            </a:r>
            <a:r>
              <a:rPr lang="es-ES" baseline="0" dirty="0" err="1" smtClean="0">
                <a:latin typeface="Arial" charset="0"/>
              </a:rPr>
              <a:t>silanol</a:t>
            </a:r>
            <a:r>
              <a:rPr lang="es-ES" baseline="0" dirty="0" smtClean="0">
                <a:latin typeface="Arial" charset="0"/>
              </a:rPr>
              <a:t> </a:t>
            </a:r>
            <a:r>
              <a:rPr lang="es-ES" baseline="0" dirty="0" err="1" smtClean="0">
                <a:latin typeface="Arial" charset="0"/>
              </a:rPr>
              <a:t>concentration</a:t>
            </a:r>
            <a:r>
              <a:rPr lang="es-ES" baseline="0" dirty="0" smtClean="0">
                <a:latin typeface="Arial" charset="0"/>
              </a:rPr>
              <a:t>, </a:t>
            </a:r>
            <a:r>
              <a:rPr lang="es-ES" baseline="0" dirty="0" err="1" smtClean="0">
                <a:latin typeface="Arial" charset="0"/>
              </a:rPr>
              <a:t>which</a:t>
            </a:r>
            <a:r>
              <a:rPr lang="es-ES" baseline="0" dirty="0" smtClean="0">
                <a:latin typeface="Arial" charset="0"/>
              </a:rPr>
              <a:t> </a:t>
            </a:r>
            <a:r>
              <a:rPr lang="es-ES" baseline="0" dirty="0" err="1" smtClean="0">
                <a:latin typeface="Arial" charset="0"/>
              </a:rPr>
              <a:t>is</a:t>
            </a:r>
            <a:r>
              <a:rPr lang="es-ES" baseline="0" dirty="0" smtClean="0">
                <a:latin typeface="Arial" charset="0"/>
              </a:rPr>
              <a:t> </a:t>
            </a:r>
            <a:r>
              <a:rPr lang="es-ES" baseline="0" dirty="0" err="1" smtClean="0">
                <a:latin typeface="Arial" charset="0"/>
              </a:rPr>
              <a:t>assumed</a:t>
            </a:r>
            <a:r>
              <a:rPr lang="es-ES" baseline="0" dirty="0" smtClean="0">
                <a:latin typeface="Arial" charset="0"/>
              </a:rPr>
              <a:t> </a:t>
            </a:r>
            <a:r>
              <a:rPr lang="es-ES" baseline="0" dirty="0" err="1" smtClean="0">
                <a:latin typeface="Arial" charset="0"/>
              </a:rPr>
              <a:t>to</a:t>
            </a:r>
            <a:r>
              <a:rPr lang="es-ES" baseline="0" dirty="0" smtClean="0">
                <a:latin typeface="Arial" charset="0"/>
              </a:rPr>
              <a:t> </a:t>
            </a:r>
            <a:r>
              <a:rPr lang="es-ES" baseline="0" dirty="0" err="1" smtClean="0">
                <a:latin typeface="Arial" charset="0"/>
              </a:rPr>
              <a:t>be</a:t>
            </a:r>
            <a:r>
              <a:rPr lang="es-ES" baseline="0" dirty="0" smtClean="0">
                <a:latin typeface="Arial" charset="0"/>
              </a:rPr>
              <a:t> </a:t>
            </a:r>
            <a:r>
              <a:rPr lang="es-ES" baseline="0" dirty="0" err="1" smtClean="0">
                <a:latin typeface="Arial" charset="0"/>
              </a:rPr>
              <a:t>about</a:t>
            </a:r>
            <a:r>
              <a:rPr lang="es-ES" baseline="0" dirty="0" smtClean="0">
                <a:latin typeface="Arial" charset="0"/>
              </a:rPr>
              <a:t> 2 </a:t>
            </a:r>
            <a:r>
              <a:rPr lang="es-ES" baseline="0" dirty="0" err="1" smtClean="0">
                <a:latin typeface="Arial" charset="0"/>
              </a:rPr>
              <a:t>SiOH</a:t>
            </a:r>
            <a:r>
              <a:rPr lang="es-ES" baseline="0" dirty="0" smtClean="0">
                <a:latin typeface="Arial" charset="0"/>
              </a:rPr>
              <a:t>/nm2, </a:t>
            </a:r>
            <a:r>
              <a:rPr lang="es-ES" baseline="0" dirty="0" err="1" smtClean="0">
                <a:latin typeface="Arial" charset="0"/>
              </a:rPr>
              <a:t>according</a:t>
            </a:r>
            <a:r>
              <a:rPr lang="es-ES" baseline="0" dirty="0" smtClean="0">
                <a:latin typeface="Arial" charset="0"/>
              </a:rPr>
              <a:t> </a:t>
            </a:r>
            <a:r>
              <a:rPr lang="es-ES" baseline="0" dirty="0" err="1" smtClean="0">
                <a:latin typeface="Arial" charset="0"/>
              </a:rPr>
              <a:t>to</a:t>
            </a:r>
            <a:r>
              <a:rPr lang="es-ES" baseline="0" dirty="0" smtClean="0">
                <a:latin typeface="Arial" charset="0"/>
              </a:rPr>
              <a:t> </a:t>
            </a:r>
            <a:r>
              <a:rPr lang="es-ES" baseline="0" dirty="0" err="1" smtClean="0">
                <a:latin typeface="Arial" charset="0"/>
              </a:rPr>
              <a:t>previous</a:t>
            </a:r>
            <a:r>
              <a:rPr lang="es-ES" baseline="0" dirty="0" smtClean="0">
                <a:latin typeface="Arial" charset="0"/>
              </a:rPr>
              <a:t> </a:t>
            </a:r>
            <a:r>
              <a:rPr lang="es-ES" baseline="0" dirty="0" err="1" smtClean="0">
                <a:latin typeface="Arial" charset="0"/>
              </a:rPr>
              <a:t>studies</a:t>
            </a:r>
            <a:r>
              <a:rPr lang="es-ES" baseline="0" dirty="0" smtClean="0">
                <a:latin typeface="Arial" charset="0"/>
              </a:rPr>
              <a:t> </a:t>
            </a:r>
            <a:r>
              <a:rPr lang="es-ES" baseline="0" dirty="0" err="1" smtClean="0">
                <a:latin typeface="Arial" charset="0"/>
              </a:rPr>
              <a:t>with</a:t>
            </a:r>
            <a:r>
              <a:rPr lang="es-ES" baseline="0" dirty="0" smtClean="0">
                <a:latin typeface="Arial" charset="0"/>
              </a:rPr>
              <a:t> </a:t>
            </a:r>
            <a:r>
              <a:rPr lang="es-ES" baseline="0" dirty="0" err="1" smtClean="0">
                <a:latin typeface="Arial" charset="0"/>
              </a:rPr>
              <a:t>calcined</a:t>
            </a:r>
            <a:r>
              <a:rPr lang="es-ES" baseline="0" dirty="0" smtClean="0">
                <a:latin typeface="Arial" charset="0"/>
              </a:rPr>
              <a:t> </a:t>
            </a:r>
            <a:r>
              <a:rPr lang="es-ES" baseline="0" dirty="0" err="1" smtClean="0">
                <a:latin typeface="Arial" charset="0"/>
              </a:rPr>
              <a:t>silica</a:t>
            </a:r>
            <a:r>
              <a:rPr lang="es-ES" baseline="0" dirty="0" smtClean="0">
                <a:latin typeface="Arial" charset="0"/>
              </a:rPr>
              <a:t>. </a:t>
            </a:r>
            <a:r>
              <a:rPr lang="es-ES" baseline="0" dirty="0" err="1" smtClean="0">
                <a:latin typeface="Arial" charset="0"/>
              </a:rPr>
              <a:t>To</a:t>
            </a:r>
            <a:r>
              <a:rPr lang="es-ES" baseline="0" dirty="0" smtClean="0">
                <a:latin typeface="Arial" charset="0"/>
              </a:rPr>
              <a:t> </a:t>
            </a:r>
            <a:r>
              <a:rPr lang="es-ES" baseline="0" dirty="0" err="1" smtClean="0">
                <a:latin typeface="Arial" charset="0"/>
              </a:rPr>
              <a:t>be</a:t>
            </a:r>
            <a:r>
              <a:rPr lang="es-ES" baseline="0" dirty="0" smtClean="0">
                <a:latin typeface="Arial" charset="0"/>
              </a:rPr>
              <a:t> </a:t>
            </a:r>
            <a:r>
              <a:rPr lang="es-ES" baseline="0" dirty="0" err="1" smtClean="0">
                <a:latin typeface="Arial" charset="0"/>
              </a:rPr>
              <a:t>sure</a:t>
            </a:r>
            <a:r>
              <a:rPr lang="es-ES" baseline="0" dirty="0" smtClean="0">
                <a:latin typeface="Arial" charset="0"/>
              </a:rPr>
              <a:t> </a:t>
            </a:r>
            <a:r>
              <a:rPr lang="es-ES" baseline="0" dirty="0" err="1" smtClean="0">
                <a:latin typeface="Arial" charset="0"/>
              </a:rPr>
              <a:t>that</a:t>
            </a:r>
            <a:r>
              <a:rPr lang="es-ES" baseline="0" dirty="0" smtClean="0">
                <a:latin typeface="Arial" charset="0"/>
              </a:rPr>
              <a:t> </a:t>
            </a:r>
            <a:r>
              <a:rPr lang="es-ES" baseline="0" dirty="0" err="1" smtClean="0">
                <a:latin typeface="Arial" charset="0"/>
              </a:rPr>
              <a:t>most</a:t>
            </a:r>
            <a:r>
              <a:rPr lang="es-ES" baseline="0" dirty="0" smtClean="0">
                <a:latin typeface="Arial" charset="0"/>
              </a:rPr>
              <a:t> of </a:t>
            </a:r>
            <a:r>
              <a:rPr lang="es-ES" baseline="0" dirty="0" err="1" smtClean="0">
                <a:latin typeface="Arial" charset="0"/>
              </a:rPr>
              <a:t>the</a:t>
            </a:r>
            <a:r>
              <a:rPr lang="es-ES" baseline="0" dirty="0" smtClean="0">
                <a:latin typeface="Arial" charset="0"/>
              </a:rPr>
              <a:t> </a:t>
            </a:r>
            <a:r>
              <a:rPr lang="es-ES" baseline="0" dirty="0" err="1" smtClean="0">
                <a:latin typeface="Arial" charset="0"/>
              </a:rPr>
              <a:t>silanol</a:t>
            </a:r>
            <a:r>
              <a:rPr lang="es-ES" baseline="0" dirty="0" smtClean="0">
                <a:latin typeface="Arial" charset="0"/>
              </a:rPr>
              <a:t> </a:t>
            </a:r>
            <a:r>
              <a:rPr lang="es-ES" baseline="0" dirty="0" err="1" smtClean="0">
                <a:latin typeface="Arial" charset="0"/>
              </a:rPr>
              <a:t>groups</a:t>
            </a:r>
            <a:r>
              <a:rPr lang="es-ES" baseline="0" dirty="0" smtClean="0">
                <a:latin typeface="Arial" charset="0"/>
              </a:rPr>
              <a:t> are </a:t>
            </a:r>
            <a:r>
              <a:rPr lang="es-ES" baseline="0" dirty="0" err="1" smtClean="0">
                <a:latin typeface="Arial" charset="0"/>
              </a:rPr>
              <a:t>used</a:t>
            </a:r>
            <a:r>
              <a:rPr lang="es-ES" baseline="0" dirty="0" smtClean="0">
                <a:latin typeface="Arial" charset="0"/>
              </a:rPr>
              <a:t> </a:t>
            </a:r>
            <a:r>
              <a:rPr lang="es-ES" baseline="0" dirty="0" err="1" smtClean="0">
                <a:latin typeface="Arial" charset="0"/>
              </a:rPr>
              <a:t>for</a:t>
            </a:r>
            <a:r>
              <a:rPr lang="es-ES" baseline="0" dirty="0" smtClean="0">
                <a:latin typeface="Arial" charset="0"/>
              </a:rPr>
              <a:t> </a:t>
            </a:r>
            <a:r>
              <a:rPr lang="es-ES" baseline="0" dirty="0" err="1" smtClean="0">
                <a:latin typeface="Arial" charset="0"/>
              </a:rPr>
              <a:t>grafting</a:t>
            </a:r>
            <a:r>
              <a:rPr lang="es-ES" baseline="0" dirty="0" smtClean="0">
                <a:latin typeface="Arial" charset="0"/>
              </a:rPr>
              <a:t>, </a:t>
            </a:r>
            <a:r>
              <a:rPr lang="es-ES" baseline="0" dirty="0" err="1" smtClean="0">
                <a:latin typeface="Arial" charset="0"/>
              </a:rPr>
              <a:t>an</a:t>
            </a:r>
            <a:r>
              <a:rPr lang="es-ES" baseline="0" dirty="0" smtClean="0">
                <a:latin typeface="Arial" charset="0"/>
              </a:rPr>
              <a:t> </a:t>
            </a:r>
            <a:r>
              <a:rPr lang="es-ES" baseline="0" dirty="0" err="1" smtClean="0">
                <a:latin typeface="Arial" charset="0"/>
              </a:rPr>
              <a:t>excess</a:t>
            </a:r>
            <a:r>
              <a:rPr lang="es-ES" baseline="0" dirty="0" smtClean="0">
                <a:latin typeface="Arial" charset="0"/>
              </a:rPr>
              <a:t> of amine </a:t>
            </a:r>
            <a:r>
              <a:rPr lang="es-ES" baseline="0" dirty="0" err="1" smtClean="0">
                <a:latin typeface="Arial" charset="0"/>
              </a:rPr>
              <a:t>was</a:t>
            </a:r>
            <a:r>
              <a:rPr lang="es-ES" baseline="0" dirty="0" smtClean="0">
                <a:latin typeface="Arial" charset="0"/>
              </a:rPr>
              <a:t> </a:t>
            </a:r>
            <a:r>
              <a:rPr lang="es-ES" baseline="0" dirty="0" err="1" smtClean="0">
                <a:latin typeface="Arial" charset="0"/>
              </a:rPr>
              <a:t>also</a:t>
            </a:r>
            <a:r>
              <a:rPr lang="es-ES" baseline="0" dirty="0" smtClean="0">
                <a:latin typeface="Arial" charset="0"/>
              </a:rPr>
              <a:t> </a:t>
            </a:r>
            <a:r>
              <a:rPr lang="es-ES" baseline="0" dirty="0" err="1" smtClean="0">
                <a:latin typeface="Arial" charset="0"/>
              </a:rPr>
              <a:t>used</a:t>
            </a:r>
            <a:r>
              <a:rPr lang="es-ES" baseline="0" dirty="0" smtClean="0">
                <a:latin typeface="Arial" charset="0"/>
              </a:rPr>
              <a:t> in </a:t>
            </a:r>
            <a:r>
              <a:rPr lang="es-ES" baseline="0" dirty="0" err="1" smtClean="0">
                <a:latin typeface="Arial" charset="0"/>
              </a:rPr>
              <a:t>the</a:t>
            </a:r>
            <a:r>
              <a:rPr lang="es-ES" baseline="0" dirty="0" smtClean="0">
                <a:latin typeface="Arial" charset="0"/>
              </a:rPr>
              <a:t> </a:t>
            </a:r>
            <a:r>
              <a:rPr lang="es-ES" baseline="0" dirty="0" err="1" smtClean="0">
                <a:latin typeface="Arial" charset="0"/>
              </a:rPr>
              <a:t>grafting</a:t>
            </a:r>
            <a:r>
              <a:rPr lang="es-ES" baseline="0" dirty="0" smtClean="0">
                <a:latin typeface="Arial" charset="0"/>
              </a:rPr>
              <a:t> </a:t>
            </a:r>
            <a:r>
              <a:rPr lang="es-ES" baseline="0" dirty="0" err="1" smtClean="0">
                <a:latin typeface="Arial" charset="0"/>
              </a:rPr>
              <a:t>step</a:t>
            </a:r>
            <a:r>
              <a:rPr lang="es-ES" baseline="0" dirty="0" smtClean="0">
                <a:latin typeface="Arial" charset="0"/>
              </a:rPr>
              <a:t>: 6 </a:t>
            </a:r>
            <a:r>
              <a:rPr lang="es-ES" baseline="0" dirty="0" err="1" smtClean="0">
                <a:latin typeface="Arial" charset="0"/>
              </a:rPr>
              <a:t>SiOH</a:t>
            </a:r>
            <a:r>
              <a:rPr lang="es-ES" baseline="0" dirty="0" smtClean="0">
                <a:latin typeface="Arial" charset="0"/>
              </a:rPr>
              <a:t>/nm2</a:t>
            </a:r>
            <a:endParaRPr lang="es-ES" dirty="0" smtClean="0">
              <a:latin typeface="Arial" charset="0"/>
            </a:endParaRPr>
          </a:p>
          <a:p>
            <a:pPr eaLnBrk="1" hangingPunct="1"/>
            <a:endParaRPr lang="es-ES" dirty="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Ammonium</a:t>
            </a:r>
            <a:r>
              <a:rPr lang="es-ES" dirty="0" smtClean="0"/>
              <a:t> </a:t>
            </a:r>
            <a:r>
              <a:rPr lang="es-ES" dirty="0" err="1" smtClean="0"/>
              <a:t>carbamates</a:t>
            </a:r>
            <a:r>
              <a:rPr lang="es-ES" baseline="0" dirty="0" smtClean="0"/>
              <a:t> </a:t>
            </a:r>
            <a:r>
              <a:rPr lang="es-ES" baseline="0" dirty="0" err="1" smtClean="0"/>
              <a:t>cannot</a:t>
            </a:r>
            <a:r>
              <a:rPr lang="es-ES" baseline="0" dirty="0" smtClean="0"/>
              <a:t> </a:t>
            </a:r>
            <a:r>
              <a:rPr lang="es-ES" baseline="0" dirty="0" err="1" smtClean="0"/>
              <a:t>form</a:t>
            </a:r>
            <a:r>
              <a:rPr lang="es-ES" baseline="0" dirty="0" smtClean="0"/>
              <a:t> </a:t>
            </a:r>
            <a:r>
              <a:rPr lang="es-ES" baseline="0" dirty="0" err="1" smtClean="0"/>
              <a:t>with</a:t>
            </a:r>
            <a:r>
              <a:rPr lang="es-ES" baseline="0" dirty="0" smtClean="0"/>
              <a:t> </a:t>
            </a:r>
            <a:r>
              <a:rPr lang="es-ES" baseline="0" dirty="0" err="1" smtClean="0"/>
              <a:t>tertiary</a:t>
            </a:r>
            <a:r>
              <a:rPr lang="es-ES" baseline="0" dirty="0" smtClean="0"/>
              <a:t> amino </a:t>
            </a:r>
            <a:r>
              <a:rPr lang="es-ES" baseline="0" dirty="0" err="1" smtClean="0"/>
              <a:t>groups</a:t>
            </a:r>
            <a:r>
              <a:rPr lang="es-ES" baseline="0" dirty="0" smtClean="0"/>
              <a:t>, </a:t>
            </a:r>
            <a:r>
              <a:rPr lang="es-ES" baseline="0" dirty="0" err="1" smtClean="0"/>
              <a:t>because</a:t>
            </a:r>
            <a:r>
              <a:rPr lang="es-ES" baseline="0" dirty="0" smtClean="0"/>
              <a:t> </a:t>
            </a:r>
            <a:r>
              <a:rPr lang="es-ES" baseline="0" dirty="0" err="1" smtClean="0"/>
              <a:t>there</a:t>
            </a:r>
            <a:r>
              <a:rPr lang="es-ES" baseline="0" dirty="0" smtClean="0"/>
              <a:t> are no </a:t>
            </a:r>
            <a:r>
              <a:rPr lang="es-ES" baseline="0" dirty="0" err="1" smtClean="0"/>
              <a:t>hydrogen</a:t>
            </a:r>
            <a:r>
              <a:rPr lang="es-ES" baseline="0" dirty="0" smtClean="0"/>
              <a:t> </a:t>
            </a:r>
            <a:r>
              <a:rPr lang="es-ES" baseline="0" dirty="0" err="1" smtClean="0"/>
              <a:t>atoms</a:t>
            </a:r>
            <a:r>
              <a:rPr lang="es-ES" baseline="0" dirty="0" smtClean="0"/>
              <a:t> </a:t>
            </a:r>
            <a:r>
              <a:rPr lang="es-ES" baseline="0" dirty="0" err="1" smtClean="0"/>
              <a:t>available</a:t>
            </a:r>
            <a:r>
              <a:rPr lang="es-ES" baseline="0" dirty="0" smtClean="0"/>
              <a:t> </a:t>
            </a:r>
            <a:r>
              <a:rPr lang="es-ES" baseline="0" dirty="0" err="1" smtClean="0"/>
              <a:t>linked</a:t>
            </a:r>
            <a:r>
              <a:rPr lang="es-ES" baseline="0" dirty="0" smtClean="0"/>
              <a:t> </a:t>
            </a:r>
            <a:r>
              <a:rPr lang="es-ES" baseline="0" dirty="0" err="1" smtClean="0"/>
              <a:t>to</a:t>
            </a:r>
            <a:r>
              <a:rPr lang="es-ES" baseline="0" dirty="0" smtClean="0"/>
              <a:t> </a:t>
            </a:r>
            <a:r>
              <a:rPr lang="es-ES" baseline="0" dirty="0" err="1" smtClean="0"/>
              <a:t>the</a:t>
            </a:r>
            <a:r>
              <a:rPr lang="es-ES" baseline="0" dirty="0" smtClean="0"/>
              <a:t> </a:t>
            </a:r>
            <a:r>
              <a:rPr lang="es-ES" baseline="0" dirty="0" err="1" smtClean="0"/>
              <a:t>nitrogen</a:t>
            </a:r>
            <a:r>
              <a:rPr lang="es-ES" baseline="0" dirty="0" smtClean="0"/>
              <a:t> </a:t>
            </a:r>
            <a:r>
              <a:rPr lang="es-ES" baseline="0" dirty="0" err="1" smtClean="0"/>
              <a:t>atom</a:t>
            </a:r>
            <a:r>
              <a:rPr lang="es-ES" baseline="0" dirty="0" smtClean="0"/>
              <a:t>, and </a:t>
            </a:r>
            <a:r>
              <a:rPr lang="es-ES" baseline="0" dirty="0" err="1" smtClean="0"/>
              <a:t>the</a:t>
            </a:r>
            <a:r>
              <a:rPr lang="es-ES" baseline="0" dirty="0" smtClean="0"/>
              <a:t> </a:t>
            </a:r>
            <a:r>
              <a:rPr lang="es-ES" baseline="0" dirty="0" err="1" smtClean="0"/>
              <a:t>mentioned</a:t>
            </a:r>
            <a:r>
              <a:rPr lang="es-ES" baseline="0" dirty="0" smtClean="0"/>
              <a:t> </a:t>
            </a:r>
            <a:r>
              <a:rPr lang="es-ES" baseline="0" dirty="0" err="1" smtClean="0"/>
              <a:t>mechanism</a:t>
            </a:r>
            <a:r>
              <a:rPr lang="es-ES" baseline="0" dirty="0" smtClean="0"/>
              <a:t> </a:t>
            </a:r>
            <a:r>
              <a:rPr lang="es-ES" baseline="0" dirty="0" err="1" smtClean="0"/>
              <a:t>cannot</a:t>
            </a:r>
            <a:r>
              <a:rPr lang="es-ES" baseline="0" dirty="0" smtClean="0"/>
              <a:t> </a:t>
            </a:r>
            <a:r>
              <a:rPr lang="es-ES" baseline="0" dirty="0" err="1" smtClean="0"/>
              <a:t>take</a:t>
            </a:r>
            <a:r>
              <a:rPr lang="es-ES" baseline="0" dirty="0" smtClean="0"/>
              <a:t> place.</a:t>
            </a:r>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Dos perspectivas de Madrid menos habituales: Plaza Mayor al ponerse el sol,</a:t>
            </a:r>
            <a:r>
              <a:rPr lang="es-ES" baseline="0" dirty="0" smtClean="0"/>
              <a:t> con sus terrazas…y </a:t>
            </a:r>
          </a:p>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Alkyl-ammonium</a:t>
            </a:r>
            <a:r>
              <a:rPr lang="es-ES" baseline="0" dirty="0" smtClean="0"/>
              <a:t> </a:t>
            </a:r>
            <a:r>
              <a:rPr lang="es-ES" baseline="0" dirty="0" err="1" smtClean="0"/>
              <a:t>carbamates</a:t>
            </a:r>
            <a:r>
              <a:rPr lang="es-ES" baseline="0" dirty="0" smtClean="0"/>
              <a:t> can </a:t>
            </a:r>
            <a:r>
              <a:rPr lang="es-ES" baseline="0" dirty="0" err="1" smtClean="0"/>
              <a:t>be</a:t>
            </a:r>
            <a:r>
              <a:rPr lang="es-ES" baseline="0" dirty="0" smtClean="0"/>
              <a:t> </a:t>
            </a:r>
            <a:r>
              <a:rPr lang="es-ES" baseline="0" dirty="0" err="1" smtClean="0"/>
              <a:t>formed</a:t>
            </a:r>
            <a:r>
              <a:rPr lang="es-ES" baseline="0" dirty="0" smtClean="0"/>
              <a:t> </a:t>
            </a:r>
            <a:r>
              <a:rPr lang="es-ES" baseline="0" dirty="0" err="1" smtClean="0"/>
              <a:t>either</a:t>
            </a:r>
            <a:r>
              <a:rPr lang="es-ES" baseline="0" dirty="0" smtClean="0"/>
              <a:t> “</a:t>
            </a:r>
            <a:r>
              <a:rPr lang="es-ES" baseline="0" dirty="0" err="1" smtClean="0"/>
              <a:t>externally</a:t>
            </a:r>
            <a:r>
              <a:rPr lang="es-ES" baseline="0" dirty="0" smtClean="0"/>
              <a:t>” (</a:t>
            </a:r>
            <a:r>
              <a:rPr lang="es-ES" baseline="0" dirty="0" err="1" smtClean="0"/>
              <a:t>two</a:t>
            </a:r>
            <a:r>
              <a:rPr lang="es-ES" baseline="0" dirty="0" smtClean="0"/>
              <a:t> </a:t>
            </a:r>
            <a:r>
              <a:rPr lang="es-ES" baseline="0" dirty="0" err="1" smtClean="0"/>
              <a:t>different</a:t>
            </a:r>
            <a:r>
              <a:rPr lang="es-ES" baseline="0" dirty="0" smtClean="0"/>
              <a:t> </a:t>
            </a:r>
            <a:r>
              <a:rPr lang="es-ES" baseline="0" dirty="0" err="1" smtClean="0"/>
              <a:t>grafted</a:t>
            </a:r>
            <a:r>
              <a:rPr lang="es-ES" baseline="0" dirty="0" smtClean="0"/>
              <a:t> amine </a:t>
            </a:r>
            <a:r>
              <a:rPr lang="es-ES" baseline="0" dirty="0" err="1" smtClean="0"/>
              <a:t>molecules</a:t>
            </a:r>
            <a:r>
              <a:rPr lang="es-ES" baseline="0" dirty="0" smtClean="0"/>
              <a:t> </a:t>
            </a:r>
            <a:r>
              <a:rPr lang="es-ES" baseline="0" dirty="0" err="1" smtClean="0"/>
              <a:t>close</a:t>
            </a:r>
            <a:r>
              <a:rPr lang="es-ES" baseline="0" dirty="0" smtClean="0"/>
              <a:t> </a:t>
            </a:r>
            <a:r>
              <a:rPr lang="es-ES" baseline="0" dirty="0" err="1" smtClean="0"/>
              <a:t>enough</a:t>
            </a:r>
            <a:r>
              <a:rPr lang="es-ES" baseline="0" dirty="0" smtClean="0"/>
              <a:t> </a:t>
            </a:r>
            <a:r>
              <a:rPr lang="es-ES" baseline="0" dirty="0" err="1" smtClean="0"/>
              <a:t>to</a:t>
            </a:r>
            <a:r>
              <a:rPr lang="es-ES" baseline="0" dirty="0" smtClean="0"/>
              <a:t> </a:t>
            </a:r>
            <a:r>
              <a:rPr lang="es-ES" baseline="0" dirty="0" err="1" smtClean="0"/>
              <a:t>each</a:t>
            </a:r>
            <a:r>
              <a:rPr lang="es-ES" baseline="0" dirty="0" smtClean="0"/>
              <a:t> </a:t>
            </a:r>
            <a:r>
              <a:rPr lang="es-ES" baseline="0" dirty="0" err="1" smtClean="0"/>
              <a:t>other</a:t>
            </a:r>
            <a:r>
              <a:rPr lang="es-ES" baseline="0" dirty="0" smtClean="0"/>
              <a:t>): intermolecular </a:t>
            </a:r>
            <a:r>
              <a:rPr lang="es-ES" baseline="0" dirty="0" err="1" smtClean="0"/>
              <a:t>mechanism</a:t>
            </a:r>
            <a:r>
              <a:rPr lang="es-ES" baseline="0" dirty="0" smtClean="0"/>
              <a:t>;  </a:t>
            </a:r>
            <a:r>
              <a:rPr lang="es-ES" baseline="0" dirty="0" err="1" smtClean="0"/>
              <a:t>or</a:t>
            </a:r>
            <a:r>
              <a:rPr lang="es-ES" baseline="0" dirty="0" smtClean="0"/>
              <a:t> “</a:t>
            </a:r>
            <a:r>
              <a:rPr lang="es-ES" baseline="0" dirty="0" err="1" smtClean="0"/>
              <a:t>internally</a:t>
            </a:r>
            <a:r>
              <a:rPr lang="es-ES" baseline="0" dirty="0" smtClean="0"/>
              <a:t>” (</a:t>
            </a:r>
            <a:r>
              <a:rPr lang="es-ES" baseline="0" dirty="0" err="1" smtClean="0"/>
              <a:t>two</a:t>
            </a:r>
            <a:r>
              <a:rPr lang="es-ES" baseline="0" dirty="0" smtClean="0"/>
              <a:t> </a:t>
            </a:r>
            <a:r>
              <a:rPr lang="es-ES" baseline="0" dirty="0" err="1" smtClean="0"/>
              <a:t>neighbour</a:t>
            </a:r>
            <a:r>
              <a:rPr lang="es-ES" baseline="0" dirty="0" smtClean="0"/>
              <a:t> amine </a:t>
            </a:r>
            <a:r>
              <a:rPr lang="es-ES" baseline="0" dirty="0" err="1" smtClean="0"/>
              <a:t>groups</a:t>
            </a:r>
            <a:r>
              <a:rPr lang="es-ES" baseline="0" dirty="0" smtClean="0"/>
              <a:t> of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grafted</a:t>
            </a:r>
            <a:r>
              <a:rPr lang="es-ES" baseline="0" dirty="0" smtClean="0"/>
              <a:t> </a:t>
            </a:r>
            <a:r>
              <a:rPr lang="es-ES" baseline="0" dirty="0" err="1" smtClean="0"/>
              <a:t>molecule</a:t>
            </a:r>
            <a:r>
              <a:rPr lang="es-ES" baseline="0" dirty="0" smtClean="0"/>
              <a:t>): </a:t>
            </a:r>
            <a:r>
              <a:rPr lang="es-ES" baseline="0" dirty="0" err="1" smtClean="0"/>
              <a:t>intramolecular</a:t>
            </a:r>
            <a:r>
              <a:rPr lang="es-ES" baseline="0" dirty="0" smtClean="0"/>
              <a:t> </a:t>
            </a:r>
            <a:r>
              <a:rPr lang="es-ES" baseline="0" dirty="0" err="1" smtClean="0"/>
              <a:t>mechanism</a:t>
            </a:r>
            <a:r>
              <a:rPr lang="es-ES" baseline="0" dirty="0" smtClean="0"/>
              <a:t>.</a:t>
            </a:r>
            <a:endParaRPr lang="es-ES" baseline="0" dirty="0" smtClean="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26</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Alkyl-ammonium</a:t>
            </a:r>
            <a:r>
              <a:rPr lang="es-ES" baseline="0" dirty="0" smtClean="0"/>
              <a:t> </a:t>
            </a:r>
            <a:r>
              <a:rPr lang="es-ES" baseline="0" dirty="0" err="1" smtClean="0"/>
              <a:t>carbamates</a:t>
            </a:r>
            <a:r>
              <a:rPr lang="es-ES" baseline="0" dirty="0" smtClean="0"/>
              <a:t> can </a:t>
            </a:r>
            <a:r>
              <a:rPr lang="es-ES" baseline="0" dirty="0" err="1" smtClean="0"/>
              <a:t>be</a:t>
            </a:r>
            <a:r>
              <a:rPr lang="es-ES" baseline="0" dirty="0" smtClean="0"/>
              <a:t> </a:t>
            </a:r>
            <a:r>
              <a:rPr lang="es-ES" baseline="0" dirty="0" err="1" smtClean="0"/>
              <a:t>formed</a:t>
            </a:r>
            <a:r>
              <a:rPr lang="es-ES" baseline="0" dirty="0" smtClean="0"/>
              <a:t> </a:t>
            </a:r>
            <a:r>
              <a:rPr lang="es-ES" baseline="0" dirty="0" err="1" smtClean="0"/>
              <a:t>either</a:t>
            </a:r>
            <a:r>
              <a:rPr lang="es-ES" baseline="0" dirty="0" smtClean="0"/>
              <a:t> “</a:t>
            </a:r>
            <a:r>
              <a:rPr lang="es-ES" baseline="0" dirty="0" err="1" smtClean="0"/>
              <a:t>externally</a:t>
            </a:r>
            <a:r>
              <a:rPr lang="es-ES" baseline="0" dirty="0" smtClean="0"/>
              <a:t>” (</a:t>
            </a:r>
            <a:r>
              <a:rPr lang="es-ES" baseline="0" dirty="0" err="1" smtClean="0"/>
              <a:t>two</a:t>
            </a:r>
            <a:r>
              <a:rPr lang="es-ES" baseline="0" dirty="0" smtClean="0"/>
              <a:t> </a:t>
            </a:r>
            <a:r>
              <a:rPr lang="es-ES" baseline="0" dirty="0" err="1" smtClean="0"/>
              <a:t>different</a:t>
            </a:r>
            <a:r>
              <a:rPr lang="es-ES" baseline="0" dirty="0" smtClean="0"/>
              <a:t> </a:t>
            </a:r>
            <a:r>
              <a:rPr lang="es-ES" baseline="0" dirty="0" err="1" smtClean="0"/>
              <a:t>grafted</a:t>
            </a:r>
            <a:r>
              <a:rPr lang="es-ES" baseline="0" dirty="0" smtClean="0"/>
              <a:t> amine </a:t>
            </a:r>
            <a:r>
              <a:rPr lang="es-ES" baseline="0" dirty="0" err="1" smtClean="0"/>
              <a:t>molecules</a:t>
            </a:r>
            <a:r>
              <a:rPr lang="es-ES" baseline="0" dirty="0" smtClean="0"/>
              <a:t> </a:t>
            </a:r>
            <a:r>
              <a:rPr lang="es-ES" baseline="0" dirty="0" err="1" smtClean="0"/>
              <a:t>close</a:t>
            </a:r>
            <a:r>
              <a:rPr lang="es-ES" baseline="0" dirty="0" smtClean="0"/>
              <a:t> </a:t>
            </a:r>
            <a:r>
              <a:rPr lang="es-ES" baseline="0" dirty="0" err="1" smtClean="0"/>
              <a:t>enough</a:t>
            </a:r>
            <a:r>
              <a:rPr lang="es-ES" baseline="0" dirty="0" smtClean="0"/>
              <a:t> </a:t>
            </a:r>
            <a:r>
              <a:rPr lang="es-ES" baseline="0" dirty="0" err="1" smtClean="0"/>
              <a:t>to</a:t>
            </a:r>
            <a:r>
              <a:rPr lang="es-ES" baseline="0" dirty="0" smtClean="0"/>
              <a:t> </a:t>
            </a:r>
            <a:r>
              <a:rPr lang="es-ES" baseline="0" dirty="0" err="1" smtClean="0"/>
              <a:t>each</a:t>
            </a:r>
            <a:r>
              <a:rPr lang="es-ES" baseline="0" dirty="0" smtClean="0"/>
              <a:t> </a:t>
            </a:r>
            <a:r>
              <a:rPr lang="es-ES" baseline="0" dirty="0" err="1" smtClean="0"/>
              <a:t>other</a:t>
            </a:r>
            <a:r>
              <a:rPr lang="es-ES" baseline="0" dirty="0" smtClean="0"/>
              <a:t>) </a:t>
            </a:r>
            <a:r>
              <a:rPr lang="es-ES" baseline="0" dirty="0" err="1" smtClean="0"/>
              <a:t>or</a:t>
            </a:r>
            <a:r>
              <a:rPr lang="es-ES" baseline="0" dirty="0" smtClean="0"/>
              <a:t> “</a:t>
            </a:r>
            <a:r>
              <a:rPr lang="es-ES" baseline="0" dirty="0" err="1" smtClean="0"/>
              <a:t>internally</a:t>
            </a:r>
            <a:r>
              <a:rPr lang="es-ES" baseline="0" dirty="0" smtClean="0"/>
              <a:t>” (</a:t>
            </a:r>
            <a:r>
              <a:rPr lang="es-ES" baseline="0" dirty="0" err="1" smtClean="0"/>
              <a:t>two</a:t>
            </a:r>
            <a:r>
              <a:rPr lang="es-ES" baseline="0" dirty="0" smtClean="0"/>
              <a:t> </a:t>
            </a:r>
            <a:r>
              <a:rPr lang="es-ES" baseline="0" dirty="0" err="1" smtClean="0"/>
              <a:t>neighbour</a:t>
            </a:r>
            <a:r>
              <a:rPr lang="es-ES" baseline="0" dirty="0" smtClean="0"/>
              <a:t> amine </a:t>
            </a:r>
            <a:r>
              <a:rPr lang="es-ES" baseline="0" dirty="0" err="1" smtClean="0"/>
              <a:t>groups</a:t>
            </a:r>
            <a:r>
              <a:rPr lang="es-ES" baseline="0" dirty="0" smtClean="0"/>
              <a:t> of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grafted</a:t>
            </a:r>
            <a:r>
              <a:rPr lang="es-ES" baseline="0" dirty="0" smtClean="0"/>
              <a:t> </a:t>
            </a:r>
            <a:r>
              <a:rPr lang="es-ES" baseline="0" dirty="0" err="1" smtClean="0"/>
              <a:t>molecule</a:t>
            </a:r>
            <a:r>
              <a:rPr lang="es-ES" baseline="0" dirty="0" smtClean="0"/>
              <a:t>).</a:t>
            </a:r>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27</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dirty="0" smtClean="0"/>
              <a:t>Figura 5.35. Representación esquemática de la reacción de </a:t>
            </a:r>
            <a:r>
              <a:rPr lang="es-ES" sz="1200" dirty="0" err="1" smtClean="0"/>
              <a:t>CO</a:t>
            </a:r>
            <a:r>
              <a:rPr lang="es-ES" sz="1200" baseline="-25000" dirty="0" err="1" smtClean="0"/>
              <a:t>2</a:t>
            </a:r>
            <a:r>
              <a:rPr lang="es-ES" sz="1200" dirty="0" smtClean="0"/>
              <a:t> con dos grupos amino mediante enlaces intermoleculares (líneas </a:t>
            </a:r>
            <a:r>
              <a:rPr lang="es-ES" sz="1200" dirty="0" smtClean="0"/>
              <a:t>punteadas, color rojo) </a:t>
            </a:r>
            <a:r>
              <a:rPr lang="es-ES" sz="1200" dirty="0" smtClean="0"/>
              <a:t>e </a:t>
            </a:r>
            <a:r>
              <a:rPr lang="es-ES" sz="1200" dirty="0" err="1" smtClean="0"/>
              <a:t>intramoleculares</a:t>
            </a:r>
            <a:r>
              <a:rPr lang="es-ES" sz="1200" dirty="0" smtClean="0"/>
              <a:t> (líneas </a:t>
            </a:r>
            <a:r>
              <a:rPr lang="es-ES" sz="1200" dirty="0" smtClean="0"/>
              <a:t>rayadas, color azul) </a:t>
            </a:r>
            <a:r>
              <a:rPr lang="es-ES" sz="1200" dirty="0" smtClean="0"/>
              <a:t>en moléculas de a) </a:t>
            </a:r>
            <a:r>
              <a:rPr lang="es-ES" sz="1200" dirty="0" err="1" smtClean="0"/>
              <a:t>aminopropil</a:t>
            </a:r>
            <a:r>
              <a:rPr lang="es-ES" sz="1200" dirty="0" smtClean="0"/>
              <a:t>, AP (N) y b) </a:t>
            </a:r>
            <a:r>
              <a:rPr lang="es-ES" sz="1200" dirty="0" err="1" smtClean="0"/>
              <a:t>etilendiamo</a:t>
            </a:r>
            <a:r>
              <a:rPr lang="es-ES" sz="1200" dirty="0" smtClean="0"/>
              <a:t>, </a:t>
            </a:r>
            <a:r>
              <a:rPr lang="es-ES" sz="1200" dirty="0" err="1" smtClean="0"/>
              <a:t>ED</a:t>
            </a:r>
            <a:r>
              <a:rPr lang="es-ES" sz="1200" dirty="0" smtClean="0"/>
              <a:t> (</a:t>
            </a:r>
            <a:r>
              <a:rPr lang="es-ES" sz="1200" dirty="0" err="1" smtClean="0"/>
              <a:t>NN</a:t>
            </a:r>
            <a:r>
              <a:rPr lang="es-ES" sz="1200" dirty="0" smtClean="0"/>
              <a:t>)</a:t>
            </a:r>
          </a:p>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28</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8D5DE2-3F75-4415-8A45-93196C57E64D}" type="slidenum">
              <a:rPr lang="es-ES" smtClean="0">
                <a:latin typeface="Arial" charset="0"/>
              </a:rPr>
              <a:pPr fontAlgn="base">
                <a:spcBef>
                  <a:spcPct val="0"/>
                </a:spcBef>
                <a:spcAft>
                  <a:spcPct val="0"/>
                </a:spcAft>
              </a:pPr>
              <a:t>29</a:t>
            </a:fld>
            <a:endParaRPr lang="es-ES" smtClean="0">
              <a:latin typeface="Arial" charset="0"/>
            </a:endParaRPr>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charset="0"/>
              </a:rPr>
              <a:t>Sample preparation for TEM measurements was carried out by staining the functionalized SBA-15 with Ruthenium oxide, that is a selective staining agent for amine groups. Ruthenium is a heavy metal that enhances the image contrast by TEM.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Marcador de imagen de diapositiva"/>
          <p:cNvSpPr>
            <a:spLocks noGrp="1" noRot="1" noChangeAspect="1"/>
          </p:cNvSpPr>
          <p:nvPr>
            <p:ph type="sldImg"/>
          </p:nvPr>
        </p:nvSpPr>
        <p:spPr bwMode="auto">
          <a:noFill/>
          <a:ln>
            <a:solidFill>
              <a:srgbClr val="000000"/>
            </a:solidFill>
            <a:miter lim="800000"/>
            <a:headEnd/>
            <a:tailEnd/>
          </a:ln>
        </p:spPr>
      </p:sp>
      <p:sp>
        <p:nvSpPr>
          <p:cNvPr id="7373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charset="0"/>
              </a:rPr>
              <a:t>The images shown correspond to the pure SBA-15 support and several samples with different nitrogen content.</a:t>
            </a:r>
          </a:p>
          <a:p>
            <a:pPr eaLnBrk="1" hangingPunct="1"/>
            <a:r>
              <a:rPr lang="en-US" dirty="0" smtClean="0">
                <a:latin typeface="Arial" charset="0"/>
              </a:rPr>
              <a:t> It is clearly observed for the lowest N content (</a:t>
            </a:r>
            <a:r>
              <a:rPr lang="en-US" dirty="0" smtClean="0">
                <a:solidFill>
                  <a:srgbClr val="000099"/>
                </a:solidFill>
                <a:latin typeface="Arial" charset="0"/>
              </a:rPr>
              <a:t>SBA-DT-</a:t>
            </a:r>
            <a:r>
              <a:rPr lang="en-US" dirty="0" err="1" smtClean="0">
                <a:solidFill>
                  <a:srgbClr val="000099"/>
                </a:solidFill>
                <a:latin typeface="Arial" charset="0"/>
              </a:rPr>
              <a:t>NNN</a:t>
            </a:r>
            <a:r>
              <a:rPr lang="en-US" dirty="0" smtClean="0">
                <a:solidFill>
                  <a:srgbClr val="000099"/>
                </a:solidFill>
                <a:latin typeface="Arial" charset="0"/>
              </a:rPr>
              <a:t>)</a:t>
            </a:r>
            <a:r>
              <a:rPr lang="en-US" dirty="0" smtClean="0">
                <a:latin typeface="Arial" charset="0"/>
              </a:rPr>
              <a:t> </a:t>
            </a:r>
            <a:r>
              <a:rPr lang="en-US" dirty="0" smtClean="0">
                <a:latin typeface="Arial" charset="0"/>
              </a:rPr>
              <a:t>the black dots of RuO</a:t>
            </a:r>
            <a:r>
              <a:rPr lang="en-US" baseline="-25000" dirty="0" smtClean="0">
                <a:latin typeface="Arial" charset="0"/>
              </a:rPr>
              <a:t>4</a:t>
            </a:r>
            <a:r>
              <a:rPr lang="en-US" dirty="0" smtClean="0">
                <a:latin typeface="Arial" charset="0"/>
              </a:rPr>
              <a:t> within the channels of the support that are revealing the position of the amino groups. As the nitrogen content increases (images on the right), the pores are progressively filled up with amino groups, and the black dots are now seen as a continuous dark line. </a:t>
            </a:r>
          </a:p>
          <a:p>
            <a:pPr eaLnBrk="1" hangingPunct="1"/>
            <a:r>
              <a:rPr lang="en-US" dirty="0" smtClean="0">
                <a:latin typeface="Arial" charset="0"/>
              </a:rPr>
              <a:t>We will see later that the </a:t>
            </a:r>
            <a:r>
              <a:rPr lang="en-US" dirty="0" smtClean="0">
                <a:latin typeface="Arial" charset="0"/>
              </a:rPr>
              <a:t>external surface of the sample </a:t>
            </a:r>
            <a:r>
              <a:rPr lang="en-US" dirty="0" smtClean="0">
                <a:latin typeface="Arial" charset="0"/>
              </a:rPr>
              <a:t>is </a:t>
            </a:r>
            <a:r>
              <a:rPr lang="en-US" dirty="0" smtClean="0">
                <a:latin typeface="Arial" charset="0"/>
              </a:rPr>
              <a:t>also functionalized, as shown by the thicker dark line corresponding to the</a:t>
            </a:r>
            <a:r>
              <a:rPr lang="fr-FR" dirty="0" smtClean="0">
                <a:latin typeface="Arial" charset="0"/>
              </a:rPr>
              <a:t> RuO4 </a:t>
            </a:r>
            <a:r>
              <a:rPr lang="fr-FR" b="0" dirty="0" err="1" smtClean="0">
                <a:solidFill>
                  <a:srgbClr val="C00000"/>
                </a:solidFill>
                <a:latin typeface="Arial" charset="0"/>
              </a:rPr>
              <a:t>covering</a:t>
            </a:r>
            <a:r>
              <a:rPr lang="fr-FR" b="0" dirty="0" smtClean="0">
                <a:solidFill>
                  <a:srgbClr val="C00000"/>
                </a:solidFill>
                <a:latin typeface="Arial" charset="0"/>
              </a:rPr>
              <a:t> the </a:t>
            </a:r>
            <a:r>
              <a:rPr lang="fr-FR" b="0" dirty="0" err="1" smtClean="0">
                <a:solidFill>
                  <a:srgbClr val="C00000"/>
                </a:solidFill>
                <a:latin typeface="Arial" charset="0"/>
              </a:rPr>
              <a:t>external</a:t>
            </a:r>
            <a:r>
              <a:rPr lang="fr-FR" b="0" dirty="0" smtClean="0">
                <a:solidFill>
                  <a:srgbClr val="C00000"/>
                </a:solidFill>
                <a:latin typeface="Arial" charset="0"/>
              </a:rPr>
              <a:t> </a:t>
            </a:r>
            <a:r>
              <a:rPr lang="fr-FR" b="0" dirty="0" smtClean="0">
                <a:solidFill>
                  <a:srgbClr val="C00000"/>
                </a:solidFill>
                <a:latin typeface="Arial" charset="0"/>
              </a:rPr>
              <a:t>surface.</a:t>
            </a:r>
            <a:endParaRPr lang="en-US" b="0" dirty="0" smtClean="0">
              <a:solidFill>
                <a:srgbClr val="C00000"/>
              </a:solidFill>
              <a:latin typeface="Arial" charset="0"/>
            </a:endParaRPr>
          </a:p>
          <a:p>
            <a:endParaRPr lang="en-US" dirty="0" smtClean="0"/>
          </a:p>
        </p:txBody>
      </p:sp>
      <p:sp>
        <p:nvSpPr>
          <p:cNvPr id="4" name="3 Marcador de número de diapositiva"/>
          <p:cNvSpPr>
            <a:spLocks noGrp="1"/>
          </p:cNvSpPr>
          <p:nvPr>
            <p:ph type="sldNum" sz="quarter" idx="5"/>
          </p:nvPr>
        </p:nvSpPr>
        <p:spPr/>
        <p:txBody>
          <a:bodyPr/>
          <a:lstStyle/>
          <a:p>
            <a:pPr>
              <a:defRPr/>
            </a:pPr>
            <a:fld id="{83220F5D-0979-46D4-A876-0F4BB4814A0E}" type="slidenum">
              <a:rPr lang="es-ES" smtClean="0"/>
              <a:pPr>
                <a:defRPr/>
              </a:pPr>
              <a:t>30</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BBDE5F-2C2D-4F8E-A67D-50116FFB3B35}" type="slidenum">
              <a:rPr lang="es-ES" smtClean="0">
                <a:latin typeface="Arial" charset="0"/>
              </a:rPr>
              <a:pPr fontAlgn="base">
                <a:spcBef>
                  <a:spcPct val="0"/>
                </a:spcBef>
                <a:spcAft>
                  <a:spcPct val="0"/>
                </a:spcAft>
              </a:pPr>
              <a:t>31</a:t>
            </a:fld>
            <a:endParaRPr lang="es-ES" smtClean="0">
              <a:latin typeface="Arial" charset="0"/>
            </a:endParaRPr>
          </a:p>
        </p:txBody>
      </p:sp>
      <p:sp>
        <p:nvSpPr>
          <p:cNvPr id="135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charset="0"/>
              </a:rPr>
              <a:t>When more amine is added to the SBA-15 during </a:t>
            </a:r>
            <a:r>
              <a:rPr lang="en-US" dirty="0" err="1" smtClean="0">
                <a:latin typeface="Arial" charset="0"/>
              </a:rPr>
              <a:t>functionalization</a:t>
            </a:r>
            <a:r>
              <a:rPr lang="en-US" dirty="0" smtClean="0">
                <a:latin typeface="Arial" charset="0"/>
              </a:rPr>
              <a:t> (considering 6 </a:t>
            </a:r>
            <a:r>
              <a:rPr lang="en-US" dirty="0" err="1" smtClean="0">
                <a:latin typeface="Arial" charset="0"/>
              </a:rPr>
              <a:t>silanol</a:t>
            </a:r>
            <a:r>
              <a:rPr lang="en-US" dirty="0" smtClean="0">
                <a:latin typeface="Arial" charset="0"/>
              </a:rPr>
              <a:t> groups per m2, that is, ratio amine/</a:t>
            </a:r>
            <a:r>
              <a:rPr lang="en-US" dirty="0" err="1" smtClean="0">
                <a:latin typeface="Arial" charset="0"/>
              </a:rPr>
              <a:t>SiOH</a:t>
            </a:r>
            <a:r>
              <a:rPr lang="en-US" dirty="0" smtClean="0">
                <a:latin typeface="Arial" charset="0"/>
              </a:rPr>
              <a:t> = 6), similar results are obtained. Now, although the shape of all isotherms are again similar, the differences among the three isotherms of the functionalized SBA-15 </a:t>
            </a:r>
            <a:r>
              <a:rPr lang="en-US" dirty="0" smtClean="0">
                <a:latin typeface="Arial" charset="0"/>
              </a:rPr>
              <a:t>are </a:t>
            </a:r>
            <a:r>
              <a:rPr lang="en-US" dirty="0" smtClean="0">
                <a:latin typeface="Arial" charset="0"/>
              </a:rPr>
              <a:t>more evident. </a:t>
            </a:r>
          </a:p>
          <a:p>
            <a:pPr eaLnBrk="1" hangingPunct="1"/>
            <a:r>
              <a:rPr lang="en-US" dirty="0" smtClean="0">
                <a:latin typeface="Arial" charset="0"/>
              </a:rPr>
              <a:t>Values of surface area and pore volume show now a decrease in the order AP, ED and </a:t>
            </a:r>
            <a:r>
              <a:rPr lang="en-US" dirty="0" smtClean="0">
                <a:latin typeface="Arial" charset="0"/>
              </a:rPr>
              <a:t>DT</a:t>
            </a:r>
            <a:r>
              <a:rPr lang="en-US" b="1" dirty="0" smtClean="0">
                <a:latin typeface="Arial" charset="0"/>
              </a:rPr>
              <a:t>. </a:t>
            </a:r>
            <a:r>
              <a:rPr lang="en-US" dirty="0" smtClean="0">
                <a:latin typeface="Arial" charset="0"/>
              </a:rPr>
              <a:t>However</a:t>
            </a:r>
            <a:r>
              <a:rPr lang="en-US" dirty="0" smtClean="0">
                <a:latin typeface="Arial" charset="0"/>
              </a:rPr>
              <a:t>, the amount of nitrogen incorporated is larger.</a:t>
            </a:r>
          </a:p>
          <a:p>
            <a:pPr eaLnBrk="1" hangingPunct="1"/>
            <a:r>
              <a:rPr lang="en-US" dirty="0" smtClean="0">
                <a:latin typeface="Arial" charset="0"/>
              </a:rPr>
              <a:t>The XRD graph on the right shows again an important decrease in the intensity of the diffraction peaks with respect to the pure SBA-15, particularly for the sample functionalized with the </a:t>
            </a:r>
            <a:r>
              <a:rPr lang="en-US" dirty="0" err="1" smtClean="0">
                <a:latin typeface="Arial" charset="0"/>
              </a:rPr>
              <a:t>triamino</a:t>
            </a:r>
            <a:r>
              <a:rPr lang="en-US" dirty="0" smtClean="0">
                <a:latin typeface="Arial" charset="0"/>
              </a:rPr>
              <a:t> molecule.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charset="0"/>
              </a:rPr>
              <a:t>Molecular size of </a:t>
            </a:r>
            <a:r>
              <a:rPr lang="en-US" dirty="0" err="1" smtClean="0">
                <a:latin typeface="Arial" charset="0"/>
              </a:rPr>
              <a:t>aminated</a:t>
            </a:r>
            <a:r>
              <a:rPr lang="en-US" dirty="0" smtClean="0">
                <a:latin typeface="Arial" charset="0"/>
              </a:rPr>
              <a:t> molecules (AP, ED,</a:t>
            </a:r>
            <a:r>
              <a:rPr lang="en-US" baseline="0" dirty="0" smtClean="0">
                <a:latin typeface="Arial" charset="0"/>
              </a:rPr>
              <a:t> DT) is relatively small compared to pore size: 10-15 angstroms, so that molecules do not block the pore volume, no matter how much drafting extension. </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a:t>
            </a:r>
            <a:r>
              <a:rPr kumimoji="0" lang="es-ES" sz="1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200" b="0" i="0" u="none" strike="noStrike" cap="none" normalizeH="0" baseline="0" dirty="0" smtClean="0">
                <a:ln>
                  <a:noFill/>
                </a:ln>
                <a:solidFill>
                  <a:schemeClr val="tx1"/>
                </a:solidFill>
                <a:effectLst/>
                <a:latin typeface="Verdana" pitchFamily="34" charset="0"/>
              </a:rPr>
              <a:t>org (</a:t>
            </a:r>
            <a:r>
              <a:rPr kumimoji="0" lang="en-US" sz="1200" b="0" i="0" u="none" strike="noStrike" cap="none" normalizeH="0" baseline="0" dirty="0" err="1" smtClean="0">
                <a:ln>
                  <a:noFill/>
                </a:ln>
                <a:solidFill>
                  <a:schemeClr val="tx1"/>
                </a:solidFill>
                <a:effectLst/>
                <a:latin typeface="Verdana" pitchFamily="34" charset="0"/>
              </a:rPr>
              <a:t>molec</a:t>
            </a:r>
            <a:r>
              <a:rPr kumimoji="0" lang="en-US" sz="1200" b="0" i="0" u="none" strike="noStrike" cap="none" normalizeH="0" baseline="0" dirty="0" smtClean="0">
                <a:ln>
                  <a:noFill/>
                </a:ln>
                <a:solidFill>
                  <a:schemeClr val="tx1"/>
                </a:solidFill>
                <a:effectLst/>
                <a:latin typeface="Verdana" pitchFamily="34" charset="0"/>
              </a:rPr>
              <a:t>/</a:t>
            </a:r>
            <a:r>
              <a:rPr kumimoji="0" lang="en-US" sz="1200" b="0" i="0" u="none" strike="noStrike" cap="none" normalizeH="0" baseline="0" dirty="0" err="1" smtClean="0">
                <a:ln>
                  <a:noFill/>
                </a:ln>
                <a:solidFill>
                  <a:schemeClr val="tx1"/>
                </a:solidFill>
                <a:effectLst/>
                <a:latin typeface="Verdana" pitchFamily="34" charset="0"/>
              </a:rPr>
              <a:t>nm</a:t>
            </a:r>
            <a:r>
              <a:rPr kumimoji="0" lang="en-US" sz="1200" b="0" i="0" u="none" strike="noStrike" cap="none" normalizeH="0" baseline="30000" dirty="0" err="1" smtClean="0">
                <a:ln>
                  <a:noFill/>
                </a:ln>
                <a:solidFill>
                  <a:schemeClr val="tx1"/>
                </a:solidFill>
                <a:effectLst/>
                <a:latin typeface="Verdana" pitchFamily="34" charset="0"/>
              </a:rPr>
              <a:t>2</a:t>
            </a:r>
            <a:r>
              <a:rPr kumimoji="0" lang="en-US" sz="1200" b="0" i="0" u="none" strike="noStrike" cap="none" normalizeH="0" baseline="0" dirty="0" smtClean="0">
                <a:ln>
                  <a:noFill/>
                </a:ln>
                <a:solidFill>
                  <a:schemeClr val="tx1"/>
                </a:solidFill>
                <a:effectLst/>
                <a:latin typeface="Verdana" pitchFamily="34" charset="0"/>
              </a:rPr>
              <a:t>) is decreasing with longer organic molecules, since these are usually not perpendicular to the surface but occupying some space </a:t>
            </a:r>
            <a:r>
              <a:rPr kumimoji="0" lang="en-US" sz="1200" b="0" i="0" u="none" strike="noStrike" cap="none" normalizeH="0" baseline="0" dirty="0" smtClean="0">
                <a:ln>
                  <a:noFill/>
                </a:ln>
                <a:solidFill>
                  <a:schemeClr val="tx1"/>
                </a:solidFill>
                <a:effectLst/>
                <a:latin typeface="Verdana" pitchFamily="34" charset="0"/>
              </a:rPr>
              <a:t>along </a:t>
            </a:r>
            <a:r>
              <a:rPr kumimoji="0" lang="en-US" sz="1200" b="0" i="0" u="none" strike="noStrike" cap="none" normalizeH="0" baseline="0" dirty="0" smtClean="0">
                <a:ln>
                  <a:noFill/>
                </a:ln>
                <a:solidFill>
                  <a:schemeClr val="tx1"/>
                </a:solidFill>
                <a:effectLst/>
                <a:latin typeface="Verdana" pitchFamily="34" charset="0"/>
              </a:rPr>
              <a:t>the surface (</a:t>
            </a:r>
            <a:r>
              <a:rPr kumimoji="0" lang="en-US" sz="1200" b="0" i="0" u="none" strike="noStrike" cap="none" normalizeH="0" baseline="0" dirty="0" err="1" smtClean="0">
                <a:ln>
                  <a:noFill/>
                </a:ln>
                <a:solidFill>
                  <a:schemeClr val="tx1"/>
                </a:solidFill>
                <a:effectLst/>
                <a:latin typeface="Verdana" pitchFamily="34" charset="0"/>
              </a:rPr>
              <a:t>silanol</a:t>
            </a:r>
            <a:r>
              <a:rPr kumimoji="0" lang="en-US" sz="1200" b="0" i="0" u="none" strike="noStrike" cap="none" normalizeH="0" baseline="0" dirty="0" smtClean="0">
                <a:ln>
                  <a:noFill/>
                </a:ln>
                <a:solidFill>
                  <a:schemeClr val="tx1"/>
                </a:solidFill>
                <a:effectLst/>
                <a:latin typeface="Verdana" pitchFamily="34" charset="0"/>
              </a:rPr>
              <a:t> groups no longer accessible)</a:t>
            </a:r>
          </a:p>
          <a:p>
            <a:pPr eaLnBrk="1" hangingPunct="1"/>
            <a:endParaRPr lang="es-ES" dirty="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D431FF-FF97-4F00-BE98-F1FA5DA55D8E}" type="slidenum">
              <a:rPr lang="es-ES" smtClean="0">
                <a:latin typeface="Arial" charset="0"/>
              </a:rPr>
              <a:pPr fontAlgn="base">
                <a:spcBef>
                  <a:spcPct val="0"/>
                </a:spcBef>
                <a:spcAft>
                  <a:spcPct val="0"/>
                </a:spcAft>
              </a:pPr>
              <a:t>32</a:t>
            </a:fld>
            <a:endParaRPr lang="es-ES" smtClean="0">
              <a:latin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We show here CO</a:t>
            </a:r>
            <a:r>
              <a:rPr lang="en-US" baseline="-25000" smtClean="0">
                <a:latin typeface="Arial" charset="0"/>
              </a:rPr>
              <a:t>2</a:t>
            </a:r>
            <a:r>
              <a:rPr lang="en-US" smtClean="0">
                <a:latin typeface="Arial" charset="0"/>
              </a:rPr>
              <a:t> adsorption results of the materials. The amount of CO</a:t>
            </a:r>
            <a:r>
              <a:rPr lang="en-US" baseline="-25000" smtClean="0">
                <a:latin typeface="Arial" charset="0"/>
              </a:rPr>
              <a:t>2</a:t>
            </a:r>
            <a:r>
              <a:rPr lang="en-US" smtClean="0">
                <a:latin typeface="Arial" charset="0"/>
              </a:rPr>
              <a:t> adsorbed increases with the N content of the sample, from 19,7 mg CO2/g for pure SBA-15 up to 80.8 mg CO2/g for the sample functionalized with triamine and 10 silanol groups per nm</a:t>
            </a:r>
            <a:r>
              <a:rPr lang="en-US" baseline="30000" smtClean="0">
                <a:latin typeface="Arial" charset="0"/>
              </a:rPr>
              <a:t>2</a:t>
            </a:r>
            <a:r>
              <a:rPr lang="en-US" smtClean="0">
                <a:latin typeface="Arial" charset="0"/>
              </a:rPr>
              <a:t>, which is the sample with the highest adsorption capacity. CO2 adsorption runs almost parallel to N content, so that all N is involved in CO2 adsorption.</a:t>
            </a:r>
          </a:p>
          <a:p>
            <a:pPr eaLnBrk="1" hangingPunct="1"/>
            <a:r>
              <a:rPr lang="en-US" smtClean="0">
                <a:latin typeface="Arial" charset="0"/>
              </a:rPr>
              <a:t>We can see below the isotherms of pure SBA-15 and SBA with the triamine,  DT (NNN)-6. We observe that adsorption capacity at low pressure (1 atm) is much higher when the amine is present, as commented, and that for the functionalized sample the adsorption process is not completely reversible, which indicates that part ot the CO</a:t>
            </a:r>
            <a:r>
              <a:rPr lang="en-US" baseline="-25000" smtClean="0">
                <a:latin typeface="Arial" charset="0"/>
              </a:rPr>
              <a:t>2 </a:t>
            </a:r>
            <a:r>
              <a:rPr lang="en-US" smtClean="0">
                <a:latin typeface="Arial" charset="0"/>
              </a:rPr>
              <a:t>remains within the adsorbent. This behaviour is related to the adsorption mechanisms for both materials, since for  pure SBA-15 there is only physical adsorption while for the functionalized SBA-15 there is rather a chemical adsorption, which results from a stronger interaction, as we will see. </a:t>
            </a:r>
          </a:p>
          <a:p>
            <a:pPr eaLnBrk="1" hangingPunct="1"/>
            <a:r>
              <a:rPr lang="en-US" smtClean="0">
                <a:latin typeface="Arial" charset="0"/>
              </a:rPr>
              <a:t>Although the desorption process is not totally reversible when lowering the pressure, the adsorbent is completely regenerated when heating at 110ºC.</a:t>
            </a:r>
          </a:p>
          <a:p>
            <a:pPr eaLnBrk="1" hangingPunct="1"/>
            <a:endParaRPr lang="en-US" smtClean="0">
              <a:latin typeface="Arial" charset="0"/>
            </a:endParaRPr>
          </a:p>
          <a:p>
            <a:pPr eaLnBrk="1" hangingPunct="1"/>
            <a:endParaRPr lang="es-E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F941B9-F08E-4EC2-BE3E-295063AAADC1}" type="slidenum">
              <a:rPr lang="es-ES" smtClean="0">
                <a:latin typeface="Arial" charset="0"/>
              </a:rPr>
              <a:pPr fontAlgn="base">
                <a:spcBef>
                  <a:spcPct val="0"/>
                </a:spcBef>
                <a:spcAft>
                  <a:spcPct val="0"/>
                </a:spcAft>
              </a:pPr>
              <a:t>33</a:t>
            </a:fld>
            <a:endParaRPr lang="es-ES" smtClean="0">
              <a:latin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We can see here that after several consecutive adsorption-desorption cycles, the adsorption capacity of the functionalized materials (in this case illustrated by SBA-DT (NNN)-6) is practically unchanged. Before each cycle, degasification of the sample was carried out at 110ºC and 3 mbar during 2 hours. No air was present during the regeneration process, and therefore, no amine oxidation was produced, so the material keeps the same initial adsorption capacity.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4DBD0E-13FC-4D67-8D29-A5FB6AF50616}" type="slidenum">
              <a:rPr lang="es-ES" smtClean="0">
                <a:latin typeface="Arial" charset="0"/>
              </a:rPr>
              <a:pPr fontAlgn="base">
                <a:spcBef>
                  <a:spcPct val="0"/>
                </a:spcBef>
                <a:spcAft>
                  <a:spcPct val="0"/>
                </a:spcAft>
              </a:pPr>
              <a:t>34</a:t>
            </a:fld>
            <a:endParaRPr lang="es-ES" smtClean="0">
              <a:latin typeface="Arial"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z="900" dirty="0" smtClean="0">
                <a:latin typeface="Verdana" pitchFamily="34" charset="0"/>
              </a:rPr>
              <a:t>The best result of CO</a:t>
            </a:r>
            <a:r>
              <a:rPr lang="en-US" sz="900" baseline="-25000" dirty="0" smtClean="0">
                <a:latin typeface="Verdana" pitchFamily="34" charset="0"/>
              </a:rPr>
              <a:t>2</a:t>
            </a:r>
            <a:r>
              <a:rPr lang="en-US" sz="900" dirty="0" smtClean="0">
                <a:latin typeface="Verdana" pitchFamily="34" charset="0"/>
              </a:rPr>
              <a:t> adsorption of this sample when dried in air at room temperature (25 ºC) for 24 h is 66.8 mg CO</a:t>
            </a:r>
            <a:r>
              <a:rPr lang="en-US" sz="900" baseline="-25000" dirty="0" smtClean="0">
                <a:latin typeface="Verdana" pitchFamily="34" charset="0"/>
              </a:rPr>
              <a:t>2</a:t>
            </a:r>
            <a:r>
              <a:rPr lang="en-US" sz="900" dirty="0" smtClean="0">
                <a:latin typeface="Verdana" pitchFamily="34" charset="0"/>
              </a:rPr>
              <a:t>/g, as mentioned.</a:t>
            </a:r>
            <a:endParaRPr lang="en-US" dirty="0" smtClean="0">
              <a:latin typeface="Arial" charset="0"/>
            </a:endParaRPr>
          </a:p>
          <a:p>
            <a:pPr eaLnBrk="1" hangingPunct="1"/>
            <a:r>
              <a:rPr lang="en-US" dirty="0" smtClean="0">
                <a:latin typeface="Arial" charset="0"/>
              </a:rPr>
              <a:t>However, when drying is air at </a:t>
            </a:r>
            <a:r>
              <a:rPr lang="en-US" dirty="0" err="1" smtClean="0">
                <a:latin typeface="Arial" charset="0"/>
              </a:rPr>
              <a:t>110ºC</a:t>
            </a:r>
            <a:r>
              <a:rPr lang="en-US" dirty="0" smtClean="0">
                <a:latin typeface="Arial" charset="0"/>
              </a:rPr>
              <a:t> the CO2 adsorption capacity decreases dramatically with the drying time, even below the limit corresponding to pure SBA-15 (19.6 mg/g). The low value of CO2 adsorption for 72 h of drying at 110 ºC (about 13 mg/g) is very similar to that obtained for other SBA-15 materials functionalized with hydrocarbon chains without amine groups, like </a:t>
            </a:r>
            <a:r>
              <a:rPr lang="en-US" dirty="0" err="1" smtClean="0">
                <a:latin typeface="Arial" charset="0"/>
              </a:rPr>
              <a:t>octylsilane</a:t>
            </a:r>
            <a:r>
              <a:rPr lang="en-US" dirty="0" smtClean="0">
                <a:latin typeface="Arial" charset="0"/>
              </a:rPr>
              <a:t> and </a:t>
            </a:r>
            <a:r>
              <a:rPr lang="en-US" dirty="0" err="1" smtClean="0">
                <a:latin typeface="Arial" charset="0"/>
              </a:rPr>
              <a:t>isobuthylsilane</a:t>
            </a:r>
            <a:r>
              <a:rPr lang="en-US" dirty="0" smtClean="0">
                <a:latin typeface="Arial" charset="0"/>
              </a:rPr>
              <a:t>, molecules that have no specific centers to chemically interact with CO</a:t>
            </a:r>
            <a:r>
              <a:rPr lang="en-US" baseline="-25000" dirty="0" smtClean="0">
                <a:latin typeface="Arial" charset="0"/>
              </a:rPr>
              <a:t>2</a:t>
            </a:r>
            <a:r>
              <a:rPr lang="en-US" dirty="0" smtClean="0">
                <a:latin typeface="Arial" charset="0"/>
              </a:rPr>
              <a:t>. So we can conclude that the </a:t>
            </a:r>
            <a:r>
              <a:rPr lang="en-US" dirty="0" err="1" smtClean="0">
                <a:latin typeface="Arial" charset="0"/>
              </a:rPr>
              <a:t>diamine</a:t>
            </a:r>
            <a:r>
              <a:rPr lang="en-US" dirty="0" smtClean="0">
                <a:latin typeface="Arial" charset="0"/>
              </a:rPr>
              <a:t> DT (</a:t>
            </a:r>
            <a:r>
              <a:rPr lang="en-US" dirty="0" err="1" smtClean="0">
                <a:latin typeface="Arial" charset="0"/>
              </a:rPr>
              <a:t>NNN</a:t>
            </a:r>
            <a:r>
              <a:rPr lang="en-US" dirty="0" smtClean="0">
                <a:latin typeface="Arial" charset="0"/>
              </a:rPr>
              <a:t>) molecule grafted to the SBA-15 losses almost completely its capacity for CO2 adsorption after drying at </a:t>
            </a:r>
            <a:r>
              <a:rPr lang="en-US" dirty="0" err="1" smtClean="0">
                <a:latin typeface="Arial" charset="0"/>
              </a:rPr>
              <a:t>110ºC</a:t>
            </a:r>
            <a:r>
              <a:rPr lang="en-US" dirty="0" smtClean="0">
                <a:latin typeface="Arial" charset="0"/>
              </a:rPr>
              <a:t> for a time long enough (72 h).</a:t>
            </a:r>
          </a:p>
          <a:p>
            <a:pPr eaLnBrk="1" hangingPunct="1"/>
            <a:r>
              <a:rPr lang="en-US" dirty="0" smtClean="0">
                <a:latin typeface="Arial" charset="0"/>
              </a:rPr>
              <a:t>Lets see why…</a:t>
            </a:r>
            <a:endParaRPr lang="es-E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0FED03-1475-42F3-B579-B7420575F646}" type="slidenum">
              <a:rPr lang="es-ES" smtClean="0">
                <a:latin typeface="Arial" charset="0"/>
              </a:rPr>
              <a:pPr fontAlgn="base">
                <a:spcBef>
                  <a:spcPct val="0"/>
                </a:spcBef>
                <a:spcAft>
                  <a:spcPct val="0"/>
                </a:spcAft>
              </a:pPr>
              <a:t>35</a:t>
            </a:fld>
            <a:endParaRPr lang="es-ES" smtClean="0">
              <a:latin typeface="Arial" charset="0"/>
            </a:endParaRPr>
          </a:p>
        </p:txBody>
      </p:sp>
      <p:sp>
        <p:nvSpPr>
          <p:cNvPr id="160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The same data are shown here,but in a normalized way, taking 100% as the initial reference for CO</a:t>
            </a:r>
            <a:r>
              <a:rPr lang="en-US" baseline="-25000" smtClean="0">
                <a:latin typeface="Arial" charset="0"/>
              </a:rPr>
              <a:t>2</a:t>
            </a:r>
            <a:r>
              <a:rPr lang="en-US" smtClean="0">
                <a:latin typeface="Arial" charset="0"/>
              </a:rPr>
              <a:t> adsorption and N content corresponding to the sample dried at room T. The graph on the left shows the decrease of CO</a:t>
            </a:r>
            <a:r>
              <a:rPr lang="en-US" baseline="-25000" smtClean="0">
                <a:latin typeface="Arial" charset="0"/>
              </a:rPr>
              <a:t>2</a:t>
            </a:r>
            <a:r>
              <a:rPr lang="en-US" smtClean="0">
                <a:latin typeface="Arial" charset="0"/>
              </a:rPr>
              <a:t> adsorption capacity in relation to the sample dried at room temperature (in the vertical axis, 100 means the adsorption capacity of the sample dried at room temperature). The decrease of CO</a:t>
            </a:r>
            <a:r>
              <a:rPr lang="en-US" baseline="-25000" smtClean="0">
                <a:latin typeface="Arial" charset="0"/>
              </a:rPr>
              <a:t>2</a:t>
            </a:r>
            <a:r>
              <a:rPr lang="en-US" smtClean="0">
                <a:latin typeface="Arial" charset="0"/>
              </a:rPr>
              <a:t> adsorption capacity is clearly observed for the two larger amine molecules, reaching 70 and 80% of their initial value after 72 h at 110 ºC.  However the material with the mono-amine, maintains practically unchanged its adsorption capacity. </a:t>
            </a:r>
          </a:p>
          <a:p>
            <a:pPr eaLnBrk="1" hangingPunct="1"/>
            <a:r>
              <a:rPr lang="en-US" smtClean="0">
                <a:latin typeface="Arial" charset="0"/>
              </a:rPr>
              <a:t>N content along drying time at 110ºC is shown in the right figure. This content is practically unchanged, being only a slight decrease observable for the diamine and the triamine samples, ED(NN) and DT (NNN), which loose less than 15% of their initial nitrogen content. Once again, N values remain unchanged for the monoamine, AP(N)</a:t>
            </a:r>
          </a:p>
          <a:p>
            <a:pPr eaLnBrk="1" hangingPunct="1"/>
            <a:r>
              <a:rPr lang="en-US" smtClean="0">
                <a:latin typeface="Arial" charset="0"/>
              </a:rPr>
              <a:t>We conclude that:</a:t>
            </a:r>
          </a:p>
          <a:p>
            <a:pPr eaLnBrk="1" hangingPunct="1"/>
            <a:r>
              <a:rPr lang="en-US" smtClean="0">
                <a:latin typeface="Arial" charset="0"/>
              </a:rPr>
              <a:t>Primary amine groups in AP(N) are not affected by drying at 110ºC, whereas amine groups in ED(NN) and DT(NNN) molecules are strongly affected by this treatment, pointing at possible chemical changes that difficult CO</a:t>
            </a:r>
            <a:r>
              <a:rPr lang="en-US" baseline="-25000" smtClean="0">
                <a:latin typeface="Arial" charset="0"/>
              </a:rPr>
              <a:t>2</a:t>
            </a:r>
            <a:r>
              <a:rPr lang="en-US" smtClean="0">
                <a:latin typeface="Arial" charset="0"/>
              </a:rPr>
              <a:t> adsorption.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…y otra quizá mas conocida.</a:t>
            </a:r>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A9ED05-AE80-4862-9EB5-C4BE7996232F}" type="slidenum">
              <a:rPr lang="es-ES" smtClean="0">
                <a:latin typeface="Arial" charset="0"/>
              </a:rPr>
              <a:pPr fontAlgn="base">
                <a:spcBef>
                  <a:spcPct val="0"/>
                </a:spcBef>
                <a:spcAft>
                  <a:spcPct val="0"/>
                </a:spcAft>
              </a:pPr>
              <a:t>36</a:t>
            </a:fld>
            <a:endParaRPr lang="es-ES" smtClean="0">
              <a:latin typeface="Arial" charset="0"/>
            </a:endParaRPr>
          </a:p>
        </p:txBody>
      </p:sp>
      <p:sp>
        <p:nvSpPr>
          <p:cNvPr id="163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However, samples functionalized with diamino and triamino precursors show different IR spectra. As observed, a new absorption band at 1664 cm</a:t>
            </a:r>
            <a:r>
              <a:rPr lang="en-US" baseline="30000" smtClean="0">
                <a:latin typeface="Arial" charset="0"/>
              </a:rPr>
              <a:t>-1</a:t>
            </a:r>
            <a:r>
              <a:rPr lang="en-US" smtClean="0">
                <a:latin typeface="Arial" charset="0"/>
              </a:rPr>
              <a:t> appears in both cases, increasing with drying time, being this change more pronounced for the triamine. This new band has been attributed to a C= N double bond, that would probably correspond to other functional groups formed by oxidation.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D2CC79-49D2-4500-8CCF-445C3F4C53ED}" type="slidenum">
              <a:rPr lang="es-ES" smtClean="0">
                <a:latin typeface="Arial" charset="0"/>
              </a:rPr>
              <a:pPr fontAlgn="base">
                <a:spcBef>
                  <a:spcPct val="0"/>
                </a:spcBef>
                <a:spcAft>
                  <a:spcPct val="0"/>
                </a:spcAft>
              </a:pPr>
              <a:t>37</a:t>
            </a:fld>
            <a:endParaRPr lang="es-ES" smtClean="0">
              <a:latin typeface="Arial" charset="0"/>
            </a:endParaRPr>
          </a:p>
        </p:txBody>
      </p:sp>
      <p:sp>
        <p:nvSpPr>
          <p:cNvPr id="165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charset="0"/>
              </a:rPr>
              <a:t>Samples prepared with the tri-amine precursor, DT(NNN), showed a similar </a:t>
            </a:r>
            <a:r>
              <a:rPr lang="en-US" dirty="0" err="1" smtClean="0">
                <a:latin typeface="Arial" charset="0"/>
              </a:rPr>
              <a:t>behaviour</a:t>
            </a:r>
            <a:r>
              <a:rPr lang="en-US" dirty="0" smtClean="0">
                <a:latin typeface="Arial" charset="0"/>
              </a:rPr>
              <a:t>. Again, secondary amino groups react with the oxygen producing </a:t>
            </a:r>
            <a:r>
              <a:rPr lang="en-US" dirty="0" err="1" smtClean="0">
                <a:latin typeface="Arial" charset="0"/>
              </a:rPr>
              <a:t>imine</a:t>
            </a:r>
            <a:r>
              <a:rPr lang="en-US" dirty="0" smtClean="0">
                <a:latin typeface="Arial" charset="0"/>
              </a:rPr>
              <a:t> or </a:t>
            </a:r>
            <a:r>
              <a:rPr lang="en-US" dirty="0" err="1" smtClean="0">
                <a:latin typeface="Arial" charset="0"/>
              </a:rPr>
              <a:t>oxime</a:t>
            </a:r>
            <a:r>
              <a:rPr lang="en-US" dirty="0" smtClean="0">
                <a:latin typeface="Arial" charset="0"/>
              </a:rPr>
              <a:t> groups and also losing part of the organic chain. This last result has also been confirmed by elemental analysis (N content) of the samples after drying. All nitrogen atoms of the </a:t>
            </a:r>
            <a:r>
              <a:rPr lang="en-US" dirty="0" err="1" smtClean="0">
                <a:latin typeface="Arial" charset="0"/>
              </a:rPr>
              <a:t>oxime</a:t>
            </a:r>
            <a:r>
              <a:rPr lang="en-US" dirty="0" smtClean="0">
                <a:latin typeface="Arial" charset="0"/>
              </a:rPr>
              <a:t> and </a:t>
            </a:r>
            <a:r>
              <a:rPr lang="en-US" dirty="0" err="1" smtClean="0">
                <a:latin typeface="Arial" charset="0"/>
              </a:rPr>
              <a:t>imine</a:t>
            </a:r>
            <a:r>
              <a:rPr lang="en-US" dirty="0" smtClean="0">
                <a:latin typeface="Arial" charset="0"/>
              </a:rPr>
              <a:t> groups are inactive for CO2 adsorption.</a:t>
            </a:r>
          </a:p>
          <a:p>
            <a:pPr eaLnBrk="1" hangingPunct="1"/>
            <a:r>
              <a:rPr lang="en-US" b="0" dirty="0" smtClean="0">
                <a:latin typeface="Arial" charset="0"/>
              </a:rPr>
              <a:t>These results indicate that the way in which the drying step can be carried out depends on the type of amino group existing in the functionalizing agent. Moreover, this conclusion is also valid for the adsorbent regeneration after CO2 adsorption. When existing molecules with secondary or tertiary amine groups, the regeneration must be carried out under vacuum or under an inert atmosphere. </a:t>
            </a:r>
          </a:p>
          <a:p>
            <a:pPr eaLnBrk="1" hangingPunct="1"/>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1 Marcador de imagen de diapositiva"/>
          <p:cNvSpPr>
            <a:spLocks noGrp="1" noRot="1" noChangeAspect="1"/>
          </p:cNvSpPr>
          <p:nvPr>
            <p:ph type="sldImg"/>
          </p:nvPr>
        </p:nvSpPr>
        <p:spPr bwMode="auto">
          <a:noFill/>
          <a:ln>
            <a:solidFill>
              <a:srgbClr val="000000"/>
            </a:solidFill>
            <a:miter lim="800000"/>
            <a:headEnd/>
            <a:tailEnd/>
          </a:ln>
        </p:spPr>
      </p:sp>
      <p:sp>
        <p:nvSpPr>
          <p:cNvPr id="179202"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dirty="0" smtClean="0"/>
              <a:t>Todas las isotermas muestran un mismo comportamiento, que corresponde al tipo IV de </a:t>
            </a:r>
            <a:r>
              <a:rPr lang="es-ES" sz="1200" dirty="0" err="1" smtClean="0"/>
              <a:t>IUPAC</a:t>
            </a:r>
            <a:r>
              <a:rPr lang="es-ES" sz="1200" dirty="0" smtClean="0"/>
              <a:t>. Así, aparece una primera etapa a bajas presiones relativas, donde se produce la adsorción en </a:t>
            </a:r>
            <a:r>
              <a:rPr lang="es-ES" sz="1200" dirty="0" err="1" smtClean="0"/>
              <a:t>monocapa</a:t>
            </a:r>
            <a:r>
              <a:rPr lang="es-ES" sz="1200" dirty="0" smtClean="0"/>
              <a:t> y en </a:t>
            </a:r>
            <a:r>
              <a:rPr lang="es-ES" sz="1200" dirty="0" err="1" smtClean="0"/>
              <a:t>microporos</a:t>
            </a:r>
            <a:r>
              <a:rPr lang="es-ES" sz="1200" dirty="0" smtClean="0"/>
              <a:t>. A continuación tiene lugar la adsorción en multicapa y finalmente el fenómeno de condensación capilar dentro de los </a:t>
            </a:r>
            <a:r>
              <a:rPr lang="es-ES" sz="1200" dirty="0" err="1" smtClean="0"/>
              <a:t>mesoporos</a:t>
            </a:r>
            <a:r>
              <a:rPr lang="es-ES" sz="1200" dirty="0" smtClean="0"/>
              <a:t>, que se corresponde con la mayor pendiente observada en las isotermas. La presión relativa a la que se produce el fenómeno de condensación capilar proporciona una idea del diámetro de poro de cada soporte, ya que a mayores diámetros de poro este proceso sucede a presiones relativas mayores. En el proceso de </a:t>
            </a:r>
            <a:r>
              <a:rPr lang="es-ES" sz="1200" dirty="0" err="1" smtClean="0"/>
              <a:t>desorción</a:t>
            </a:r>
            <a:r>
              <a:rPr lang="es-ES" sz="1200" dirty="0" smtClean="0"/>
              <a:t> la isoterma presenta un ciclo de histéresis asociado a las diferencias entre el mecanismo de llenado de los poros, que se produce por condensación capilar y el mecanismo de vaciado de los poros. </a:t>
            </a:r>
          </a:p>
          <a:p>
            <a:r>
              <a:rPr lang="es-ES" dirty="0" smtClean="0"/>
              <a:t>Estos resultados confirman que la modificación de la temperatura de hidrólisis y la adición de un agente de hinchamiento permite obtener materiales con mayor diámetro de poro: De 90 a 117 y de </a:t>
            </a:r>
            <a:r>
              <a:rPr lang="es-ES_tradnl" dirty="0" smtClean="0">
                <a:solidFill>
                  <a:schemeClr val="bg1"/>
                </a:solidFill>
                <a:latin typeface="Times" pitchFamily="18" charset="0"/>
                <a:cs typeface="Times New Roman" pitchFamily="18" charset="0"/>
              </a:rPr>
              <a:t>97 a 152 angstroms. </a:t>
            </a:r>
          </a:p>
          <a:p>
            <a:r>
              <a:rPr lang="es-ES_tradnl" dirty="0" smtClean="0">
                <a:solidFill>
                  <a:schemeClr val="bg1"/>
                </a:solidFill>
                <a:latin typeface="Times" pitchFamily="18" charset="0"/>
                <a:cs typeface="Times New Roman" pitchFamily="18" charset="0"/>
              </a:rPr>
              <a:t>El menor</a:t>
            </a:r>
            <a:r>
              <a:rPr lang="es-ES_tradnl" baseline="0" dirty="0" smtClean="0">
                <a:solidFill>
                  <a:schemeClr val="bg1"/>
                </a:solidFill>
                <a:latin typeface="Times" pitchFamily="18" charset="0"/>
                <a:cs typeface="Times New Roman" pitchFamily="18" charset="0"/>
              </a:rPr>
              <a:t> </a:t>
            </a:r>
            <a:r>
              <a:rPr lang="es-ES_tradnl" baseline="0" dirty="0" err="1" smtClean="0">
                <a:solidFill>
                  <a:schemeClr val="bg1"/>
                </a:solidFill>
                <a:latin typeface="Times" pitchFamily="18" charset="0"/>
                <a:cs typeface="Times New Roman" pitchFamily="18" charset="0"/>
              </a:rPr>
              <a:t>diametro</a:t>
            </a:r>
            <a:r>
              <a:rPr lang="es-ES_tradnl" baseline="0" dirty="0" smtClean="0">
                <a:solidFill>
                  <a:schemeClr val="bg1"/>
                </a:solidFill>
                <a:latin typeface="Times" pitchFamily="18" charset="0"/>
                <a:cs typeface="Times New Roman" pitchFamily="18" charset="0"/>
              </a:rPr>
              <a:t> de poro del material calcinado (con y sin poro-expandido) se atribuye a una posible contracción parcial causada por la calcinación a elevada T</a:t>
            </a:r>
            <a:endParaRPr lang="es-ES_tradnl" dirty="0" smtClean="0">
              <a:solidFill>
                <a:schemeClr val="bg1"/>
              </a:solidFill>
              <a:latin typeface="Times" pitchFamily="18" charset="0"/>
              <a:cs typeface="Times New Roman" pitchFamily="18" charset="0"/>
            </a:endParaRPr>
          </a:p>
          <a:p>
            <a:r>
              <a:rPr lang="es-ES_tradnl" dirty="0" smtClean="0">
                <a:solidFill>
                  <a:schemeClr val="bg1"/>
                </a:solidFill>
                <a:latin typeface="Times" pitchFamily="18" charset="0"/>
                <a:cs typeface="Times New Roman" pitchFamily="18" charset="0"/>
              </a:rPr>
              <a:t>Consecuentemente, al ser el volumen total de poros similar, la superficie específica</a:t>
            </a:r>
            <a:r>
              <a:rPr lang="es-ES_tradnl" baseline="0" dirty="0" smtClean="0">
                <a:solidFill>
                  <a:schemeClr val="bg1"/>
                </a:solidFill>
                <a:latin typeface="Times" pitchFamily="18" charset="0"/>
                <a:cs typeface="Times New Roman" pitchFamily="18" charset="0"/>
              </a:rPr>
              <a:t> de los materiales de poro expandido debe disminuir (poros mas grandes implican menor superficie por unidad de peso, para el mismo </a:t>
            </a:r>
            <a:r>
              <a:rPr lang="es-ES_tradnl" baseline="0" dirty="0" err="1" smtClean="0">
                <a:solidFill>
                  <a:schemeClr val="bg1"/>
                </a:solidFill>
                <a:latin typeface="Times" pitchFamily="18" charset="0"/>
                <a:cs typeface="Times New Roman" pitchFamily="18" charset="0"/>
              </a:rPr>
              <a:t>Vp.</a:t>
            </a:r>
            <a:r>
              <a:rPr lang="es-ES_tradnl" baseline="0" dirty="0" smtClean="0">
                <a:solidFill>
                  <a:schemeClr val="bg1"/>
                </a:solidFill>
                <a:latin typeface="Times" pitchFamily="18" charset="0"/>
                <a:cs typeface="Times New Roman" pitchFamily="18" charset="0"/>
              </a:rPr>
              <a:t> (Es decir, </a:t>
            </a:r>
            <a:r>
              <a:rPr lang="es-ES" sz="1200" dirty="0" smtClean="0"/>
              <a:t>el aumento en el tamaño de poro ha producido una disminución de la superficie específica</a:t>
            </a:r>
            <a:r>
              <a:rPr lang="es-ES_tradnl" baseline="0" dirty="0" smtClean="0">
                <a:solidFill>
                  <a:schemeClr val="bg1"/>
                </a:solidFill>
                <a:latin typeface="Times" pitchFamily="18" charset="0"/>
                <a:cs typeface="Times New Roman" pitchFamily="18" charset="0"/>
              </a:rPr>
              <a:t>).</a:t>
            </a:r>
          </a:p>
          <a:p>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tratamientos térmicos de calcinación para la eliminación del surfactante reducen el número de grupos hidroxilo superficiales, de manera que la concentración superficial de estos grupos es menor cuanto mayor sea la temperatura a la que se somete al soporte [138, 139]. </a:t>
            </a:r>
            <a:endParaRPr lang="es-ES_tradnl" dirty="0" smtClean="0">
              <a:solidFill>
                <a:schemeClr val="bg1"/>
              </a:solidFill>
              <a:latin typeface="Times" pitchFamily="18" charset="0"/>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El aumento del diámetro de poro de estos materiales por encima de los 120 Å es significativo, ya que este valor ha sido el mayor diámetro conseguido en bibliografía (manteniendo la estructura hexagonal plana) mediante el empleo de </a:t>
            </a:r>
            <a:r>
              <a:rPr lang="es-ES" sz="1200" kern="1200" dirty="0" err="1" smtClean="0">
                <a:solidFill>
                  <a:schemeClr val="tx1"/>
                </a:solidFill>
                <a:latin typeface="+mn-lt"/>
                <a:ea typeface="+mn-ea"/>
                <a:cs typeface="+mn-cs"/>
              </a:rPr>
              <a:t>TMB</a:t>
            </a:r>
            <a:r>
              <a:rPr lang="es-ES" sz="1200" kern="1200" dirty="0" smtClean="0">
                <a:solidFill>
                  <a:schemeClr val="tx1"/>
                </a:solidFill>
                <a:latin typeface="+mn-lt"/>
                <a:ea typeface="+mn-ea"/>
                <a:cs typeface="+mn-cs"/>
              </a:rPr>
              <a:t>, uno de los agentes de hinchamiento más comúnmente usados [124]. Cuando se han conseguido mayores incrementos de diámetro con </a:t>
            </a:r>
            <a:r>
              <a:rPr lang="es-ES" sz="1200" kern="1200" dirty="0" err="1" smtClean="0">
                <a:solidFill>
                  <a:schemeClr val="tx1"/>
                </a:solidFill>
                <a:latin typeface="+mn-lt"/>
                <a:ea typeface="+mn-ea"/>
                <a:cs typeface="+mn-cs"/>
              </a:rPr>
              <a:t>TMB</a:t>
            </a:r>
            <a:r>
              <a:rPr lang="es-ES" sz="1200" kern="1200" dirty="0" smtClean="0">
                <a:solidFill>
                  <a:schemeClr val="tx1"/>
                </a:solidFill>
                <a:latin typeface="+mn-lt"/>
                <a:ea typeface="+mn-ea"/>
                <a:cs typeface="+mn-cs"/>
              </a:rPr>
              <a:t> ha sido a costa de sufrir una transformación de fase, perdiendo la estructura hexagonal y obteniéndose estructuras espumosas (</a:t>
            </a:r>
            <a:r>
              <a:rPr lang="es-ES" sz="1200" kern="1200" dirty="0" err="1" smtClean="0">
                <a:solidFill>
                  <a:schemeClr val="tx1"/>
                </a:solidFill>
                <a:latin typeface="+mn-lt"/>
                <a:ea typeface="+mn-ea"/>
                <a:cs typeface="+mn-cs"/>
              </a:rPr>
              <a:t>MCF</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mesostructured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cellular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foam</a:t>
            </a:r>
            <a:r>
              <a:rPr lang="es-ES" sz="1200" kern="1200" dirty="0" smtClean="0">
                <a:solidFill>
                  <a:schemeClr val="tx1"/>
                </a:solidFill>
                <a:latin typeface="+mn-lt"/>
                <a:ea typeface="+mn-ea"/>
                <a:cs typeface="+mn-cs"/>
              </a:rPr>
              <a:t>)-(</a:t>
            </a:r>
            <a:r>
              <a:rPr lang="en-GB" sz="1200" kern="1200" dirty="0" smtClean="0">
                <a:solidFill>
                  <a:schemeClr val="tx1"/>
                </a:solidFill>
                <a:latin typeface="+mn-lt"/>
                <a:ea typeface="+mn-ea"/>
                <a:cs typeface="+mn-cs"/>
              </a:rPr>
              <a:t>P. Schmidt-</a:t>
            </a:r>
            <a:r>
              <a:rPr lang="en-GB" sz="1200" kern="1200" dirty="0" err="1" smtClean="0">
                <a:solidFill>
                  <a:schemeClr val="tx1"/>
                </a:solidFill>
                <a:latin typeface="+mn-lt"/>
                <a:ea typeface="+mn-ea"/>
                <a:cs typeface="+mn-cs"/>
              </a:rPr>
              <a:t>Winkel</a:t>
            </a:r>
            <a:r>
              <a:rPr lang="en-GB" sz="1200" kern="1200" dirty="0" smtClean="0">
                <a:solidFill>
                  <a:schemeClr val="tx1"/>
                </a:solidFill>
                <a:latin typeface="+mn-lt"/>
                <a:ea typeface="+mn-ea"/>
                <a:cs typeface="+mn-cs"/>
              </a:rPr>
              <a:t>, W. W. Lukens, D. Y. Zhao, P. D. Yang, B. F. </a:t>
            </a:r>
            <a:r>
              <a:rPr lang="en-GB" sz="1200" kern="1200" dirty="0" err="1" smtClean="0">
                <a:solidFill>
                  <a:schemeClr val="tx1"/>
                </a:solidFill>
                <a:latin typeface="+mn-lt"/>
                <a:ea typeface="+mn-ea"/>
                <a:cs typeface="+mn-cs"/>
              </a:rPr>
              <a:t>Chmelka</a:t>
            </a:r>
            <a:r>
              <a:rPr lang="en-GB" sz="1200" kern="1200" dirty="0" smtClean="0">
                <a:solidFill>
                  <a:schemeClr val="tx1"/>
                </a:solidFill>
                <a:latin typeface="+mn-lt"/>
                <a:ea typeface="+mn-ea"/>
                <a:cs typeface="+mn-cs"/>
              </a:rPr>
              <a:t>, G. D. </a:t>
            </a:r>
            <a:r>
              <a:rPr lang="en-GB" sz="1200" kern="1200" dirty="0" err="1" smtClean="0">
                <a:solidFill>
                  <a:schemeClr val="tx1"/>
                </a:solidFill>
                <a:latin typeface="+mn-lt"/>
                <a:ea typeface="+mn-ea"/>
                <a:cs typeface="+mn-cs"/>
              </a:rPr>
              <a:t>Stucky</a:t>
            </a:r>
            <a:r>
              <a:rPr lang="en-GB" sz="1200" kern="1200" dirty="0" smtClean="0">
                <a:solidFill>
                  <a:schemeClr val="tx1"/>
                </a:solidFill>
                <a:latin typeface="+mn-lt"/>
                <a:ea typeface="+mn-ea"/>
                <a:cs typeface="+mn-cs"/>
              </a:rPr>
              <a:t>, </a:t>
            </a:r>
            <a:r>
              <a:rPr lang="en-GB" sz="1200" i="1" kern="1200" dirty="0" smtClean="0">
                <a:solidFill>
                  <a:schemeClr val="tx1"/>
                </a:solidFill>
                <a:latin typeface="+mn-lt"/>
                <a:ea typeface="+mn-ea"/>
                <a:cs typeface="+mn-cs"/>
              </a:rPr>
              <a:t>J. Am. Chem. Soc.</a:t>
            </a:r>
            <a:r>
              <a:rPr lang="en-GB" sz="1200" kern="1200" dirty="0" smtClean="0">
                <a:solidFill>
                  <a:schemeClr val="tx1"/>
                </a:solidFill>
                <a:latin typeface="+mn-lt"/>
                <a:ea typeface="+mn-ea"/>
                <a:cs typeface="+mn-cs"/>
              </a:rPr>
              <a:t> 121 (1999) 254).</a:t>
            </a:r>
          </a:p>
          <a:p>
            <a:pPr marL="0" marR="0" indent="0" algn="l" defTabSz="914400" rtl="0" eaLnBrk="0" fontAlgn="base" latinLnBrk="0" hangingPunct="0">
              <a:lnSpc>
                <a:spcPct val="100000"/>
              </a:lnSpc>
              <a:spcBef>
                <a:spcPct val="30000"/>
              </a:spcBef>
              <a:spcAft>
                <a:spcPct val="0"/>
              </a:spcAft>
              <a:buClrTx/>
              <a:buSzTx/>
              <a:buFontTx/>
              <a:buNone/>
              <a:tabLst/>
              <a:defRPr/>
            </a:pPr>
            <a:r>
              <a:rPr lang="es-ES_tradnl" dirty="0" smtClean="0">
                <a:solidFill>
                  <a:schemeClr val="bg1"/>
                </a:solidFill>
                <a:latin typeface="Times" pitchFamily="18" charset="0"/>
                <a:cs typeface="Times New Roman" pitchFamily="18" charset="0"/>
              </a:rPr>
              <a:t>Debido al valor</a:t>
            </a:r>
            <a:r>
              <a:rPr lang="es-ES_tradnl" baseline="0" dirty="0" smtClean="0">
                <a:solidFill>
                  <a:schemeClr val="bg1"/>
                </a:solidFill>
                <a:latin typeface="Times" pitchFamily="18" charset="0"/>
                <a:cs typeface="Times New Roman" pitchFamily="18" charset="0"/>
              </a:rPr>
              <a:t> </a:t>
            </a:r>
            <a:r>
              <a:rPr lang="es-ES_tradnl" dirty="0" smtClean="0">
                <a:solidFill>
                  <a:schemeClr val="bg1"/>
                </a:solidFill>
                <a:latin typeface="Times" pitchFamily="18" charset="0"/>
                <a:cs typeface="Times New Roman" pitchFamily="18" charset="0"/>
              </a:rPr>
              <a:t>de </a:t>
            </a:r>
            <a:r>
              <a:rPr lang="es-ES_tradnl" dirty="0" err="1" smtClean="0">
                <a:solidFill>
                  <a:schemeClr val="bg1"/>
                </a:solidFill>
                <a:latin typeface="Times" pitchFamily="18" charset="0"/>
                <a:cs typeface="Times New Roman" pitchFamily="18" charset="0"/>
              </a:rPr>
              <a:t>Dp</a:t>
            </a:r>
            <a:r>
              <a:rPr lang="es-ES_tradnl" dirty="0" smtClean="0">
                <a:solidFill>
                  <a:schemeClr val="bg1"/>
                </a:solidFill>
                <a:latin typeface="Times" pitchFamily="18" charset="0"/>
                <a:cs typeface="Times New Roman" pitchFamily="18" charset="0"/>
              </a:rPr>
              <a:t> tan significativo para la muestra </a:t>
            </a:r>
            <a:r>
              <a:rPr lang="es-ES_tradnl" dirty="0" err="1" smtClean="0">
                <a:solidFill>
                  <a:schemeClr val="bg1"/>
                </a:solidFill>
                <a:latin typeface="Times" pitchFamily="18" charset="0"/>
                <a:cs typeface="Times New Roman" pitchFamily="18" charset="0"/>
              </a:rPr>
              <a:t>extraida</a:t>
            </a:r>
            <a:r>
              <a:rPr lang="es-ES_tradnl" dirty="0" smtClean="0">
                <a:solidFill>
                  <a:schemeClr val="bg1"/>
                </a:solidFill>
                <a:latin typeface="Times" pitchFamily="18" charset="0"/>
                <a:cs typeface="Times New Roman" pitchFamily="18" charset="0"/>
              </a:rPr>
              <a:t>, se decide continuar con ella para los estudios de funcionalización.</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kern="1200" dirty="0" smtClean="0">
              <a:solidFill>
                <a:schemeClr val="bg1"/>
              </a:solidFill>
              <a:latin typeface="Times" pitchFamily="18" charset="0"/>
              <a:ea typeface="+mn-ea"/>
              <a:cs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También se observa que la cantidad de nitrógeno adsorbida a presiones relativas superiores a 0,9 es notablemente mayor en el material de poro expandido y </a:t>
            </a:r>
            <a:r>
              <a:rPr lang="es-ES" sz="1200" kern="1200" dirty="0" err="1" smtClean="0">
                <a:solidFill>
                  <a:schemeClr val="tx1"/>
                </a:solidFill>
                <a:latin typeface="+mn-lt"/>
                <a:ea typeface="+mn-ea"/>
                <a:cs typeface="+mn-cs"/>
              </a:rPr>
              <a:t>extraido</a:t>
            </a:r>
            <a:r>
              <a:rPr lang="es-ES" sz="1200" kern="1200" dirty="0" smtClean="0">
                <a:solidFill>
                  <a:schemeClr val="tx1"/>
                </a:solidFill>
                <a:latin typeface="+mn-lt"/>
                <a:ea typeface="+mn-ea"/>
                <a:cs typeface="+mn-cs"/>
              </a:rPr>
              <a:t>. Esta adsorción corresponde a poros con una distribución de tamaños ancha, centrada en torno a los 700 Å. Debido a su gran tamaño, es evidente que no se trata de porosidad estructural sino </a:t>
            </a:r>
            <a:r>
              <a:rPr lang="es-ES" sz="1200" kern="1200" dirty="0" err="1" smtClean="0">
                <a:solidFill>
                  <a:schemeClr val="tx1"/>
                </a:solidFill>
                <a:latin typeface="+mn-lt"/>
                <a:ea typeface="+mn-ea"/>
                <a:cs typeface="+mn-cs"/>
              </a:rPr>
              <a:t>interparticular</a:t>
            </a:r>
            <a:r>
              <a:rPr lang="es-ES" sz="1200" kern="1200" dirty="0" smtClean="0">
                <a:solidFill>
                  <a:schemeClr val="tx1"/>
                </a:solidFill>
                <a:latin typeface="+mn-lt"/>
                <a:ea typeface="+mn-ea"/>
                <a:cs typeface="+mn-cs"/>
              </a:rPr>
              <a:t>. </a:t>
            </a:r>
            <a:r>
              <a:rPr lang="es-ES" sz="1200" b="1" kern="1200" dirty="0" smtClean="0">
                <a:solidFill>
                  <a:schemeClr val="tx1"/>
                </a:solidFill>
                <a:latin typeface="+mn-lt"/>
                <a:ea typeface="+mn-ea"/>
                <a:cs typeface="+mn-cs"/>
              </a:rPr>
              <a:t>El mayor volumen adsorbido a presiones relativas superiores a 0,9 se relaciona con un menor tamaño de partícula o una mayor fragmentación de las mismas, como se comprobó por </a:t>
            </a:r>
            <a:r>
              <a:rPr lang="es-ES" sz="1200" b="1" kern="1200" dirty="0" err="1" smtClean="0">
                <a:solidFill>
                  <a:schemeClr val="tx1"/>
                </a:solidFill>
                <a:latin typeface="+mn-lt"/>
                <a:ea typeface="+mn-ea"/>
                <a:cs typeface="+mn-cs"/>
              </a:rPr>
              <a:t>TEM</a:t>
            </a:r>
            <a:endParaRPr lang="es-ES" sz="1200" b="1" kern="1200" dirty="0" smtClean="0">
              <a:solidFill>
                <a:schemeClr val="tx1"/>
              </a:solidFill>
              <a:latin typeface="+mn-lt"/>
              <a:ea typeface="+mn-ea"/>
              <a:cs typeface="+mn-cs"/>
            </a:endParaRPr>
          </a:p>
          <a:p>
            <a:endParaRPr lang="es-ES" dirty="0" smtClean="0"/>
          </a:p>
        </p:txBody>
      </p:sp>
      <p:sp>
        <p:nvSpPr>
          <p:cNvPr id="4" name="3 Marcador de número de diapositiva"/>
          <p:cNvSpPr>
            <a:spLocks noGrp="1"/>
          </p:cNvSpPr>
          <p:nvPr>
            <p:ph type="sldNum" sz="quarter" idx="5"/>
          </p:nvPr>
        </p:nvSpPr>
        <p:spPr/>
        <p:txBody>
          <a:bodyPr/>
          <a:lstStyle/>
          <a:p>
            <a:pPr>
              <a:defRPr/>
            </a:pPr>
            <a:fld id="{F6122E31-EA5E-4F5E-B96E-ED64A00AF4A5}" type="slidenum">
              <a:rPr lang="es-ES" smtClean="0"/>
              <a:pPr>
                <a:defRPr/>
              </a:pPr>
              <a:t>38</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TextEdit="1"/>
          </p:cNvSpPr>
          <p:nvPr>
            <p:ph type="sldImg"/>
          </p:nvPr>
        </p:nvSpPr>
        <p:spPr bwMode="auto">
          <a:noFill/>
          <a:ln>
            <a:solidFill>
              <a:srgbClr val="000000"/>
            </a:solidFill>
            <a:miter lim="800000"/>
            <a:headEnd/>
            <a:tailEnd/>
          </a:ln>
        </p:spPr>
      </p:sp>
      <p:sp>
        <p:nvSpPr>
          <p:cNvPr id="1761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s-ES" sz="1000" dirty="0" smtClean="0"/>
              <a:t>Todos los materiales muestran 3 señales de difracción en ángulos correspondientes a las familias de planos (100) (110) y (200) lo que indica la existencia de estructura hexagonal plana, característica del material </a:t>
            </a:r>
            <a:r>
              <a:rPr lang="es-ES" sz="1000" dirty="0" err="1" smtClean="0"/>
              <a:t>SBA</a:t>
            </a:r>
            <a:r>
              <a:rPr lang="es-ES" sz="1000" dirty="0" smtClean="0"/>
              <a:t>-15. </a:t>
            </a:r>
            <a:endParaRPr lang="es-ES" sz="1000" dirty="0" smtClean="0"/>
          </a:p>
          <a:p>
            <a:pPr eaLnBrk="1" hangingPunct="1">
              <a:lnSpc>
                <a:spcPct val="80000"/>
              </a:lnSpc>
              <a:spcBef>
                <a:spcPct val="0"/>
              </a:spcBef>
            </a:pPr>
            <a:endParaRPr lang="es-ES" sz="1000" dirty="0" smtClean="0"/>
          </a:p>
          <a:p>
            <a:pPr marL="0" marR="0" indent="0" algn="l" defTabSz="914400" rtl="0" eaLnBrk="1" fontAlgn="base" latinLnBrk="0" hangingPunct="1">
              <a:lnSpc>
                <a:spcPct val="80000"/>
              </a:lnSpc>
              <a:spcBef>
                <a:spcPct val="0"/>
              </a:spcBef>
              <a:spcAft>
                <a:spcPct val="0"/>
              </a:spcAft>
              <a:buClrTx/>
              <a:buSzTx/>
              <a:buFontTx/>
              <a:buNone/>
              <a:tabLst/>
              <a:defRPr/>
            </a:pPr>
            <a:r>
              <a:rPr lang="es-ES" sz="1200" kern="1200" dirty="0" smtClean="0">
                <a:solidFill>
                  <a:schemeClr val="tx1"/>
                </a:solidFill>
                <a:latin typeface="+mn-lt"/>
                <a:ea typeface="+mn-ea"/>
                <a:cs typeface="+mn-cs"/>
              </a:rPr>
              <a:t>Los soportes de poro expandido muestran un desplazamiento de sus reflexiones características hacia menores ángulos que los materiales </a:t>
            </a:r>
            <a:r>
              <a:rPr lang="es-ES" sz="1200" kern="1200" dirty="0" err="1" smtClean="0">
                <a:solidFill>
                  <a:schemeClr val="tx1"/>
                </a:solidFill>
                <a:latin typeface="+mn-lt"/>
                <a:ea typeface="+mn-ea"/>
                <a:cs typeface="+mn-cs"/>
              </a:rPr>
              <a:t>SBA</a:t>
            </a:r>
            <a:r>
              <a:rPr lang="es-ES" sz="1200" kern="1200" dirty="0" smtClean="0">
                <a:solidFill>
                  <a:schemeClr val="tx1"/>
                </a:solidFill>
                <a:latin typeface="+mn-lt"/>
                <a:ea typeface="+mn-ea"/>
                <a:cs typeface="+mn-cs"/>
              </a:rPr>
              <a:t>‑15, lo cual se puede relacionar con un mayor espaciado </a:t>
            </a:r>
            <a:r>
              <a:rPr lang="es-ES" sz="1200" kern="1200" dirty="0" err="1" smtClean="0">
                <a:solidFill>
                  <a:schemeClr val="tx1"/>
                </a:solidFill>
                <a:latin typeface="+mn-lt"/>
                <a:ea typeface="+mn-ea"/>
                <a:cs typeface="+mn-cs"/>
              </a:rPr>
              <a:t>d</a:t>
            </a:r>
            <a:r>
              <a:rPr lang="es-ES" sz="1200" kern="1200" baseline="-25000" dirty="0" err="1" smtClean="0">
                <a:solidFill>
                  <a:schemeClr val="tx1"/>
                </a:solidFill>
                <a:latin typeface="+mn-lt"/>
                <a:ea typeface="+mn-ea"/>
                <a:cs typeface="+mn-cs"/>
              </a:rPr>
              <a:t>100</a:t>
            </a:r>
            <a:r>
              <a:rPr lang="es-ES" sz="1200" kern="1200" dirty="0" smtClean="0">
                <a:solidFill>
                  <a:schemeClr val="tx1"/>
                </a:solidFill>
                <a:latin typeface="+mn-lt"/>
                <a:ea typeface="+mn-ea"/>
                <a:cs typeface="+mn-cs"/>
              </a:rPr>
              <a:t> y, por tanto, una estructura más abierta en comparación con los soportes de referencia. Este fenómeno es más acusado en los materiales en los que el surfactante ha sido eliminado mediante extracción con etanol.</a:t>
            </a:r>
          </a:p>
          <a:p>
            <a:pPr eaLnBrk="1" hangingPunct="1">
              <a:lnSpc>
                <a:spcPct val="80000"/>
              </a:lnSpc>
              <a:spcBef>
                <a:spcPct val="0"/>
              </a:spcBef>
            </a:pPr>
            <a:r>
              <a:rPr lang="es-ES" sz="1000" dirty="0" smtClean="0"/>
              <a:t>	</a:t>
            </a:r>
          </a:p>
          <a:p>
            <a:pPr eaLnBrk="1" hangingPunct="1">
              <a:lnSpc>
                <a:spcPct val="80000"/>
              </a:lnSpc>
            </a:pPr>
            <a:endParaRPr lang="es-ES" sz="90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TextEdit="1"/>
          </p:cNvSpPr>
          <p:nvPr>
            <p:ph type="sldImg"/>
          </p:nvPr>
        </p:nvSpPr>
        <p:spPr bwMode="auto">
          <a:noFill/>
          <a:ln>
            <a:solidFill>
              <a:srgbClr val="000000"/>
            </a:solidFill>
            <a:miter lim="800000"/>
            <a:headEnd/>
            <a:tailEnd/>
          </a:ln>
        </p:spPr>
      </p:sp>
      <p:sp>
        <p:nvSpPr>
          <p:cNvPr id="2314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_tradnl" dirty="0" smtClean="0"/>
              <a:t>Utilizando la misma cantidad molar inicial de </a:t>
            </a:r>
            <a:r>
              <a:rPr lang="es-ES" dirty="0" smtClean="0"/>
              <a:t>AP(N) y </a:t>
            </a:r>
            <a:r>
              <a:rPr lang="es-ES" dirty="0" err="1" smtClean="0"/>
              <a:t>DT</a:t>
            </a:r>
            <a:r>
              <a:rPr lang="es-ES" dirty="0" smtClean="0"/>
              <a:t>(</a:t>
            </a:r>
            <a:r>
              <a:rPr lang="es-ES" dirty="0" err="1" smtClean="0"/>
              <a:t>NNN</a:t>
            </a:r>
            <a:r>
              <a:rPr lang="es-ES" dirty="0" smtClean="0"/>
              <a:t>), se comprueba que ambas moléculas se anclan</a:t>
            </a:r>
            <a:r>
              <a:rPr lang="es-ES" baseline="0" dirty="0" smtClean="0"/>
              <a:t> de forma similar (no hay variación significativa de </a:t>
            </a:r>
            <a:r>
              <a:rPr lang="es-ES" baseline="0" dirty="0" err="1" smtClean="0"/>
              <a:t>SBET</a:t>
            </a:r>
            <a:r>
              <a:rPr lang="es-ES" baseline="0" dirty="0" smtClean="0"/>
              <a:t>, </a:t>
            </a:r>
            <a:r>
              <a:rPr lang="es-ES" baseline="0" dirty="0" err="1" smtClean="0"/>
              <a:t>Vp</a:t>
            </a:r>
            <a:r>
              <a:rPr lang="es-ES" baseline="0" dirty="0" smtClean="0"/>
              <a:t>, </a:t>
            </a:r>
            <a:r>
              <a:rPr lang="es-ES" baseline="0" dirty="0" err="1" smtClean="0"/>
              <a:t>Dp</a:t>
            </a:r>
            <a:r>
              <a:rPr lang="es-ES" baseline="0" dirty="0" smtClean="0"/>
              <a:t>)</a:t>
            </a:r>
            <a:r>
              <a:rPr lang="es-ES" dirty="0" smtClean="0"/>
              <a:t>.</a:t>
            </a:r>
            <a:r>
              <a:rPr lang="es-ES" baseline="0" dirty="0" smtClean="0"/>
              <a:t> Sin </a:t>
            </a:r>
            <a:r>
              <a:rPr lang="es-ES_tradnl" dirty="0" smtClean="0"/>
              <a:t>embargo, debido a que la molécula </a:t>
            </a:r>
            <a:r>
              <a:rPr lang="es-ES_tradnl" dirty="0" err="1" smtClean="0"/>
              <a:t>DT</a:t>
            </a:r>
            <a:r>
              <a:rPr lang="es-ES_tradnl" dirty="0" smtClean="0"/>
              <a:t>(</a:t>
            </a:r>
            <a:r>
              <a:rPr lang="es-ES_tradnl" dirty="0" err="1" smtClean="0"/>
              <a:t>NNN</a:t>
            </a:r>
            <a:r>
              <a:rPr lang="es-ES_tradnl" dirty="0" smtClean="0"/>
              <a:t>) presenta tres grupos amino, se consigue </a:t>
            </a:r>
            <a:r>
              <a:rPr lang="es-ES_tradnl" dirty="0" smtClean="0"/>
              <a:t>con ésta un </a:t>
            </a:r>
            <a:r>
              <a:rPr lang="es-ES_tradnl" dirty="0" smtClean="0"/>
              <a:t>mayor %N en el anclaje </a:t>
            </a:r>
            <a:r>
              <a:rPr lang="es-ES_tradnl" dirty="0" smtClean="0"/>
              <a:t>químico.</a:t>
            </a:r>
          </a:p>
          <a:p>
            <a:pPr eaLnBrk="1" hangingPunct="1">
              <a:spcBef>
                <a:spcPct val="0"/>
              </a:spcBef>
            </a:pPr>
            <a:endParaRPr lang="es-ES" dirty="0" smtClean="0"/>
          </a:p>
          <a:p>
            <a:pPr eaLnBrk="1" hangingPunct="1">
              <a:spcBef>
                <a:spcPct val="0"/>
              </a:spcBef>
            </a:pPr>
            <a:r>
              <a:rPr lang="es-ES" dirty="0" smtClean="0"/>
              <a:t>Si se compara con los resultados del anclaje</a:t>
            </a:r>
            <a:r>
              <a:rPr lang="es-ES" baseline="0" dirty="0" smtClean="0"/>
              <a:t> de </a:t>
            </a:r>
            <a:r>
              <a:rPr lang="es-ES" baseline="0" dirty="0" err="1" smtClean="0"/>
              <a:t>SBA</a:t>
            </a:r>
            <a:r>
              <a:rPr lang="es-ES" baseline="0" dirty="0" smtClean="0"/>
              <a:t>-15 normal, allí sí se veía una disminución de </a:t>
            </a:r>
            <a:r>
              <a:rPr lang="es-ES" baseline="0" dirty="0" err="1" smtClean="0"/>
              <a:t>SBET</a:t>
            </a:r>
            <a:r>
              <a:rPr lang="es-ES" baseline="0" dirty="0" smtClean="0"/>
              <a:t> y </a:t>
            </a:r>
            <a:r>
              <a:rPr lang="es-ES" baseline="0" dirty="0" err="1" smtClean="0"/>
              <a:t>Vp</a:t>
            </a:r>
            <a:r>
              <a:rPr lang="es-ES" baseline="0" dirty="0" smtClean="0"/>
              <a:t> (no de </a:t>
            </a:r>
            <a:r>
              <a:rPr lang="es-ES" baseline="0" dirty="0" err="1" smtClean="0"/>
              <a:t>Dp</a:t>
            </a:r>
            <a:r>
              <a:rPr lang="es-ES" baseline="0" dirty="0" smtClean="0"/>
              <a:t>) al pasar de N a </a:t>
            </a:r>
            <a:r>
              <a:rPr lang="es-ES" baseline="0" dirty="0" err="1" smtClean="0"/>
              <a:t>NNN</a:t>
            </a:r>
            <a:r>
              <a:rPr lang="es-ES" baseline="0" dirty="0" smtClean="0"/>
              <a:t>, probablemente debido a que al ser los poros mas pequeños, con la misma carga orgánica ocupando proporcionalmente un mayor espacio en los poros, queda menos espacio para el </a:t>
            </a:r>
            <a:r>
              <a:rPr lang="es-ES" baseline="0" dirty="0" err="1" smtClean="0"/>
              <a:t>N2</a:t>
            </a:r>
            <a:r>
              <a:rPr lang="es-ES" baseline="0" dirty="0" smtClean="0"/>
              <a:t> (</a:t>
            </a:r>
            <a:r>
              <a:rPr lang="es-ES" baseline="0" dirty="0" err="1" smtClean="0"/>
              <a:t>disminuyte</a:t>
            </a:r>
            <a:r>
              <a:rPr lang="es-ES" baseline="0" dirty="0" smtClean="0"/>
              <a:t> </a:t>
            </a:r>
            <a:r>
              <a:rPr lang="es-ES" baseline="0" dirty="0" err="1" smtClean="0"/>
              <a:t>Vp</a:t>
            </a:r>
            <a:r>
              <a:rPr lang="es-ES" baseline="0" dirty="0" smtClean="0"/>
              <a:t> y </a:t>
            </a:r>
            <a:r>
              <a:rPr lang="es-ES" baseline="0" dirty="0" err="1" smtClean="0"/>
              <a:t>SBET</a:t>
            </a:r>
            <a:r>
              <a:rPr lang="es-ES" baseline="0" dirty="0" smtClean="0"/>
              <a:t>). En la </a:t>
            </a:r>
            <a:r>
              <a:rPr lang="es-ES" baseline="0" dirty="0" err="1" smtClean="0"/>
              <a:t>SBA</a:t>
            </a:r>
            <a:r>
              <a:rPr lang="es-ES" baseline="0" dirty="0" smtClean="0"/>
              <a:t>-15 convencional, el contenido en N de los materiales anclados era similar al de ahora: 3,6 (N) y 6,7 (</a:t>
            </a:r>
            <a:r>
              <a:rPr lang="es-ES" baseline="0" dirty="0" err="1" smtClean="0"/>
              <a:t>NNN</a:t>
            </a:r>
            <a:r>
              <a:rPr lang="es-ES" baseline="0" dirty="0" smtClean="0"/>
              <a:t>)</a:t>
            </a:r>
            <a:endParaRPr lang="es-ES" dirty="0" smtClean="0"/>
          </a:p>
          <a:p>
            <a:pPr eaLnBrk="1" hangingPunct="1"/>
            <a:endParaRPr lang="es-E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smtClean="0"/>
              <a:t>La </a:t>
            </a:r>
            <a:r>
              <a:rPr lang="es-ES_tradnl" dirty="0" smtClean="0"/>
              <a:t>muestra </a:t>
            </a:r>
            <a:r>
              <a:rPr lang="es-ES_tradnl" dirty="0" err="1" smtClean="0"/>
              <a:t>DT</a:t>
            </a:r>
            <a:r>
              <a:rPr lang="es-ES_tradnl" dirty="0" smtClean="0"/>
              <a:t>(</a:t>
            </a:r>
            <a:r>
              <a:rPr lang="es-ES_tradnl" dirty="0" err="1" smtClean="0"/>
              <a:t>NNN</a:t>
            </a:r>
            <a:r>
              <a:rPr lang="es-ES_tradnl" dirty="0" smtClean="0"/>
              <a:t>)-6 es capaz de adsorber mayores cantidades de </a:t>
            </a:r>
            <a:r>
              <a:rPr lang="es-ES" dirty="0" err="1" smtClean="0"/>
              <a:t>CO</a:t>
            </a:r>
            <a:r>
              <a:rPr lang="es-ES" baseline="-25000" dirty="0" err="1" smtClean="0"/>
              <a:t>2</a:t>
            </a:r>
            <a:r>
              <a:rPr lang="es-ES_tradnl" dirty="0" smtClean="0"/>
              <a:t> en todo el intervalo de presiones por su</a:t>
            </a:r>
            <a:r>
              <a:rPr lang="es-ES_tradnl" baseline="0" dirty="0" smtClean="0"/>
              <a:t> </a:t>
            </a:r>
            <a:r>
              <a:rPr lang="es-ES_tradnl" dirty="0" smtClean="0"/>
              <a:t>mayor contenido en nitrógeno. Sin embargo la eficacia de los grupos amino es menor,</a:t>
            </a:r>
            <a:r>
              <a:rPr lang="es-ES_tradnl" baseline="0" dirty="0" smtClean="0"/>
              <a:t> lo que se debe a que</a:t>
            </a:r>
            <a:r>
              <a:rPr lang="es-ES_tradnl" dirty="0" smtClean="0"/>
              <a:t> la mayor longitud de la molécula </a:t>
            </a:r>
            <a:r>
              <a:rPr lang="es-ES_tradnl" dirty="0" err="1" smtClean="0"/>
              <a:t>NNN</a:t>
            </a:r>
            <a:r>
              <a:rPr lang="es-ES_tradnl" dirty="0" smtClean="0"/>
              <a:t> dificulta que todos los grupos amino se unan con otros grupos de otras moléculas cercanas, según el mecanismo propuesto.  La accesibilidad del </a:t>
            </a:r>
            <a:r>
              <a:rPr lang="es-ES_tradnl" dirty="0" err="1" smtClean="0"/>
              <a:t>CO</a:t>
            </a:r>
            <a:r>
              <a:rPr lang="es-ES_tradnl" baseline="-25000" dirty="0" err="1" smtClean="0"/>
              <a:t>2</a:t>
            </a:r>
            <a:r>
              <a:rPr lang="es-ES_tradnl" dirty="0" smtClean="0"/>
              <a:t> a los grupos amino de la molécula de AP(N) parece óptima. (Por ello, se elegirá la molécula AP(N) para llevar a cabo la doble funcionalización por anclaje + impregnación, además de ser una molécula menos voluminosa – mas espacio para las moléculas incorporadas por impregnación).</a:t>
            </a:r>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42</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TextEdit="1"/>
          </p:cNvSpPr>
          <p:nvPr>
            <p:ph type="sldImg"/>
          </p:nvPr>
        </p:nvSpPr>
        <p:spPr bwMode="auto">
          <a:noFill/>
          <a:ln>
            <a:solidFill>
              <a:srgbClr val="000000"/>
            </a:solidFill>
            <a:miter lim="800000"/>
            <a:headEnd/>
            <a:tailEnd/>
          </a:ln>
        </p:spPr>
      </p:sp>
      <p:sp>
        <p:nvSpPr>
          <p:cNvPr id="2877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La impregnación reduce sensiblemente la superficie </a:t>
            </a:r>
            <a:r>
              <a:rPr lang="es-ES" dirty="0" err="1" smtClean="0"/>
              <a:t>BET</a:t>
            </a:r>
            <a:r>
              <a:rPr lang="es-ES" baseline="0" dirty="0" smtClean="0"/>
              <a:t>, </a:t>
            </a:r>
            <a:r>
              <a:rPr lang="es-ES" baseline="0" dirty="0" err="1" smtClean="0"/>
              <a:t>Vp</a:t>
            </a:r>
            <a:r>
              <a:rPr lang="es-ES" baseline="0" dirty="0" smtClean="0"/>
              <a:t> </a:t>
            </a:r>
            <a:r>
              <a:rPr lang="es-ES" dirty="0" smtClean="0"/>
              <a:t>y </a:t>
            </a:r>
            <a:r>
              <a:rPr lang="es-ES" dirty="0" err="1" smtClean="0"/>
              <a:t>Dp</a:t>
            </a:r>
            <a:r>
              <a:rPr lang="es-ES" dirty="0" smtClean="0"/>
              <a:t> (reducción mas acusada en el caso del </a:t>
            </a:r>
            <a:r>
              <a:rPr lang="es-ES" dirty="0" err="1" smtClean="0"/>
              <a:t>PEI</a:t>
            </a:r>
            <a:r>
              <a:rPr lang="es-ES" dirty="0" smtClean="0"/>
              <a:t>),</a:t>
            </a:r>
            <a:r>
              <a:rPr lang="es-ES" baseline="0" dirty="0" smtClean="0"/>
              <a:t> debido al llenado de poros por las moléculas. Cantidades de impregnación crecientes (serie no mostrada: 10, 30, 50) demuestran lo anterior, de forma progresiva. </a:t>
            </a:r>
          </a:p>
          <a:p>
            <a:pPr marL="0" marR="0" indent="0" algn="l" defTabSz="914400" rtl="0" eaLnBrk="1" fontAlgn="base" latinLnBrk="0" hangingPunct="1">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Con </a:t>
            </a:r>
            <a:r>
              <a:rPr lang="es-ES" sz="1200" kern="1200" dirty="0" smtClean="0">
                <a:solidFill>
                  <a:schemeClr val="tx1"/>
                </a:solidFill>
                <a:latin typeface="+mn-lt"/>
                <a:ea typeface="+mn-ea"/>
                <a:cs typeface="+mn-cs"/>
              </a:rPr>
              <a:t>el material </a:t>
            </a:r>
            <a:r>
              <a:rPr lang="es-ES" sz="1200" kern="1200" dirty="0" err="1" smtClean="0">
                <a:solidFill>
                  <a:schemeClr val="tx1"/>
                </a:solidFill>
                <a:latin typeface="+mn-lt"/>
                <a:ea typeface="+mn-ea"/>
                <a:cs typeface="+mn-cs"/>
              </a:rPr>
              <a:t>SBA‑TEPA</a:t>
            </a:r>
            <a:r>
              <a:rPr lang="es-ES" sz="1200" kern="1200" dirty="0" smtClean="0">
                <a:solidFill>
                  <a:schemeClr val="tx1"/>
                </a:solidFill>
                <a:latin typeface="+mn-lt"/>
                <a:ea typeface="+mn-ea"/>
                <a:cs typeface="+mn-cs"/>
              </a:rPr>
              <a:t>(30) se consigue una de las mayores incorporaciones de nitrógeno (8,9 %) y se facilita el proceso de formación de </a:t>
            </a:r>
            <a:r>
              <a:rPr lang="es-ES" sz="1200" kern="1200" dirty="0" err="1" smtClean="0">
                <a:solidFill>
                  <a:schemeClr val="tx1"/>
                </a:solidFill>
                <a:latin typeface="+mn-lt"/>
                <a:ea typeface="+mn-ea"/>
                <a:cs typeface="+mn-cs"/>
              </a:rPr>
              <a:t>carbamatos</a:t>
            </a:r>
            <a:r>
              <a:rPr lang="es-ES" sz="1200" kern="1200" dirty="0" smtClean="0">
                <a:solidFill>
                  <a:schemeClr val="tx1"/>
                </a:solidFill>
                <a:latin typeface="+mn-lt"/>
                <a:ea typeface="+mn-ea"/>
                <a:cs typeface="+mn-cs"/>
              </a:rPr>
              <a:t> inter e </a:t>
            </a:r>
            <a:r>
              <a:rPr lang="es-ES" sz="1200" kern="1200" dirty="0" err="1" smtClean="0">
                <a:solidFill>
                  <a:schemeClr val="tx1"/>
                </a:solidFill>
                <a:latin typeface="+mn-lt"/>
                <a:ea typeface="+mn-ea"/>
                <a:cs typeface="+mn-cs"/>
              </a:rPr>
              <a:t>intramoleculares</a:t>
            </a:r>
            <a:r>
              <a:rPr lang="es-ES" sz="1200" kern="1200" dirty="0" smtClean="0">
                <a:solidFill>
                  <a:schemeClr val="tx1"/>
                </a:solidFill>
                <a:latin typeface="+mn-lt"/>
                <a:ea typeface="+mn-ea"/>
                <a:cs typeface="+mn-cs"/>
              </a:rPr>
              <a:t>. Como resultado, se obtiene un material con unos valores considerables de capacidad de adsorción de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 y de eficacia (58,2 mg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/g </a:t>
            </a:r>
            <a:r>
              <a:rPr lang="es-ES" sz="1200" kern="1200" dirty="0" err="1" smtClean="0">
                <a:solidFill>
                  <a:schemeClr val="tx1"/>
                </a:solidFill>
                <a:latin typeface="+mn-lt"/>
                <a:ea typeface="+mn-ea"/>
                <a:cs typeface="+mn-cs"/>
              </a:rPr>
              <a:t>ads</a:t>
            </a:r>
            <a:r>
              <a:rPr lang="es-ES" sz="1200" kern="1200" dirty="0" smtClean="0">
                <a:solidFill>
                  <a:schemeClr val="tx1"/>
                </a:solidFill>
                <a:latin typeface="+mn-lt"/>
                <a:ea typeface="+mn-ea"/>
                <a:cs typeface="+mn-cs"/>
              </a:rPr>
              <a:t> y 0,21 mol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/mol N a 1 bar, respectivamente</a:t>
            </a:r>
            <a:r>
              <a:rPr lang="es-ES" sz="1200" kern="1200" dirty="0" smtClean="0">
                <a:solidFill>
                  <a:schemeClr val="tx1"/>
                </a:solidFill>
                <a:latin typeface="+mn-lt"/>
                <a:ea typeface="+mn-ea"/>
                <a:cs typeface="+mn-cs"/>
              </a:rPr>
              <a:t>).</a:t>
            </a:r>
            <a:endParaRPr lang="es-ES" baseline="0" dirty="0" smtClean="0"/>
          </a:p>
          <a:p>
            <a:pPr eaLnBrk="1" hangingPunct="1"/>
            <a:endParaRPr lang="es-ES" dirty="0" smtClean="0"/>
          </a:p>
          <a:p>
            <a:pPr eaLnBrk="1" hangingPunct="1"/>
            <a:r>
              <a:rPr lang="es-ES" dirty="0" smtClean="0"/>
              <a:t>Datos de interés: Viscosidad de </a:t>
            </a:r>
            <a:r>
              <a:rPr lang="es-ES" dirty="0" err="1" smtClean="0"/>
              <a:t>PEI</a:t>
            </a:r>
            <a:r>
              <a:rPr lang="es-ES" dirty="0" smtClean="0"/>
              <a:t> muy superior a</a:t>
            </a:r>
            <a:r>
              <a:rPr lang="es-ES" baseline="0" dirty="0" smtClean="0"/>
              <a:t> la de </a:t>
            </a:r>
            <a:r>
              <a:rPr lang="es-ES" baseline="0" dirty="0" err="1" smtClean="0"/>
              <a:t>TEPA</a:t>
            </a:r>
            <a:r>
              <a:rPr lang="es-ES" baseline="0" dirty="0" smtClean="0"/>
              <a:t> (</a:t>
            </a:r>
            <a:r>
              <a:rPr lang="es-ES" baseline="0" dirty="0" err="1" smtClean="0"/>
              <a:t>PEI</a:t>
            </a:r>
            <a:r>
              <a:rPr lang="es-ES" baseline="0" dirty="0" smtClean="0"/>
              <a:t> es como la miel; </a:t>
            </a:r>
            <a:r>
              <a:rPr lang="es-ES" baseline="0" dirty="0" err="1" smtClean="0"/>
              <a:t>TEPA</a:t>
            </a:r>
            <a:r>
              <a:rPr lang="es-ES" baseline="0" dirty="0" smtClean="0"/>
              <a:t> es “muy líquida”). La densidad de </a:t>
            </a:r>
            <a:r>
              <a:rPr lang="es-ES" baseline="0" dirty="0" err="1" smtClean="0"/>
              <a:t>PEI</a:t>
            </a:r>
            <a:r>
              <a:rPr lang="es-ES" baseline="0" dirty="0" smtClean="0"/>
              <a:t> y </a:t>
            </a:r>
            <a:r>
              <a:rPr lang="es-ES" baseline="0" dirty="0" err="1" smtClean="0"/>
              <a:t>TEPA</a:t>
            </a:r>
            <a:r>
              <a:rPr lang="es-ES" baseline="0" dirty="0" smtClean="0"/>
              <a:t> son, sin embargo, muy parecidas. La volatilidad de </a:t>
            </a:r>
            <a:r>
              <a:rPr lang="es-ES" baseline="0" dirty="0" err="1" smtClean="0"/>
              <a:t>TEPA</a:t>
            </a:r>
            <a:r>
              <a:rPr lang="es-ES" baseline="0" dirty="0" smtClean="0"/>
              <a:t> es muy superior a la de </a:t>
            </a:r>
            <a:r>
              <a:rPr lang="es-ES" baseline="0" dirty="0" err="1" smtClean="0"/>
              <a:t>PEI</a:t>
            </a:r>
            <a:r>
              <a:rPr lang="es-ES" baseline="0" dirty="0" smtClean="0"/>
              <a:t> (resultados de pérdida de peso a menor T en los análisis </a:t>
            </a:r>
            <a:r>
              <a:rPr lang="es-ES" baseline="0" dirty="0" err="1" smtClean="0"/>
              <a:t>termogravimetricos</a:t>
            </a:r>
            <a:r>
              <a:rPr lang="es-ES" baseline="0" dirty="0" smtClean="0"/>
              <a:t>. </a:t>
            </a:r>
            <a:r>
              <a:rPr lang="es-ES" baseline="0" dirty="0" err="1" smtClean="0"/>
              <a:t>P.eb.TEPA</a:t>
            </a:r>
            <a:r>
              <a:rPr lang="es-ES" baseline="0" dirty="0" smtClean="0"/>
              <a:t>=340 </a:t>
            </a:r>
            <a:r>
              <a:rPr lang="es-ES" baseline="0" dirty="0" err="1" smtClean="0"/>
              <a:t>ºC</a:t>
            </a:r>
            <a:r>
              <a:rPr lang="es-ES" baseline="0" dirty="0" smtClean="0"/>
              <a:t>). Las cantidades añadidas (30) se refieren al % que contiene la muestra final, que coincide con la inicialmente añadida en la </a:t>
            </a:r>
            <a:r>
              <a:rPr lang="es-ES" baseline="0" dirty="0" err="1" smtClean="0"/>
              <a:t>sintesis</a:t>
            </a:r>
            <a:r>
              <a:rPr lang="es-ES" baseline="0" dirty="0" smtClean="0"/>
              <a:t>: 30% </a:t>
            </a:r>
            <a:r>
              <a:rPr lang="es-ES" baseline="0" dirty="0" err="1" smtClean="0"/>
              <a:t>PEI</a:t>
            </a:r>
            <a:r>
              <a:rPr lang="es-ES" baseline="0" dirty="0" smtClean="0"/>
              <a:t> + 70% </a:t>
            </a:r>
            <a:r>
              <a:rPr lang="es-ES" baseline="0" dirty="0" err="1" smtClean="0"/>
              <a:t>SBA</a:t>
            </a:r>
            <a:r>
              <a:rPr lang="es-ES" baseline="0" dirty="0" smtClean="0"/>
              <a:t>-15.</a:t>
            </a:r>
            <a:endParaRPr lang="es-E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TextEdit="1"/>
          </p:cNvSpPr>
          <p:nvPr>
            <p:ph type="sldImg"/>
          </p:nvPr>
        </p:nvSpPr>
        <p:spPr bwMode="auto">
          <a:noFill/>
          <a:ln>
            <a:solidFill>
              <a:srgbClr val="000000"/>
            </a:solidFill>
            <a:miter lim="800000"/>
            <a:headEnd/>
            <a:tailEnd/>
          </a:ln>
        </p:spPr>
      </p:sp>
      <p:sp>
        <p:nvSpPr>
          <p:cNvPr id="2877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La impregnación reduce sensiblemente la superficie </a:t>
            </a:r>
            <a:r>
              <a:rPr lang="es-ES" dirty="0" err="1" smtClean="0"/>
              <a:t>BET</a:t>
            </a:r>
            <a:r>
              <a:rPr lang="es-ES" baseline="0" dirty="0" smtClean="0"/>
              <a:t>, </a:t>
            </a:r>
            <a:r>
              <a:rPr lang="es-ES" baseline="0" dirty="0" err="1" smtClean="0"/>
              <a:t>Vp</a:t>
            </a:r>
            <a:r>
              <a:rPr lang="es-ES" baseline="0" dirty="0" smtClean="0"/>
              <a:t> </a:t>
            </a:r>
            <a:r>
              <a:rPr lang="es-ES" dirty="0" smtClean="0"/>
              <a:t>y </a:t>
            </a:r>
            <a:r>
              <a:rPr lang="es-ES" dirty="0" err="1" smtClean="0"/>
              <a:t>Dp</a:t>
            </a:r>
            <a:r>
              <a:rPr lang="es-ES" dirty="0" smtClean="0"/>
              <a:t> (reducción mas acusada en el caso del </a:t>
            </a:r>
            <a:r>
              <a:rPr lang="es-ES" dirty="0" err="1" smtClean="0"/>
              <a:t>PEI</a:t>
            </a:r>
            <a:r>
              <a:rPr lang="es-ES" dirty="0" smtClean="0"/>
              <a:t>),</a:t>
            </a:r>
            <a:r>
              <a:rPr lang="es-ES" baseline="0" dirty="0" smtClean="0"/>
              <a:t> debido al llenado de poros por las moléculas. Cantidades de impregnación crecientes (serie no mostrada: 10, 30, 50) demuestran lo anterior, de forma progresiva. </a:t>
            </a:r>
          </a:p>
          <a:p>
            <a:pPr marL="0" marR="0" indent="0" algn="l" defTabSz="914400" rtl="0" eaLnBrk="1" fontAlgn="base" latinLnBrk="0" hangingPunct="1">
              <a:lnSpc>
                <a:spcPct val="100000"/>
              </a:lnSpc>
              <a:spcBef>
                <a:spcPct val="30000"/>
              </a:spcBef>
              <a:spcAft>
                <a:spcPct val="0"/>
              </a:spcAft>
              <a:buClrTx/>
              <a:buSzTx/>
              <a:buFontTx/>
              <a:buNone/>
              <a:tabLst/>
              <a:defRPr/>
            </a:pPr>
            <a:r>
              <a:rPr lang="es-ES" u="sng" baseline="0" dirty="0" smtClean="0"/>
              <a:t>Las muestras impregnadas con </a:t>
            </a:r>
            <a:r>
              <a:rPr lang="es-ES" u="sng" baseline="0" dirty="0" err="1" smtClean="0"/>
              <a:t>TEPA</a:t>
            </a:r>
            <a:r>
              <a:rPr lang="es-ES" u="sng" baseline="0" dirty="0" smtClean="0"/>
              <a:t> tienen contenido en N algo mayor, no sólo porque esta molécula tiene 5 </a:t>
            </a:r>
            <a:r>
              <a:rPr lang="es-ES" u="sng" baseline="0" dirty="0" err="1" smtClean="0"/>
              <a:t>atomos</a:t>
            </a:r>
            <a:r>
              <a:rPr lang="es-ES" u="sng" baseline="0" dirty="0" smtClean="0"/>
              <a:t> de N, sino probablemente también porque esta molécula, al tener menor viscosidad, se difunde mejor durante la impregnación.</a:t>
            </a:r>
            <a:r>
              <a:rPr lang="es-ES" sz="1200" kern="1200" dirty="0" smtClean="0">
                <a:solidFill>
                  <a:schemeClr val="tx1"/>
                </a:solidFill>
                <a:latin typeface="+mn-lt"/>
                <a:ea typeface="+mn-ea"/>
                <a:cs typeface="+mn-cs"/>
              </a:rPr>
              <a:t> Con el material </a:t>
            </a:r>
            <a:r>
              <a:rPr lang="es-ES" sz="1200" kern="1200" dirty="0" err="1" smtClean="0">
                <a:solidFill>
                  <a:schemeClr val="tx1"/>
                </a:solidFill>
                <a:latin typeface="+mn-lt"/>
                <a:ea typeface="+mn-ea"/>
                <a:cs typeface="+mn-cs"/>
              </a:rPr>
              <a:t>SBA‑TEPA</a:t>
            </a:r>
            <a:r>
              <a:rPr lang="es-ES" sz="1200" kern="1200" dirty="0" smtClean="0">
                <a:solidFill>
                  <a:schemeClr val="tx1"/>
                </a:solidFill>
                <a:latin typeface="+mn-lt"/>
                <a:ea typeface="+mn-ea"/>
                <a:cs typeface="+mn-cs"/>
              </a:rPr>
              <a:t>(30) se consigue una de las mayores incorporaciones de nitrógeno (8,9 %) y se facilita el proceso de formación de </a:t>
            </a:r>
            <a:r>
              <a:rPr lang="es-ES" sz="1200" kern="1200" dirty="0" err="1" smtClean="0">
                <a:solidFill>
                  <a:schemeClr val="tx1"/>
                </a:solidFill>
                <a:latin typeface="+mn-lt"/>
                <a:ea typeface="+mn-ea"/>
                <a:cs typeface="+mn-cs"/>
              </a:rPr>
              <a:t>carbamatos</a:t>
            </a:r>
            <a:r>
              <a:rPr lang="es-ES" sz="1200" kern="1200" dirty="0" smtClean="0">
                <a:solidFill>
                  <a:schemeClr val="tx1"/>
                </a:solidFill>
                <a:latin typeface="+mn-lt"/>
                <a:ea typeface="+mn-ea"/>
                <a:cs typeface="+mn-cs"/>
              </a:rPr>
              <a:t> inter e </a:t>
            </a:r>
            <a:r>
              <a:rPr lang="es-ES" sz="1200" kern="1200" dirty="0" err="1" smtClean="0">
                <a:solidFill>
                  <a:schemeClr val="tx1"/>
                </a:solidFill>
                <a:latin typeface="+mn-lt"/>
                <a:ea typeface="+mn-ea"/>
                <a:cs typeface="+mn-cs"/>
              </a:rPr>
              <a:t>intramoleculares</a:t>
            </a:r>
            <a:r>
              <a:rPr lang="es-ES" sz="1200" kern="1200" dirty="0" smtClean="0">
                <a:solidFill>
                  <a:schemeClr val="tx1"/>
                </a:solidFill>
                <a:latin typeface="+mn-lt"/>
                <a:ea typeface="+mn-ea"/>
                <a:cs typeface="+mn-cs"/>
              </a:rPr>
              <a:t>. Como resultado, se obtiene un material con unos valores considerables de capacidad de adsorción de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 y de eficacia (58,2 mg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/g </a:t>
            </a:r>
            <a:r>
              <a:rPr lang="es-ES" sz="1200" kern="1200" dirty="0" err="1" smtClean="0">
                <a:solidFill>
                  <a:schemeClr val="tx1"/>
                </a:solidFill>
                <a:latin typeface="+mn-lt"/>
                <a:ea typeface="+mn-ea"/>
                <a:cs typeface="+mn-cs"/>
              </a:rPr>
              <a:t>ads</a:t>
            </a:r>
            <a:r>
              <a:rPr lang="es-ES" sz="1200" kern="1200" dirty="0" smtClean="0">
                <a:solidFill>
                  <a:schemeClr val="tx1"/>
                </a:solidFill>
                <a:latin typeface="+mn-lt"/>
                <a:ea typeface="+mn-ea"/>
                <a:cs typeface="+mn-cs"/>
              </a:rPr>
              <a:t> y 0,21 mol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/mol N a 1 bar, respectivamente).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s-ES" baseline="0" dirty="0" smtClean="0"/>
          </a:p>
          <a:p>
            <a:pPr eaLnBrk="1" hangingPunct="1"/>
            <a:endParaRPr lang="es-ES" dirty="0" smtClean="0"/>
          </a:p>
          <a:p>
            <a:pPr eaLnBrk="1" hangingPunct="1"/>
            <a:r>
              <a:rPr lang="es-ES" dirty="0" smtClean="0"/>
              <a:t>Datos de interés: Viscosidad de </a:t>
            </a:r>
            <a:r>
              <a:rPr lang="es-ES" dirty="0" err="1" smtClean="0"/>
              <a:t>PEI</a:t>
            </a:r>
            <a:r>
              <a:rPr lang="es-ES" dirty="0" smtClean="0"/>
              <a:t> muy superior a</a:t>
            </a:r>
            <a:r>
              <a:rPr lang="es-ES" baseline="0" dirty="0" smtClean="0"/>
              <a:t> la de </a:t>
            </a:r>
            <a:r>
              <a:rPr lang="es-ES" baseline="0" dirty="0" err="1" smtClean="0"/>
              <a:t>TEPA</a:t>
            </a:r>
            <a:r>
              <a:rPr lang="es-ES" baseline="0" dirty="0" smtClean="0"/>
              <a:t> (</a:t>
            </a:r>
            <a:r>
              <a:rPr lang="es-ES" baseline="0" dirty="0" err="1" smtClean="0"/>
              <a:t>PEI</a:t>
            </a:r>
            <a:r>
              <a:rPr lang="es-ES" baseline="0" dirty="0" smtClean="0"/>
              <a:t> es como la miel; </a:t>
            </a:r>
            <a:r>
              <a:rPr lang="es-ES" baseline="0" dirty="0" err="1" smtClean="0"/>
              <a:t>TEPA</a:t>
            </a:r>
            <a:r>
              <a:rPr lang="es-ES" baseline="0" dirty="0" smtClean="0"/>
              <a:t> es “muy líquida”). La densidad de </a:t>
            </a:r>
            <a:r>
              <a:rPr lang="es-ES" baseline="0" dirty="0" err="1" smtClean="0"/>
              <a:t>PEI</a:t>
            </a:r>
            <a:r>
              <a:rPr lang="es-ES" baseline="0" dirty="0" smtClean="0"/>
              <a:t> y </a:t>
            </a:r>
            <a:r>
              <a:rPr lang="es-ES" baseline="0" dirty="0" err="1" smtClean="0"/>
              <a:t>TEPA</a:t>
            </a:r>
            <a:r>
              <a:rPr lang="es-ES" baseline="0" dirty="0" smtClean="0"/>
              <a:t> son, sin embargo, muy parecidas. La volatilidad de </a:t>
            </a:r>
            <a:r>
              <a:rPr lang="es-ES" baseline="0" dirty="0" err="1" smtClean="0"/>
              <a:t>TEPA</a:t>
            </a:r>
            <a:r>
              <a:rPr lang="es-ES" baseline="0" dirty="0" smtClean="0"/>
              <a:t> es muy superior a la de </a:t>
            </a:r>
            <a:r>
              <a:rPr lang="es-ES" baseline="0" dirty="0" err="1" smtClean="0"/>
              <a:t>PEI</a:t>
            </a:r>
            <a:r>
              <a:rPr lang="es-ES" baseline="0" dirty="0" smtClean="0"/>
              <a:t> (resultados de pérdida de peso a menor T en los análisis </a:t>
            </a:r>
            <a:r>
              <a:rPr lang="es-ES" baseline="0" dirty="0" err="1" smtClean="0"/>
              <a:t>termogravimetricos</a:t>
            </a:r>
            <a:r>
              <a:rPr lang="es-ES" baseline="0" dirty="0" smtClean="0"/>
              <a:t>. </a:t>
            </a:r>
            <a:r>
              <a:rPr lang="es-ES" baseline="0" dirty="0" err="1" smtClean="0"/>
              <a:t>P.eb.TEPA</a:t>
            </a:r>
            <a:r>
              <a:rPr lang="es-ES" baseline="0" dirty="0" smtClean="0"/>
              <a:t>=340 </a:t>
            </a:r>
            <a:r>
              <a:rPr lang="es-ES" baseline="0" dirty="0" err="1" smtClean="0"/>
              <a:t>ºC</a:t>
            </a:r>
            <a:r>
              <a:rPr lang="es-ES" baseline="0" dirty="0" smtClean="0"/>
              <a:t>). Las cantidades añadidas (30) se refieren al % que contiene la muestra final, que coincide con la inicialmente añadida en la </a:t>
            </a:r>
            <a:r>
              <a:rPr lang="es-ES" baseline="0" dirty="0" err="1" smtClean="0"/>
              <a:t>sintesis</a:t>
            </a:r>
            <a:r>
              <a:rPr lang="es-ES" baseline="0" dirty="0" smtClean="0"/>
              <a:t>: 30% </a:t>
            </a:r>
            <a:r>
              <a:rPr lang="es-ES" baseline="0" dirty="0" err="1" smtClean="0"/>
              <a:t>PEI</a:t>
            </a:r>
            <a:r>
              <a:rPr lang="es-ES" baseline="0" dirty="0" smtClean="0"/>
              <a:t> + 70% </a:t>
            </a:r>
            <a:r>
              <a:rPr lang="es-ES" baseline="0" dirty="0" err="1" smtClean="0"/>
              <a:t>SBA</a:t>
            </a:r>
            <a:r>
              <a:rPr lang="es-ES" baseline="0" dirty="0" smtClean="0"/>
              <a:t>-15.</a:t>
            </a:r>
            <a:endParaRPr lang="es-E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smtClean="0">
                <a:solidFill>
                  <a:schemeClr val="tx1"/>
                </a:solidFill>
                <a:latin typeface="+mn-lt"/>
                <a:ea typeface="+mn-ea"/>
                <a:cs typeface="+mn-cs"/>
              </a:rPr>
              <a:t>Con los materiales impregnados</a:t>
            </a:r>
            <a:r>
              <a:rPr lang="es-ES" sz="1200" kern="1200" baseline="0" dirty="0" smtClean="0">
                <a:solidFill>
                  <a:schemeClr val="tx1"/>
                </a:solidFill>
                <a:latin typeface="+mn-lt"/>
                <a:ea typeface="+mn-ea"/>
                <a:cs typeface="+mn-cs"/>
              </a:rPr>
              <a:t> con </a:t>
            </a:r>
            <a:r>
              <a:rPr lang="es-ES" sz="1200" kern="1200" dirty="0" err="1" smtClean="0">
                <a:solidFill>
                  <a:schemeClr val="tx1"/>
                </a:solidFill>
                <a:latin typeface="+mn-lt"/>
                <a:ea typeface="+mn-ea"/>
                <a:cs typeface="+mn-cs"/>
              </a:rPr>
              <a:t>TEPA</a:t>
            </a:r>
            <a:r>
              <a:rPr lang="es-ES" sz="1200" kern="1200" dirty="0" smtClean="0">
                <a:solidFill>
                  <a:schemeClr val="tx1"/>
                </a:solidFill>
                <a:latin typeface="+mn-lt"/>
                <a:ea typeface="+mn-ea"/>
                <a:cs typeface="+mn-cs"/>
              </a:rPr>
              <a:t> se consigue una de las mayores incorporaciones de nitrógeno y se facilita el proceso de formación de </a:t>
            </a:r>
            <a:r>
              <a:rPr lang="es-ES" sz="1200" kern="1200" dirty="0" err="1" smtClean="0">
                <a:solidFill>
                  <a:schemeClr val="tx1"/>
                </a:solidFill>
                <a:latin typeface="+mn-lt"/>
                <a:ea typeface="+mn-ea"/>
                <a:cs typeface="+mn-cs"/>
              </a:rPr>
              <a:t>carbamatos</a:t>
            </a:r>
            <a:r>
              <a:rPr lang="es-ES" sz="1200" kern="1200" dirty="0" smtClean="0">
                <a:solidFill>
                  <a:schemeClr val="tx1"/>
                </a:solidFill>
                <a:latin typeface="+mn-lt"/>
                <a:ea typeface="+mn-ea"/>
                <a:cs typeface="+mn-cs"/>
              </a:rPr>
              <a:t> inter e </a:t>
            </a:r>
            <a:r>
              <a:rPr lang="es-ES" sz="1200" kern="1200" dirty="0" err="1" smtClean="0">
                <a:solidFill>
                  <a:schemeClr val="tx1"/>
                </a:solidFill>
                <a:latin typeface="+mn-lt"/>
                <a:ea typeface="+mn-ea"/>
                <a:cs typeface="+mn-cs"/>
              </a:rPr>
              <a:t>intramoleculares</a:t>
            </a:r>
            <a:r>
              <a:rPr lang="es-ES" sz="1200" kern="1200" dirty="0" smtClean="0">
                <a:solidFill>
                  <a:schemeClr val="tx1"/>
                </a:solidFill>
                <a:latin typeface="+mn-lt"/>
                <a:ea typeface="+mn-ea"/>
                <a:cs typeface="+mn-cs"/>
              </a:rPr>
              <a:t>. Como resultado, se obtienen un materiales</a:t>
            </a:r>
            <a:r>
              <a:rPr lang="es-ES" sz="1200" kern="1200" baseline="0" dirty="0" smtClean="0">
                <a:solidFill>
                  <a:schemeClr val="tx1"/>
                </a:solidFill>
                <a:latin typeface="+mn-lt"/>
                <a:ea typeface="+mn-ea"/>
                <a:cs typeface="+mn-cs"/>
              </a:rPr>
              <a:t> </a:t>
            </a:r>
            <a:r>
              <a:rPr lang="es-ES" sz="1200" kern="1200" dirty="0" smtClean="0">
                <a:solidFill>
                  <a:schemeClr val="tx1"/>
                </a:solidFill>
                <a:latin typeface="+mn-lt"/>
                <a:ea typeface="+mn-ea"/>
                <a:cs typeface="+mn-cs"/>
              </a:rPr>
              <a:t>con unos valores considerables de capacidad de adsorción de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 y de eficacia.</a:t>
            </a:r>
            <a:r>
              <a:rPr lang="es-ES" sz="1200" kern="1200" baseline="0" dirty="0" smtClean="0">
                <a:solidFill>
                  <a:schemeClr val="tx1"/>
                </a:solidFill>
                <a:latin typeface="+mn-lt"/>
                <a:ea typeface="+mn-ea"/>
                <a:cs typeface="+mn-cs"/>
              </a:rPr>
              <a:t> Así,</a:t>
            </a:r>
            <a:r>
              <a:rPr lang="es-ES" sz="1200" kern="1200" dirty="0" smtClean="0">
                <a:solidFill>
                  <a:schemeClr val="tx1"/>
                </a:solidFill>
                <a:latin typeface="+mn-lt"/>
                <a:ea typeface="+mn-ea"/>
                <a:cs typeface="+mn-cs"/>
              </a:rPr>
              <a:t> para el de poro expandido:  95 mg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/g </a:t>
            </a:r>
            <a:r>
              <a:rPr lang="es-ES" sz="1200" kern="1200" dirty="0" err="1" smtClean="0">
                <a:solidFill>
                  <a:schemeClr val="tx1"/>
                </a:solidFill>
                <a:latin typeface="+mn-lt"/>
                <a:ea typeface="+mn-ea"/>
                <a:cs typeface="+mn-cs"/>
              </a:rPr>
              <a:t>ads</a:t>
            </a:r>
            <a:r>
              <a:rPr lang="es-ES" sz="1200" kern="1200" dirty="0" smtClean="0">
                <a:solidFill>
                  <a:schemeClr val="tx1"/>
                </a:solidFill>
                <a:latin typeface="+mn-lt"/>
                <a:ea typeface="+mn-ea"/>
                <a:cs typeface="+mn-cs"/>
              </a:rPr>
              <a:t> y 0,32 mol </a:t>
            </a:r>
            <a:r>
              <a:rPr lang="es-ES" sz="1200" kern="1200" dirty="0" err="1" smtClean="0">
                <a:solidFill>
                  <a:schemeClr val="tx1"/>
                </a:solidFill>
                <a:latin typeface="+mn-lt"/>
                <a:ea typeface="+mn-ea"/>
                <a:cs typeface="+mn-cs"/>
              </a:rPr>
              <a:t>CO</a:t>
            </a:r>
            <a:r>
              <a:rPr lang="es-ES" sz="1200" kern="1200" baseline="-25000" dirty="0" err="1" smtClean="0">
                <a:solidFill>
                  <a:schemeClr val="tx1"/>
                </a:solidFill>
                <a:latin typeface="+mn-lt"/>
                <a:ea typeface="+mn-ea"/>
                <a:cs typeface="+mn-cs"/>
              </a:rPr>
              <a:t>2</a:t>
            </a:r>
            <a:r>
              <a:rPr lang="es-ES" sz="1200" kern="1200" dirty="0" smtClean="0">
                <a:solidFill>
                  <a:schemeClr val="tx1"/>
                </a:solidFill>
                <a:latin typeface="+mn-lt"/>
                <a:ea typeface="+mn-ea"/>
                <a:cs typeface="+mn-cs"/>
              </a:rPr>
              <a:t>/mol N a 1 bar, respectivamente.</a:t>
            </a:r>
          </a:p>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45</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TextEdit="1"/>
          </p:cNvSpPr>
          <p:nvPr>
            <p:ph type="sldImg"/>
          </p:nvPr>
        </p:nvSpPr>
        <p:spPr bwMode="auto">
          <a:noFill/>
          <a:ln>
            <a:solidFill>
              <a:srgbClr val="000000"/>
            </a:solidFill>
            <a:miter lim="800000"/>
            <a:headEnd/>
            <a:tailEnd/>
          </a:ln>
        </p:spPr>
      </p:sp>
      <p:sp>
        <p:nvSpPr>
          <p:cNvPr id="2652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En las isotermas de </a:t>
            </a:r>
            <a:r>
              <a:rPr lang="es-ES" dirty="0" err="1" smtClean="0"/>
              <a:t>N2</a:t>
            </a:r>
            <a:r>
              <a:rPr lang="es-ES" dirty="0" smtClean="0"/>
              <a:t> se puede observar que al incorporar </a:t>
            </a:r>
            <a:r>
              <a:rPr lang="es-ES" dirty="0" err="1" smtClean="0"/>
              <a:t>PEI</a:t>
            </a:r>
            <a:r>
              <a:rPr lang="es-ES" dirty="0" smtClean="0"/>
              <a:t> y </a:t>
            </a:r>
            <a:r>
              <a:rPr lang="es-ES" dirty="0" err="1" smtClean="0"/>
              <a:t>TEPA</a:t>
            </a:r>
            <a:r>
              <a:rPr lang="es-ES" dirty="0" smtClean="0"/>
              <a:t> en el volumen de poros disponible tras el anclaje, se reducen sensiblemente</a:t>
            </a:r>
            <a:r>
              <a:rPr lang="es-ES" baseline="0" dirty="0" smtClean="0"/>
              <a:t> las propiedades texturales (</a:t>
            </a:r>
            <a:r>
              <a:rPr lang="es-ES" dirty="0" smtClean="0"/>
              <a:t>superficie </a:t>
            </a:r>
            <a:r>
              <a:rPr lang="es-ES" dirty="0" err="1" smtClean="0"/>
              <a:t>BET</a:t>
            </a:r>
            <a:r>
              <a:rPr lang="es-ES" dirty="0" smtClean="0"/>
              <a:t> y volumen de poros accesible al </a:t>
            </a:r>
            <a:r>
              <a:rPr lang="es-ES" dirty="0" err="1" smtClean="0"/>
              <a:t>N2</a:t>
            </a:r>
            <a:r>
              <a:rPr lang="es-ES" dirty="0" smtClean="0"/>
              <a:t>), debido al progresivo llenado de poros. </a:t>
            </a:r>
            <a:r>
              <a:rPr lang="es-ES" sz="1200" kern="1200" dirty="0" smtClean="0">
                <a:solidFill>
                  <a:schemeClr val="tx1"/>
                </a:solidFill>
                <a:latin typeface="+mn-lt"/>
                <a:ea typeface="+mn-ea"/>
                <a:cs typeface="+mn-cs"/>
              </a:rPr>
              <a:t>Los </a:t>
            </a:r>
            <a:r>
              <a:rPr lang="es-ES" sz="1200" kern="1200" dirty="0" err="1" smtClean="0">
                <a:solidFill>
                  <a:schemeClr val="tx1"/>
                </a:solidFill>
                <a:latin typeface="+mn-lt"/>
                <a:ea typeface="+mn-ea"/>
                <a:cs typeface="+mn-cs"/>
              </a:rPr>
              <a:t>difractogramas</a:t>
            </a:r>
            <a:r>
              <a:rPr lang="es-ES" sz="1200" kern="1200" dirty="0" smtClean="0">
                <a:solidFill>
                  <a:schemeClr val="tx1"/>
                </a:solidFill>
                <a:latin typeface="+mn-lt"/>
                <a:ea typeface="+mn-ea"/>
                <a:cs typeface="+mn-cs"/>
              </a:rPr>
              <a:t> de rayos X presentan una disminución muy acusada en la intensidad de sus señales de difracción, como corresponde a soportes con un alto contenido orgánico. </a:t>
            </a:r>
            <a:r>
              <a:rPr lang="es-ES" dirty="0" smtClean="0"/>
              <a:t>Este efecto es mas acentuado para el </a:t>
            </a:r>
            <a:r>
              <a:rPr lang="es-ES" dirty="0" err="1" smtClean="0"/>
              <a:t>PEI</a:t>
            </a:r>
            <a:r>
              <a:rPr lang="es-ES" dirty="0" smtClean="0"/>
              <a:t>,</a:t>
            </a:r>
            <a:r>
              <a:rPr lang="es-ES" baseline="0" dirty="0" smtClean="0"/>
              <a:t> al ser una molécula mas voluminosa (es un polímero, M=800) y de mayor viscosidad que </a:t>
            </a:r>
            <a:r>
              <a:rPr lang="es-ES" baseline="0" dirty="0" err="1" smtClean="0"/>
              <a:t>TEPA</a:t>
            </a:r>
            <a:r>
              <a:rPr lang="es-ES" baseline="0" dirty="0" smtClean="0"/>
              <a:t>, lo que dificulta su dispersión en la </a:t>
            </a:r>
            <a:r>
              <a:rPr lang="es-ES" baseline="0" dirty="0" err="1" smtClean="0"/>
              <a:t>mesoestructura</a:t>
            </a:r>
            <a:r>
              <a:rPr lang="es-ES" baseline="0" dirty="0" smtClean="0"/>
              <a:t> de la </a:t>
            </a:r>
            <a:r>
              <a:rPr lang="es-ES" baseline="0" dirty="0" err="1" smtClean="0"/>
              <a:t>SBA</a:t>
            </a:r>
            <a:r>
              <a:rPr lang="es-ES" baseline="0" dirty="0" smtClean="0"/>
              <a:t>-15. </a:t>
            </a:r>
            <a:r>
              <a:rPr lang="es-ES" dirty="0" smtClean="0"/>
              <a:t>Así,</a:t>
            </a:r>
            <a:r>
              <a:rPr lang="es-ES" baseline="0" dirty="0" smtClean="0"/>
              <a:t> a</a:t>
            </a:r>
            <a:r>
              <a:rPr lang="es-ES" dirty="0" smtClean="0"/>
              <a:t>l impregnar con un 30 % se observa un área y volumen de poro de 38 </a:t>
            </a:r>
            <a:r>
              <a:rPr lang="es-ES" dirty="0" err="1" smtClean="0"/>
              <a:t>m</a:t>
            </a:r>
            <a:r>
              <a:rPr lang="es-ES" baseline="30000" dirty="0" err="1" smtClean="0"/>
              <a:t>2</a:t>
            </a:r>
            <a:r>
              <a:rPr lang="es-ES" dirty="0" smtClean="0"/>
              <a:t>/g y 0,12 </a:t>
            </a:r>
            <a:r>
              <a:rPr lang="es-ES" dirty="0" err="1" smtClean="0"/>
              <a:t>cm</a:t>
            </a:r>
            <a:r>
              <a:rPr lang="es-ES" baseline="30000" dirty="0" err="1" smtClean="0"/>
              <a:t>3</a:t>
            </a:r>
            <a:r>
              <a:rPr lang="es-ES" dirty="0" smtClean="0"/>
              <a:t>/g en las muestras impregnadas con </a:t>
            </a:r>
            <a:r>
              <a:rPr lang="es-ES" dirty="0" err="1" smtClean="0"/>
              <a:t>PEI</a:t>
            </a:r>
            <a:r>
              <a:rPr lang="es-ES" dirty="0" smtClean="0"/>
              <a:t> y de 80 y 0,23 en las impregnadas con </a:t>
            </a:r>
            <a:r>
              <a:rPr lang="es-ES" dirty="0" err="1" smtClean="0"/>
              <a:t>TEPA</a:t>
            </a:r>
            <a:r>
              <a:rPr lang="es-ES" dirty="0" smtClean="0"/>
              <a:t>. Como era de esperar, la cantidad de N incorporada aumenta con la doble funcionalización. </a:t>
            </a:r>
          </a:p>
          <a:p>
            <a:pPr eaLnBrk="1" hangingPunct="1">
              <a:spcBef>
                <a:spcPct val="0"/>
              </a:spcBef>
            </a:pPr>
            <a:r>
              <a:rPr lang="es-ES" dirty="0" smtClean="0"/>
              <a:t>(Nota: los valores de </a:t>
            </a:r>
            <a:r>
              <a:rPr lang="es-ES" dirty="0" err="1" smtClean="0"/>
              <a:t>BET</a:t>
            </a:r>
            <a:r>
              <a:rPr lang="es-ES" dirty="0" smtClean="0"/>
              <a:t> y </a:t>
            </a:r>
            <a:r>
              <a:rPr lang="es-ES" dirty="0" err="1" smtClean="0"/>
              <a:t>Vp</a:t>
            </a:r>
            <a:r>
              <a:rPr lang="es-ES" dirty="0" smtClean="0"/>
              <a:t> de las tres muestras en negro –funcionalización “simple”- son</a:t>
            </a:r>
            <a:r>
              <a:rPr lang="es-ES" baseline="0" dirty="0" smtClean="0"/>
              <a:t> similares, con una ocupación parecida para el </a:t>
            </a:r>
            <a:r>
              <a:rPr lang="es-ES" baseline="0" dirty="0" err="1" smtClean="0"/>
              <a:t>N2</a:t>
            </a:r>
            <a:r>
              <a:rPr lang="es-ES" baseline="0" dirty="0" smtClean="0"/>
              <a:t>. Es la doble funcionalización la que modifica sustancialmente estos valores).</a:t>
            </a:r>
            <a:endParaRPr lang="es-E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URJC</a:t>
            </a:r>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4</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TextEdit="1"/>
          </p:cNvSpPr>
          <p:nvPr>
            <p:ph type="sldImg"/>
          </p:nvPr>
        </p:nvSpPr>
        <p:spPr bwMode="auto">
          <a:noFill/>
          <a:ln>
            <a:solidFill>
              <a:srgbClr val="000000"/>
            </a:solidFill>
            <a:miter lim="800000"/>
            <a:headEnd/>
            <a:tailEnd/>
          </a:ln>
        </p:spPr>
      </p:sp>
      <p:sp>
        <p:nvSpPr>
          <p:cNvPr id="2949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Las isotermas de </a:t>
            </a:r>
            <a:r>
              <a:rPr lang="es-ES" dirty="0" err="1" smtClean="0"/>
              <a:t>CO2</a:t>
            </a:r>
            <a:r>
              <a:rPr lang="es-ES" dirty="0" smtClean="0"/>
              <a:t> muestran un incremento importante en la capacidad de adsorción de los materiales doblemente </a:t>
            </a:r>
            <a:r>
              <a:rPr lang="es-ES" dirty="0" err="1" smtClean="0"/>
              <a:t>funcionalizados</a:t>
            </a:r>
            <a:r>
              <a:rPr lang="es-ES" dirty="0" smtClean="0"/>
              <a:t>, particularmente</a:t>
            </a:r>
            <a:r>
              <a:rPr lang="es-ES" baseline="0" dirty="0" smtClean="0"/>
              <a:t> para el impregnado con </a:t>
            </a:r>
            <a:r>
              <a:rPr lang="es-ES" baseline="0" dirty="0" err="1" smtClean="0"/>
              <a:t>TEPA</a:t>
            </a:r>
            <a:r>
              <a:rPr lang="es-ES" baseline="0" dirty="0" smtClean="0"/>
              <a:t>, que a 1 bar (</a:t>
            </a:r>
            <a:r>
              <a:rPr lang="es-ES" baseline="0" dirty="0" err="1" smtClean="0"/>
              <a:t>45ºC</a:t>
            </a:r>
            <a:r>
              <a:rPr lang="es-ES" baseline="0" dirty="0" smtClean="0"/>
              <a:t>) alcanza casi 140 mg/g. Este valor está muy por encima de los obtenidos para los soportes con una sola funcionalización: solo por anclaje (66 mg/g) o solo por impregnación (95 mg/g), como se verá en la tabla siguiente.</a:t>
            </a:r>
          </a:p>
          <a:p>
            <a:pPr eaLnBrk="1" hangingPunct="1">
              <a:spcBef>
                <a:spcPct val="0"/>
              </a:spcBef>
            </a:pPr>
            <a:r>
              <a:rPr lang="es-ES" baseline="0" dirty="0" smtClean="0"/>
              <a:t>Todas las isotermas muestran las características ya mencionadas, asociadas a la </a:t>
            </a:r>
            <a:r>
              <a:rPr lang="es-ES" baseline="0" dirty="0" err="1" smtClean="0"/>
              <a:t>quimisorción</a:t>
            </a:r>
            <a:r>
              <a:rPr lang="es-ES" baseline="0" dirty="0" smtClean="0"/>
              <a:t>: cantidades importantes adsorbidas a muy baja presión, poca variación posterior con la presión, e irreversibilidad de la isoterma (con rama de </a:t>
            </a:r>
            <a:r>
              <a:rPr lang="es-ES" baseline="0" dirty="0" err="1" smtClean="0"/>
              <a:t>desorción</a:t>
            </a:r>
            <a:r>
              <a:rPr lang="es-ES" baseline="0" dirty="0" smtClean="0"/>
              <a:t> prácticamente horizontal).</a:t>
            </a:r>
          </a:p>
          <a:p>
            <a:pPr eaLnBrk="1" hangingPunct="1">
              <a:spcBef>
                <a:spcPct val="0"/>
              </a:spcBef>
            </a:pPr>
            <a:r>
              <a:rPr lang="es-ES" baseline="0" dirty="0" smtClean="0"/>
              <a:t>Los resultados apuntan a un efecto sinérgico de ambos métodos de funcionalización combinados, que estaría relacionado con la mejor accesibilidad del </a:t>
            </a:r>
            <a:r>
              <a:rPr lang="es-ES" baseline="0" dirty="0" err="1" smtClean="0"/>
              <a:t>CO2</a:t>
            </a:r>
            <a:r>
              <a:rPr lang="es-ES" baseline="0" dirty="0" smtClean="0"/>
              <a:t> a los grupos amino. Detalle de la explicación: Los grupos amino muy próximos a la superficie de la sílice en los materiales impregnados tienen mas dificultad para interaccionar con otros grupos amino necesarios para la adsorción del </a:t>
            </a:r>
            <a:r>
              <a:rPr lang="es-ES" baseline="0" dirty="0" err="1" smtClean="0"/>
              <a:t>CO2</a:t>
            </a:r>
            <a:r>
              <a:rPr lang="es-ES" baseline="0" dirty="0" smtClean="0"/>
              <a:t> (formación del </a:t>
            </a:r>
            <a:r>
              <a:rPr lang="es-ES" baseline="0" dirty="0" err="1" smtClean="0"/>
              <a:t>carbamato</a:t>
            </a:r>
            <a:r>
              <a:rPr lang="es-ES" baseline="0" dirty="0" smtClean="0"/>
              <a:t> según el mecanismo). Con la nueva ruta de funcionalización se favorece un mayor contacto entre los grupos amino incorporados mediante las dos técnicas, lo cual favorece la eficiencia de adsorción de los grupos amino. </a:t>
            </a:r>
            <a:r>
              <a:rPr lang="es-ES" u="sng" baseline="0" dirty="0" err="1" smtClean="0"/>
              <a:t>Ademas</a:t>
            </a:r>
            <a:r>
              <a:rPr lang="es-ES" u="sng" baseline="0" dirty="0" smtClean="0"/>
              <a:t>, </a:t>
            </a:r>
            <a:r>
              <a:rPr lang="es-ES" u="sng" baseline="0" dirty="0" err="1" smtClean="0"/>
              <a:t>tambien</a:t>
            </a:r>
            <a:r>
              <a:rPr lang="es-ES" u="sng" baseline="0" dirty="0" smtClean="0"/>
              <a:t> se produce una mejora de la difusión y la movilidad de las moléculas impregnadas, facilitando con ello la difusión del </a:t>
            </a:r>
            <a:r>
              <a:rPr lang="es-ES" u="sng" baseline="0" dirty="0" err="1" smtClean="0"/>
              <a:t>CO2</a:t>
            </a:r>
            <a:r>
              <a:rPr lang="es-ES" u="sng" baseline="0" dirty="0" smtClean="0"/>
              <a:t>.</a:t>
            </a:r>
          </a:p>
          <a:p>
            <a:pPr eaLnBrk="1" hangingPunct="1">
              <a:spcBef>
                <a:spcPct val="0"/>
              </a:spcBef>
            </a:pPr>
            <a:r>
              <a:rPr lang="es-ES" baseline="0" dirty="0" smtClean="0"/>
              <a:t>En la </a:t>
            </a:r>
            <a:r>
              <a:rPr lang="es-ES" baseline="0" dirty="0" err="1" smtClean="0"/>
              <a:t>bibliografia</a:t>
            </a:r>
            <a:r>
              <a:rPr lang="es-ES" baseline="0" dirty="0" smtClean="0"/>
              <a:t> se describe que incluso las moléculas de surfactante </a:t>
            </a:r>
            <a:r>
              <a:rPr lang="es-ES" baseline="0" dirty="0" smtClean="0"/>
              <a:t>existentes </a:t>
            </a:r>
            <a:r>
              <a:rPr lang="es-ES" baseline="0" dirty="0" smtClean="0"/>
              <a:t>en los poros del material pueden facilitar la eficacia de la impregnación.</a:t>
            </a:r>
          </a:p>
          <a:p>
            <a:pPr eaLnBrk="1" hangingPunct="1">
              <a:spcBef>
                <a:spcPct val="0"/>
              </a:spcBef>
            </a:pPr>
            <a:r>
              <a:rPr lang="es-ES" i="1" dirty="0" smtClean="0"/>
              <a:t>La eficacia en la captura de CO2 es mayor para las muestras preparadas por doble funcionalización debido a varios motivos: la mayor dispersión de los compuestos impregnados en una superficie irregular (</a:t>
            </a:r>
            <a:r>
              <a:rPr lang="es-ES" i="1" dirty="0" err="1" smtClean="0"/>
              <a:t>Yue</a:t>
            </a:r>
            <a:r>
              <a:rPr lang="es-ES" i="1" dirty="0" smtClean="0"/>
              <a:t>, 2008 </a:t>
            </a:r>
            <a:r>
              <a:rPr lang="es-ES" i="1" dirty="0" err="1" smtClean="0"/>
              <a:t>Chem</a:t>
            </a:r>
            <a:r>
              <a:rPr lang="es-ES" i="1" dirty="0" smtClean="0"/>
              <a:t>. </a:t>
            </a:r>
            <a:r>
              <a:rPr lang="es-ES" i="1" dirty="0" err="1" smtClean="0"/>
              <a:t>Eur</a:t>
            </a:r>
            <a:r>
              <a:rPr lang="es-ES" i="1" dirty="0" smtClean="0"/>
              <a:t>. J.), el mejor contacto entre grupos amino (de los compuestos impregnados y anclados) y quizás también la mayor movilidad de los impregnados.</a:t>
            </a:r>
            <a:endParaRPr lang="es-ES" baseline="0" dirty="0" smtClean="0"/>
          </a:p>
          <a:p>
            <a:pPr eaLnBrk="1" hangingPunct="1">
              <a:spcBef>
                <a:spcPct val="0"/>
              </a:spcBef>
            </a:pPr>
            <a:endParaRPr lang="es-E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TextEdit="1"/>
          </p:cNvSpPr>
          <p:nvPr>
            <p:ph type="sldImg"/>
          </p:nvPr>
        </p:nvSpPr>
        <p:spPr bwMode="auto">
          <a:noFill/>
          <a:ln>
            <a:solidFill>
              <a:srgbClr val="000000"/>
            </a:solidFill>
            <a:miter lim="800000"/>
            <a:headEnd/>
            <a:tailEnd/>
          </a:ln>
        </p:spPr>
      </p:sp>
      <p:sp>
        <p:nvSpPr>
          <p:cNvPr id="2949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Aquí se muestran los valores numéricos</a:t>
            </a:r>
            <a:r>
              <a:rPr lang="es-ES" baseline="0" dirty="0" smtClean="0"/>
              <a:t> de adsorción en los materiales doblemente </a:t>
            </a:r>
            <a:r>
              <a:rPr lang="es-ES" baseline="0" dirty="0" err="1" smtClean="0"/>
              <a:t>funcionalizados</a:t>
            </a:r>
            <a:r>
              <a:rPr lang="es-ES" baseline="0" dirty="0" smtClean="0"/>
              <a:t>. En </a:t>
            </a:r>
            <a:r>
              <a:rPr lang="es-ES" baseline="0" dirty="0" err="1" smtClean="0"/>
              <a:t>ambps</a:t>
            </a:r>
            <a:r>
              <a:rPr lang="es-ES" baseline="0" dirty="0" smtClean="0"/>
              <a:t> casos, </a:t>
            </a:r>
            <a:r>
              <a:rPr lang="es-ES" baseline="0" dirty="0" err="1" smtClean="0"/>
              <a:t>PEI</a:t>
            </a:r>
            <a:r>
              <a:rPr lang="es-ES" baseline="0" dirty="0" smtClean="0"/>
              <a:t> y </a:t>
            </a:r>
            <a:r>
              <a:rPr lang="es-ES" baseline="0" dirty="0" err="1" smtClean="0"/>
              <a:t>TEPA</a:t>
            </a:r>
            <a:r>
              <a:rPr lang="es-ES" baseline="0" dirty="0" smtClean="0"/>
              <a:t>, hay una clara mejora en la cantidad de </a:t>
            </a:r>
            <a:r>
              <a:rPr lang="es-ES" baseline="0" dirty="0" err="1" smtClean="0"/>
              <a:t>CO2</a:t>
            </a:r>
            <a:r>
              <a:rPr lang="es-ES" baseline="0" dirty="0" smtClean="0"/>
              <a:t> adsorbida, en </a:t>
            </a:r>
            <a:r>
              <a:rPr lang="es-ES" baseline="0" dirty="0" err="1" smtClean="0"/>
              <a:t>linea</a:t>
            </a:r>
            <a:r>
              <a:rPr lang="es-ES" baseline="0" dirty="0" smtClean="0"/>
              <a:t> con el mayor contenido en N, pero también una mayor eficiencia de los grupos amino, que resulta mas destacada para </a:t>
            </a:r>
            <a:r>
              <a:rPr lang="es-ES" baseline="0" dirty="0" err="1" smtClean="0"/>
              <a:t>TEPA</a:t>
            </a:r>
            <a:r>
              <a:rPr lang="es-ES" baseline="0" dirty="0" smtClean="0"/>
              <a:t> que para </a:t>
            </a:r>
            <a:r>
              <a:rPr lang="es-ES" baseline="0" dirty="0" err="1" smtClean="0"/>
              <a:t>PEI</a:t>
            </a:r>
            <a:r>
              <a:rPr lang="es-ES" baseline="0" dirty="0" smtClean="0"/>
              <a:t>. Esta subida está relacionada con el efecto sinérgico antes comentado. En todo caso, las eficiencias alcanzadas son menores que las del material </a:t>
            </a:r>
            <a:r>
              <a:rPr lang="es-ES" baseline="0" dirty="0" err="1" smtClean="0"/>
              <a:t>funcionalizado</a:t>
            </a:r>
            <a:r>
              <a:rPr lang="es-ES" baseline="0" dirty="0" smtClean="0"/>
              <a:t> por anclaje (0,48), que se acerca mucho al máximo teórico posible en condiciones anhidras (0,5).</a:t>
            </a:r>
            <a:endParaRPr lang="es-E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noFill/>
          <a:ln>
            <a:solidFill>
              <a:srgbClr val="000000"/>
            </a:solidFill>
            <a:miter lim="800000"/>
            <a:headEnd/>
            <a:tailEnd/>
          </a:ln>
        </p:spPr>
      </p:sp>
      <p:sp>
        <p:nvSpPr>
          <p:cNvPr id="2887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_tradnl" sz="1200" dirty="0" smtClean="0">
                <a:latin typeface="Times New Roman" pitchFamily="18" charset="0"/>
                <a:cs typeface="Times New Roman" pitchFamily="18" charset="0"/>
              </a:rPr>
              <a:t>Al aumentar mas la cantidad impregnada </a:t>
            </a:r>
            <a:r>
              <a:rPr lang="es-ES_tradnl" sz="1200" baseline="0" dirty="0" smtClean="0">
                <a:latin typeface="Times New Roman" pitchFamily="18" charset="0"/>
                <a:cs typeface="Times New Roman" pitchFamily="18" charset="0"/>
              </a:rPr>
              <a:t>(50% </a:t>
            </a:r>
            <a:r>
              <a:rPr lang="es-ES_tradnl" sz="1200" baseline="0" dirty="0" err="1" smtClean="0">
                <a:latin typeface="Times New Roman" pitchFamily="18" charset="0"/>
                <a:cs typeface="Times New Roman" pitchFamily="18" charset="0"/>
              </a:rPr>
              <a:t>TEPA</a:t>
            </a:r>
            <a:r>
              <a:rPr lang="es-ES_tradnl" sz="1200" baseline="0" dirty="0" smtClean="0">
                <a:latin typeface="Times New Roman" pitchFamily="18" charset="0"/>
                <a:cs typeface="Times New Roman" pitchFamily="18" charset="0"/>
              </a:rPr>
              <a:t>) en el material previamente anclado, aumenta todavía mas la cantidad de </a:t>
            </a:r>
            <a:r>
              <a:rPr lang="es-ES_tradnl" sz="1200" baseline="0" dirty="0" err="1" smtClean="0">
                <a:latin typeface="Times New Roman" pitchFamily="18" charset="0"/>
                <a:cs typeface="Times New Roman" pitchFamily="18" charset="0"/>
              </a:rPr>
              <a:t>CO2</a:t>
            </a:r>
            <a:r>
              <a:rPr lang="es-ES_tradnl" sz="1200" baseline="0" dirty="0" smtClean="0">
                <a:latin typeface="Times New Roman" pitchFamily="18" charset="0"/>
                <a:cs typeface="Times New Roman" pitchFamily="18" charset="0"/>
              </a:rPr>
              <a:t> adsorbida, alcanzándose cifras de adsorción notables (215 mg/g a </a:t>
            </a:r>
            <a:r>
              <a:rPr lang="es-ES_tradnl" sz="1200" baseline="0" dirty="0" err="1" smtClean="0">
                <a:latin typeface="Times New Roman" pitchFamily="18" charset="0"/>
                <a:cs typeface="Times New Roman" pitchFamily="18" charset="0"/>
              </a:rPr>
              <a:t>45ºC</a:t>
            </a:r>
            <a:r>
              <a:rPr lang="es-ES_tradnl" sz="1200" baseline="0" dirty="0" smtClean="0">
                <a:latin typeface="Times New Roman" pitchFamily="18" charset="0"/>
                <a:cs typeface="Times New Roman" pitchFamily="18" charset="0"/>
              </a:rPr>
              <a:t> y 1 bar).</a:t>
            </a:r>
            <a:r>
              <a:rPr lang="es-ES_tradnl" sz="1200" dirty="0" smtClean="0">
                <a:latin typeface="Times New Roman" pitchFamily="18" charset="0"/>
                <a:cs typeface="Times New Roman" pitchFamily="18" charset="0"/>
              </a:rPr>
              <a:t> El contenido algo mayor</a:t>
            </a:r>
            <a:r>
              <a:rPr lang="es-ES_tradnl" sz="1200" baseline="0" dirty="0" smtClean="0">
                <a:latin typeface="Times New Roman" pitchFamily="18" charset="0"/>
                <a:cs typeface="Times New Roman" pitchFamily="18" charset="0"/>
              </a:rPr>
              <a:t> </a:t>
            </a:r>
            <a:r>
              <a:rPr lang="es-ES_tradnl" sz="1200" dirty="0" smtClean="0">
                <a:latin typeface="Times New Roman" pitchFamily="18" charset="0"/>
                <a:cs typeface="Times New Roman" pitchFamily="18" charset="0"/>
              </a:rPr>
              <a:t>en nitrógeno (15,3% en </a:t>
            </a:r>
            <a:r>
              <a:rPr lang="es-ES_tradnl" sz="1200" dirty="0" err="1" smtClean="0">
                <a:latin typeface="Times New Roman" pitchFamily="18" charset="0"/>
                <a:cs typeface="Times New Roman" pitchFamily="18" charset="0"/>
              </a:rPr>
              <a:t>TEPA</a:t>
            </a:r>
            <a:r>
              <a:rPr lang="es-ES_tradnl" sz="1200" dirty="0" smtClean="0">
                <a:latin typeface="Times New Roman" pitchFamily="18" charset="0"/>
                <a:cs typeface="Times New Roman" pitchFamily="18" charset="0"/>
              </a:rPr>
              <a:t>-50 frente a 11,1% en </a:t>
            </a:r>
            <a:r>
              <a:rPr lang="es-ES_tradnl" sz="1200" dirty="0" err="1" smtClean="0">
                <a:latin typeface="Times New Roman" pitchFamily="18" charset="0"/>
                <a:cs typeface="Times New Roman" pitchFamily="18" charset="0"/>
              </a:rPr>
              <a:t>TEPA</a:t>
            </a:r>
            <a:r>
              <a:rPr lang="es-ES_tradnl" sz="1200" dirty="0" smtClean="0">
                <a:latin typeface="Times New Roman" pitchFamily="18" charset="0"/>
                <a:cs typeface="Times New Roman" pitchFamily="18" charset="0"/>
              </a:rPr>
              <a:t>-30), no es suficiente para explicar el mejor comportamiento en la adsorción de </a:t>
            </a:r>
            <a:r>
              <a:rPr lang="es-ES_tradnl" sz="1200" dirty="0" err="1" smtClean="0">
                <a:latin typeface="Times New Roman" pitchFamily="18" charset="0"/>
                <a:cs typeface="Times New Roman" pitchFamily="18" charset="0"/>
              </a:rPr>
              <a:t>CO2</a:t>
            </a:r>
            <a:r>
              <a:rPr lang="es-ES_tradnl" sz="1200" dirty="0" smtClean="0">
                <a:latin typeface="Times New Roman" pitchFamily="18" charset="0"/>
                <a:cs typeface="Times New Roman" pitchFamily="18" charset="0"/>
              </a:rPr>
              <a:t>, por lo que se atribuye también a la favorable </a:t>
            </a:r>
            <a:r>
              <a:rPr lang="es-ES_tradnl" sz="1200" dirty="0" smtClean="0"/>
              <a:t>disposición de los compuestos orgánicos. Al estar el PEI y TEPA sobre una cadena anclada previamente y no directamente sobre la pared, como ocurre en el caso de la impregnación directa, aumenta la movilidad del compuesto impregnado y por tanto, se mejora la etapa de formación del </a:t>
            </a:r>
            <a:r>
              <a:rPr lang="es-ES_tradnl" sz="1200" dirty="0" err="1" smtClean="0"/>
              <a:t>carbamato</a:t>
            </a:r>
            <a:r>
              <a:rPr lang="es-ES_tradnl" sz="1200" dirty="0" smtClean="0"/>
              <a:t>. </a:t>
            </a:r>
          </a:p>
          <a:p>
            <a:pPr eaLnBrk="1" hangingPunct="1">
              <a:spcBef>
                <a:spcPct val="0"/>
              </a:spcBef>
            </a:pPr>
            <a:r>
              <a:rPr lang="es-ES_tradnl" sz="1200" dirty="0" smtClean="0"/>
              <a:t>En</a:t>
            </a:r>
            <a:r>
              <a:rPr lang="es-ES_tradnl" sz="1200" baseline="0" dirty="0" smtClean="0"/>
              <a:t> </a:t>
            </a:r>
            <a:r>
              <a:rPr lang="es-ES_tradnl" sz="1200" dirty="0" smtClean="0"/>
              <a:t>el caso del </a:t>
            </a:r>
            <a:r>
              <a:rPr lang="es-ES_tradnl" sz="1200" dirty="0" err="1" smtClean="0"/>
              <a:t>PEI</a:t>
            </a:r>
            <a:r>
              <a:rPr lang="es-ES_tradnl" sz="1200" dirty="0" smtClean="0"/>
              <a:t> un aumento hasta 50% de </a:t>
            </a:r>
            <a:r>
              <a:rPr lang="es-ES_tradnl" sz="1200" dirty="0" err="1" smtClean="0"/>
              <a:t>PEI</a:t>
            </a:r>
            <a:r>
              <a:rPr lang="es-ES_tradnl" sz="1200" dirty="0" smtClean="0"/>
              <a:t> ya no favorece la adsorción de </a:t>
            </a:r>
            <a:r>
              <a:rPr lang="es-ES_tradnl" sz="1200" dirty="0" err="1" smtClean="0"/>
              <a:t>CO2</a:t>
            </a:r>
            <a:r>
              <a:rPr lang="es-ES_tradnl" sz="1200" dirty="0" smtClean="0"/>
              <a:t>, ya que con esta carga tan elevada y siendo un </a:t>
            </a:r>
            <a:r>
              <a:rPr lang="es-ES_tradnl" sz="1200" dirty="0" err="1" smtClean="0"/>
              <a:t>polimero</a:t>
            </a:r>
            <a:r>
              <a:rPr lang="es-ES_tradnl" sz="1200" dirty="0" smtClean="0"/>
              <a:t> muy viscoso (comparado con </a:t>
            </a:r>
            <a:r>
              <a:rPr lang="es-ES_tradnl" sz="1200" dirty="0" err="1" smtClean="0"/>
              <a:t>TEPA</a:t>
            </a:r>
            <a:r>
              <a:rPr lang="es-ES_tradnl" sz="1200" dirty="0" smtClean="0"/>
              <a:t>), la difusión del </a:t>
            </a:r>
            <a:r>
              <a:rPr lang="es-ES_tradnl" sz="1200" dirty="0" err="1" smtClean="0"/>
              <a:t>CO2</a:t>
            </a:r>
            <a:r>
              <a:rPr lang="es-ES_tradnl" sz="1200" dirty="0" smtClean="0"/>
              <a:t> en los</a:t>
            </a:r>
            <a:r>
              <a:rPr lang="es-ES_tradnl" sz="1200" baseline="0" dirty="0" smtClean="0"/>
              <a:t> poros del material se ve muy limitada, no pudiendo acceder a una buena parte de los grupos amino del material. Esto hace que la eficiencia de adsorción baje al pasar de 30% a 50% de PEI, lo contrario de lo que ocurre con </a:t>
            </a:r>
            <a:r>
              <a:rPr lang="es-ES_tradnl" sz="1200" baseline="0" dirty="0" err="1" smtClean="0"/>
              <a:t>TEPA</a:t>
            </a:r>
            <a:r>
              <a:rPr lang="es-ES_tradnl" sz="1200" baseline="0" dirty="0" smtClean="0"/>
              <a:t>.</a:t>
            </a:r>
          </a:p>
          <a:p>
            <a:pPr marL="0" marR="0" indent="0" algn="l" defTabSz="914400" rtl="0" eaLnBrk="1" fontAlgn="base" latinLnBrk="0" hangingPunct="1">
              <a:lnSpc>
                <a:spcPct val="100000"/>
              </a:lnSpc>
              <a:spcBef>
                <a:spcPct val="0"/>
              </a:spcBef>
              <a:spcAft>
                <a:spcPct val="0"/>
              </a:spcAft>
              <a:buClrTx/>
              <a:buSzTx/>
              <a:buFontTx/>
              <a:buNone/>
              <a:tabLst/>
              <a:defRPr/>
            </a:pPr>
            <a:r>
              <a:rPr lang="es-ES" sz="1200" b="1" kern="1200" dirty="0" smtClean="0">
                <a:solidFill>
                  <a:schemeClr val="tx1"/>
                </a:solidFill>
                <a:latin typeface="+mn-lt"/>
                <a:ea typeface="+mn-ea"/>
                <a:cs typeface="+mn-cs"/>
              </a:rPr>
              <a:t>La perdida de eficacia de los materiales con </a:t>
            </a:r>
            <a:r>
              <a:rPr lang="es-ES" sz="1200" b="1" kern="1200" dirty="0" err="1" smtClean="0">
                <a:solidFill>
                  <a:schemeClr val="tx1"/>
                </a:solidFill>
                <a:latin typeface="+mn-lt"/>
                <a:ea typeface="+mn-ea"/>
                <a:cs typeface="+mn-cs"/>
              </a:rPr>
              <a:t>PEI</a:t>
            </a:r>
            <a:r>
              <a:rPr lang="es-ES" sz="1200" b="1" kern="1200" dirty="0" smtClean="0">
                <a:solidFill>
                  <a:schemeClr val="tx1"/>
                </a:solidFill>
                <a:latin typeface="+mn-lt"/>
                <a:ea typeface="+mn-ea"/>
                <a:cs typeface="+mn-cs"/>
              </a:rPr>
              <a:t> al aumentar la cantidad impregnada se debe a la mayor dificultad del </a:t>
            </a:r>
            <a:r>
              <a:rPr lang="es-ES" sz="1200" b="1" kern="1200" dirty="0" err="1" smtClean="0">
                <a:solidFill>
                  <a:schemeClr val="tx1"/>
                </a:solidFill>
                <a:latin typeface="+mn-lt"/>
                <a:ea typeface="+mn-ea"/>
                <a:cs typeface="+mn-cs"/>
              </a:rPr>
              <a:t>CO</a:t>
            </a:r>
            <a:r>
              <a:rPr lang="es-ES" sz="1200" b="1" kern="1200" baseline="-25000" dirty="0" err="1" smtClean="0">
                <a:solidFill>
                  <a:schemeClr val="tx1"/>
                </a:solidFill>
                <a:latin typeface="+mn-lt"/>
                <a:ea typeface="+mn-ea"/>
                <a:cs typeface="+mn-cs"/>
              </a:rPr>
              <a:t>2</a:t>
            </a:r>
            <a:r>
              <a:rPr lang="es-ES" sz="1200" b="1" kern="1200" dirty="0" smtClean="0">
                <a:solidFill>
                  <a:schemeClr val="tx1"/>
                </a:solidFill>
                <a:latin typeface="+mn-lt"/>
                <a:ea typeface="+mn-ea"/>
                <a:cs typeface="+mn-cs"/>
              </a:rPr>
              <a:t> para acceder a todos los grupos amino incorporados. Por el contrario, en los materiales con </a:t>
            </a:r>
            <a:r>
              <a:rPr lang="es-ES" sz="1200" b="1" kern="1200" dirty="0" err="1" smtClean="0">
                <a:solidFill>
                  <a:schemeClr val="tx1"/>
                </a:solidFill>
                <a:latin typeface="+mn-lt"/>
                <a:ea typeface="+mn-ea"/>
                <a:cs typeface="+mn-cs"/>
              </a:rPr>
              <a:t>TEPA</a:t>
            </a:r>
            <a:r>
              <a:rPr lang="es-ES" sz="1200" b="1" kern="1200" dirty="0" smtClean="0">
                <a:solidFill>
                  <a:schemeClr val="tx1"/>
                </a:solidFill>
                <a:latin typeface="+mn-lt"/>
                <a:ea typeface="+mn-ea"/>
                <a:cs typeface="+mn-cs"/>
              </a:rPr>
              <a:t> la eficacia se mantiene o incluso aumenta al incrementar el contenido orgánico debido a que la mayor proximidad de las moléculas aminadas favorece su interacción con </a:t>
            </a:r>
            <a:r>
              <a:rPr lang="es-ES" sz="1200" b="1" kern="1200" dirty="0" err="1" smtClean="0">
                <a:solidFill>
                  <a:schemeClr val="tx1"/>
                </a:solidFill>
                <a:latin typeface="+mn-lt"/>
                <a:ea typeface="+mn-ea"/>
                <a:cs typeface="+mn-cs"/>
              </a:rPr>
              <a:t>CO</a:t>
            </a:r>
            <a:r>
              <a:rPr lang="es-ES" sz="1200" b="1" kern="1200" baseline="-25000" dirty="0" err="1" smtClean="0">
                <a:solidFill>
                  <a:schemeClr val="tx1"/>
                </a:solidFill>
                <a:latin typeface="+mn-lt"/>
                <a:ea typeface="+mn-ea"/>
                <a:cs typeface="+mn-cs"/>
              </a:rPr>
              <a:t>2</a:t>
            </a:r>
            <a:r>
              <a:rPr lang="es-ES" sz="1200" b="1" kern="1200" dirty="0" smtClean="0">
                <a:solidFill>
                  <a:schemeClr val="tx1"/>
                </a:solidFill>
                <a:latin typeface="+mn-lt"/>
                <a:ea typeface="+mn-ea"/>
                <a:cs typeface="+mn-cs"/>
              </a:rPr>
              <a:t> más de lo que dificulta su difusión.</a:t>
            </a:r>
            <a:endParaRPr lang="es-ES" sz="1200" kern="1200" dirty="0" smtClean="0">
              <a:solidFill>
                <a:schemeClr val="tx1"/>
              </a:solidFill>
              <a:latin typeface="+mn-lt"/>
              <a:ea typeface="+mn-ea"/>
              <a:cs typeface="+mn-cs"/>
            </a:endParaRPr>
          </a:p>
          <a:p>
            <a:pPr eaLnBrk="1" hangingPunct="1">
              <a:spcBef>
                <a:spcPct val="0"/>
              </a:spcBef>
            </a:pPr>
            <a:endParaRPr lang="es-ES" dirty="0" smtClean="0"/>
          </a:p>
          <a:p>
            <a:pPr eaLnBrk="1" hangingPunct="1">
              <a:spcBef>
                <a:spcPct val="0"/>
              </a:spcBef>
            </a:pPr>
            <a:endParaRPr lang="es-E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1 Marcador de imagen de diapositiva"/>
          <p:cNvSpPr>
            <a:spLocks noGrp="1" noRot="1" noChangeAspect="1"/>
          </p:cNvSpPr>
          <p:nvPr>
            <p:ph type="sldImg"/>
          </p:nvPr>
        </p:nvSpPr>
        <p:spPr bwMode="auto">
          <a:noFill/>
          <a:ln>
            <a:solidFill>
              <a:srgbClr val="000000"/>
            </a:solidFill>
            <a:miter lim="800000"/>
            <a:headEnd/>
            <a:tailEnd/>
          </a:ln>
        </p:spPr>
      </p:sp>
      <p:sp>
        <p:nvSpPr>
          <p:cNvPr id="190466"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3 Marcador de número de diapositiva"/>
          <p:cNvSpPr>
            <a:spLocks noGrp="1"/>
          </p:cNvSpPr>
          <p:nvPr>
            <p:ph type="sldNum" sz="quarter" idx="5"/>
          </p:nvPr>
        </p:nvSpPr>
        <p:spPr/>
        <p:txBody>
          <a:bodyPr/>
          <a:lstStyle/>
          <a:p>
            <a:pPr>
              <a:defRPr/>
            </a:pPr>
            <a:fld id="{A8288D47-4489-4336-A0A7-E7F94B7F6ABA}" type="slidenum">
              <a:rPr lang="es-ES" smtClean="0"/>
              <a:pPr>
                <a:defRPr/>
              </a:pPr>
              <a:t>50</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TextEdit="1"/>
          </p:cNvSpPr>
          <p:nvPr>
            <p:ph type="sldImg"/>
          </p:nvPr>
        </p:nvSpPr>
        <p:spPr bwMode="auto">
          <a:noFill/>
          <a:ln>
            <a:solidFill>
              <a:srgbClr val="000000"/>
            </a:solidFill>
            <a:miter lim="800000"/>
            <a:headEnd/>
            <a:tailEnd/>
          </a:ln>
        </p:spPr>
      </p:sp>
      <p:sp>
        <p:nvSpPr>
          <p:cNvPr id="318467"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i="1" dirty="0" smtClean="0"/>
              <a:t>La velocidad de adsorción (máximo de las curvas derivadas) no varía significativamente entre las muestras impregnadas y las de doble funcionalización</a:t>
            </a:r>
          </a:p>
          <a:p>
            <a:pPr eaLnBrk="1" hangingPunct="1">
              <a:spcBef>
                <a:spcPct val="0"/>
              </a:spcBef>
            </a:pPr>
            <a:endParaRPr lang="es-E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TextEdit="1"/>
          </p:cNvSpPr>
          <p:nvPr>
            <p:ph type="sldImg"/>
          </p:nvPr>
        </p:nvSpPr>
        <p:spPr bwMode="auto">
          <a:noFill/>
          <a:ln>
            <a:solidFill>
              <a:srgbClr val="000000"/>
            </a:solidFill>
            <a:miter lim="800000"/>
            <a:headEnd/>
            <a:tailEnd/>
          </a:ln>
        </p:spPr>
      </p:sp>
      <p:sp>
        <p:nvSpPr>
          <p:cNvPr id="316419"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i="1" dirty="0" smtClean="0"/>
              <a:t>La estabilidad de los materiales obtenidos por doble funcionalización es análoga a la de los impregnados: los de PEI son estables pero los de TEPA no, posiblemente debido a una evaporación parcial de este último. (Datos obtenidos en lecho fijo)</a:t>
            </a:r>
          </a:p>
          <a:p>
            <a:pPr eaLnBrk="1" hangingPunct="1">
              <a:spcBef>
                <a:spcPct val="0"/>
              </a:spcBef>
            </a:pPr>
            <a:endParaRPr lang="es-E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23272F-261A-4BE8-93AC-FE2CD992399E}" type="slidenum">
              <a:rPr lang="es-ES" smtClean="0">
                <a:latin typeface="Arial" charset="0"/>
              </a:rPr>
              <a:pPr fontAlgn="base">
                <a:spcBef>
                  <a:spcPct val="0"/>
                </a:spcBef>
                <a:spcAft>
                  <a:spcPct val="0"/>
                </a:spcAft>
              </a:pPr>
              <a:t>5</a:t>
            </a:fld>
            <a:endParaRPr lang="es-ES" smtClean="0">
              <a:latin typeface="Arial" charset="0"/>
            </a:endParaRPr>
          </a:p>
        </p:txBody>
      </p:sp>
      <p:sp>
        <p:nvSpPr>
          <p:cNvPr id="207874" name="Rectangle 2"/>
          <p:cNvSpPr>
            <a:spLocks noGrp="1" noRot="1" noChangeAspect="1" noChangeArrowheads="1" noTextEdit="1"/>
          </p:cNvSpPr>
          <p:nvPr>
            <p:ph type="sldImg"/>
          </p:nvPr>
        </p:nvSpPr>
        <p:spPr bwMode="auto">
          <a:xfrm>
            <a:off x="-1803400" y="1176338"/>
            <a:ext cx="10421938" cy="7816850"/>
          </a:xfrm>
          <a:noFill/>
          <a:ln>
            <a:solidFill>
              <a:srgbClr val="000000"/>
            </a:solidFill>
            <a:miter lim="800000"/>
            <a:headEnd/>
            <a:tailEnd/>
          </a:ln>
        </p:spPr>
      </p:sp>
      <p:sp>
        <p:nvSpPr>
          <p:cNvPr id="207875" name="Rectangle 3"/>
          <p:cNvSpPr>
            <a:spLocks noGrp="1" noChangeArrowheads="1"/>
          </p:cNvSpPr>
          <p:nvPr>
            <p:ph type="body" idx="1"/>
          </p:nvPr>
        </p:nvSpPr>
        <p:spPr bwMode="auto">
          <a:xfrm>
            <a:off x="820738" y="341313"/>
            <a:ext cx="3795712" cy="246062"/>
          </a:xfrm>
          <a:noFill/>
        </p:spPr>
        <p:txBody>
          <a:bodyPr wrap="square" numCol="1" anchor="t" anchorCtr="0" compatLnSpc="1">
            <a:prstTxWarp prst="textNoShape">
              <a:avLst/>
            </a:prstTxWarp>
          </a:bodyPr>
          <a:lstStyle/>
          <a:p>
            <a:pPr eaLnBrk="1" hangingPunct="1"/>
            <a:r>
              <a:rPr lang="es-ES_tradnl" dirty="0" smtClean="0">
                <a:latin typeface="Arial" charset="0"/>
              </a:rPr>
              <a:t>Equipo de trabajo en adsorción de </a:t>
            </a:r>
            <a:r>
              <a:rPr lang="es-ES_tradnl" dirty="0" err="1" smtClean="0">
                <a:latin typeface="Arial" charset="0"/>
              </a:rPr>
              <a:t>CO2</a:t>
            </a:r>
            <a:r>
              <a:rPr lang="es-ES_tradnl" dirty="0" smtClean="0">
                <a:latin typeface="Arial" charset="0"/>
              </a:rPr>
              <a:t> con materiales </a:t>
            </a:r>
            <a:r>
              <a:rPr lang="es-ES_tradnl" dirty="0" err="1" smtClean="0">
                <a:latin typeface="Arial" charset="0"/>
              </a:rPr>
              <a:t>mesoestructurados</a:t>
            </a:r>
            <a:endParaRPr lang="es-ES_tradnl"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686671-50CE-4C82-9A72-61B3D71E7167}" type="slidenum">
              <a:rPr lang="es-ES" smtClean="0">
                <a:latin typeface="Arial" charset="0"/>
              </a:rPr>
              <a:pPr fontAlgn="base">
                <a:spcBef>
                  <a:spcPct val="0"/>
                </a:spcBef>
                <a:spcAft>
                  <a:spcPct val="0"/>
                </a:spcAft>
              </a:pPr>
              <a:t>8</a:t>
            </a:fld>
            <a:endParaRPr lang="es-ES" smtClean="0">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_tradnl" smtClean="0"/>
              <a:t>En el presente trabajo se han sintetizado soportes silíceos mesoestructurados tipo SBA-15 con tamaño de poro expandido. Posteriormente, se ha llevado a cabo la incorporación de moléculas que contienen grupos amino mediante la combinación del anclaje químico y la impregnación, dos técnicas habituales de funcionalización. El objetivo que se ha perseguido ha sido la incorporación de dos tipos de moléculas: una de ellas incorporada por anclaje que quedará fija y otra que podría ser móvil que se incorpora por impregnación. De esta manera, se intenta tener dos tipos de grupos amino que faciliten la captación del CO2 mediante una primera reacción para formar el Zwitterion y la segunda para captar el protón por medio de la base.</a:t>
            </a:r>
          </a:p>
          <a:p>
            <a:pPr eaLnBrk="1" hangingPunct="1">
              <a:spcBef>
                <a:spcPct val="0"/>
              </a:spcBef>
            </a:pPr>
            <a:endParaRPr lang="es-ES_tradnl" smtClean="0"/>
          </a:p>
          <a:p>
            <a:pPr eaLnBrk="1" hangingPunct="1">
              <a:spcBef>
                <a:spcPct val="0"/>
              </a:spcBef>
            </a:pPr>
            <a:r>
              <a:rPr lang="es-ES_tradnl" smtClean="0"/>
              <a:t>De esta manera se pretende mejorar la incorporación de las moléculas aminadas y su movilidad en el interior de los poros, así como facilitar la difusión del CO2 a través de los poros del material una vez funcionalizado.</a:t>
            </a:r>
          </a:p>
          <a:p>
            <a:pPr eaLnBrk="1" hangingPunct="1"/>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dirty="0" smtClean="0"/>
              <a:t>El material SBA-15 se sintetiza en condiciones de reacción fuertemente ácidas usando surfactantes no iónicos como directores de estructura. Actualmente se está prestando particular atención a surfactantes poliméricos no iónicos del grupo de los óxidos de polietileno (PEO) de alto peso molecular, concretamente al </a:t>
            </a:r>
            <a:r>
              <a:rPr lang="es-ES_tradnl" dirty="0" err="1" smtClean="0"/>
              <a:t>copolímero</a:t>
            </a:r>
            <a:r>
              <a:rPr lang="es-ES_tradnl" dirty="0" smtClean="0"/>
              <a:t> </a:t>
            </a:r>
            <a:r>
              <a:rPr lang="es-ES_tradnl" dirty="0" err="1" smtClean="0"/>
              <a:t>tribloque</a:t>
            </a:r>
            <a:r>
              <a:rPr lang="es-ES_tradnl" dirty="0" smtClean="0"/>
              <a:t> PEOXPPOYPEOX (óxido de etileno-óxido de </a:t>
            </a:r>
            <a:r>
              <a:rPr lang="es-ES_tradnl" dirty="0" err="1" smtClean="0"/>
              <a:t>propileno</a:t>
            </a:r>
            <a:r>
              <a:rPr lang="es-ES_tradnl" dirty="0" smtClean="0"/>
              <a:t>-óxido de etileno) denominado </a:t>
            </a:r>
            <a:r>
              <a:rPr lang="es-ES_tradnl" dirty="0" err="1" smtClean="0"/>
              <a:t>Pluronic</a:t>
            </a:r>
            <a:r>
              <a:rPr lang="es-ES_tradnl" dirty="0" smtClean="0"/>
              <a:t> (P123)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main steps in the synthesis of SBA-15 support are shown here. The surfactant, </a:t>
            </a:r>
            <a:r>
              <a:rPr lang="en-GB" dirty="0" err="1" smtClean="0"/>
              <a:t>Pluronic</a:t>
            </a:r>
            <a:r>
              <a:rPr lang="en-GB" dirty="0" smtClean="0"/>
              <a:t> P123, which is the structure directing agent, is dissolved in hydrochloric acid and then, the silica precursor source, tetra-ethyl-</a:t>
            </a:r>
            <a:r>
              <a:rPr lang="en-GB" dirty="0" err="1" smtClean="0"/>
              <a:t>ortosilicate</a:t>
            </a:r>
            <a:r>
              <a:rPr lang="en-GB" dirty="0" smtClean="0"/>
              <a:t> (TEOS), is added to the previous mixture. After ageing, washing and air drying at room temperature, the surfactant is removed by a thermal treatment (</a:t>
            </a:r>
            <a:r>
              <a:rPr lang="en-GB" dirty="0" err="1" smtClean="0"/>
              <a:t>calcination</a:t>
            </a:r>
            <a:r>
              <a:rPr lang="en-GB" dirty="0" smtClean="0"/>
              <a:t>). We have carried out the synthesis in a mixer with a volume of 15 litres. Using a reaction volume of 3 litres, being the total amount of </a:t>
            </a:r>
            <a:r>
              <a:rPr lang="en-GB" dirty="0" err="1" smtClean="0"/>
              <a:t>calcined</a:t>
            </a:r>
            <a:r>
              <a:rPr lang="en-GB" dirty="0" smtClean="0"/>
              <a:t> SBA-15 obtained of approximately 30 grams.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Pore diameter of materials thus obtained are about 9 nm</a:t>
            </a:r>
          </a:p>
          <a:p>
            <a:endParaRPr lang="es-ES" dirty="0"/>
          </a:p>
        </p:txBody>
      </p:sp>
      <p:sp>
        <p:nvSpPr>
          <p:cNvPr id="4" name="3 Marcador de número de diapositiva"/>
          <p:cNvSpPr>
            <a:spLocks noGrp="1"/>
          </p:cNvSpPr>
          <p:nvPr>
            <p:ph type="sldNum" sz="quarter" idx="10"/>
          </p:nvPr>
        </p:nvSpPr>
        <p:spPr/>
        <p:txBody>
          <a:bodyPr/>
          <a:lstStyle/>
          <a:p>
            <a:pPr>
              <a:defRPr/>
            </a:pPr>
            <a:fld id="{3B96D62B-0101-4FF4-96BC-3CC7CEBA17E0}" type="slidenum">
              <a:rPr lang="es-ES" smtClean="0"/>
              <a:pPr>
                <a:defRPr/>
              </a:pPr>
              <a:t>12</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1DE1A7DB-72B5-4ECC-AED4-41130598BCBA}" type="slidenum">
              <a:rPr lang="es-ES"/>
              <a:pPr>
                <a:defRPr/>
              </a:pPr>
              <a:t>13</a:t>
            </a:fld>
            <a:endParaRPr lang="es-ES"/>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a:t>
            </a:r>
            <a:r>
              <a:rPr lang="en-US" dirty="0" err="1" smtClean="0"/>
              <a:t>functionalization</a:t>
            </a:r>
            <a:r>
              <a:rPr lang="en-US" dirty="0" smtClean="0"/>
              <a:t> of SBA-15 </a:t>
            </a:r>
            <a:r>
              <a:rPr lang="en-US" dirty="0" smtClean="0"/>
              <a:t>is </a:t>
            </a:r>
            <a:r>
              <a:rPr lang="en-US" dirty="0" smtClean="0"/>
              <a:t>carried out by the grafting method that involves the reaction between the </a:t>
            </a:r>
            <a:r>
              <a:rPr lang="en-US" dirty="0" err="1" smtClean="0"/>
              <a:t>silanol</a:t>
            </a:r>
            <a:r>
              <a:rPr lang="en-US" dirty="0" smtClean="0"/>
              <a:t> groups (-</a:t>
            </a:r>
            <a:r>
              <a:rPr lang="en-US" dirty="0" err="1" smtClean="0"/>
              <a:t>SiOH</a:t>
            </a:r>
            <a:r>
              <a:rPr lang="en-US" dirty="0" smtClean="0"/>
              <a:t>) of the support and the </a:t>
            </a:r>
            <a:r>
              <a:rPr lang="en-US" dirty="0" err="1" smtClean="0"/>
              <a:t>metoxi</a:t>
            </a:r>
            <a:r>
              <a:rPr lang="en-US" dirty="0" smtClean="0"/>
              <a:t> groups of the functionalizing agent.</a:t>
            </a:r>
          </a:p>
          <a:p>
            <a:pPr eaLnBrk="1" hangingPunct="1"/>
            <a:r>
              <a:rPr lang="en-US" dirty="0" smtClean="0"/>
              <a:t>SBA-15 is </a:t>
            </a:r>
            <a:r>
              <a:rPr lang="en-US" dirty="0" smtClean="0"/>
              <a:t>dispersed in toluene, then the </a:t>
            </a:r>
            <a:r>
              <a:rPr lang="en-US" dirty="0" err="1" smtClean="0"/>
              <a:t>functionalization</a:t>
            </a:r>
            <a:r>
              <a:rPr lang="en-US" dirty="0" smtClean="0"/>
              <a:t> </a:t>
            </a:r>
            <a:r>
              <a:rPr lang="en-US" dirty="0" smtClean="0"/>
              <a:t>agent is added </a:t>
            </a:r>
            <a:r>
              <a:rPr lang="en-US" dirty="0" smtClean="0"/>
              <a:t>and the mixture was maintained at reflux for 24 hours at the boiling temperature of the mixture. The final solid </a:t>
            </a:r>
            <a:r>
              <a:rPr lang="en-US" dirty="0" smtClean="0"/>
              <a:t>is </a:t>
            </a:r>
            <a:r>
              <a:rPr lang="en-US" dirty="0" smtClean="0"/>
              <a:t>recovered after filtration and washing with toluene. Then the drying step </a:t>
            </a:r>
            <a:r>
              <a:rPr lang="en-US" dirty="0" smtClean="0"/>
              <a:t>is </a:t>
            </a:r>
            <a:r>
              <a:rPr lang="en-US" dirty="0" smtClean="0"/>
              <a:t>carried out. Drying conditions are important for obtaining good CO</a:t>
            </a:r>
            <a:r>
              <a:rPr lang="en-US" baseline="-25000" dirty="0" smtClean="0"/>
              <a:t>2</a:t>
            </a:r>
            <a:r>
              <a:rPr lang="en-US" dirty="0" smtClean="0"/>
              <a:t> adsorption capacities and amine group stability.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1A9F505F-F8B0-4717-944B-EFA381C433EE}" type="datetimeFigureOut">
              <a:rPr lang="es-ES"/>
              <a:pPr>
                <a:defRPr/>
              </a:pPr>
              <a:t>21/02/2013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D1C1F70-5650-47A6-ACE0-70E8084FD955}"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190B3B7E-C485-412A-BAD3-2DBD33515524}" type="datetimeFigureOut">
              <a:rPr lang="es-ES"/>
              <a:pPr>
                <a:defRPr/>
              </a:pPr>
              <a:t>21/02/2013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AFC69E7-3306-4139-ACCA-E520E31A9AD7}"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9D124B62-ABC1-49C5-B35D-E7B9A8CB5A12}" type="datetimeFigureOut">
              <a:rPr lang="es-ES"/>
              <a:pPr>
                <a:defRPr/>
              </a:pPr>
              <a:t>21/02/2013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DC025E6-2C88-44CB-AD82-383F73AE5012}"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55DC1C10-EAA8-424A-B77D-B7486B421558}" type="datetimeFigureOut">
              <a:rPr lang="es-ES"/>
              <a:pPr>
                <a:defRPr/>
              </a:pPr>
              <a:t>21/02/2013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647EB39-3F84-4348-9DE1-8AA89A2B2860}"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6B52FC8-0B9C-4A82-A0F8-26F6BA68E6F9}" type="datetimeFigureOut">
              <a:rPr lang="es-ES"/>
              <a:pPr>
                <a:defRPr/>
              </a:pPr>
              <a:t>21/02/2013</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B9ED5D4-403B-4391-8C68-647DEFBA152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64B82124-2228-40CB-B4EA-97FAEB872280}" type="datetimeFigureOut">
              <a:rPr lang="es-ES"/>
              <a:pPr>
                <a:defRPr/>
              </a:pPr>
              <a:t>21/02/2013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416871F0-4402-4950-BFA4-EE3058A0A92A}"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3B99365-4208-4D3D-9A0C-8DBF1C96EDE6}" type="datetimeFigureOut">
              <a:rPr lang="es-ES"/>
              <a:pPr>
                <a:defRPr/>
              </a:pPr>
              <a:t>21/02/2013</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D9745298-3148-4246-94B4-8193DB0A29A7}"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B55E5059-F502-4DA4-885E-48E64D486C0F}" type="datetimeFigureOut">
              <a:rPr lang="es-ES"/>
              <a:pPr>
                <a:defRPr/>
              </a:pPr>
              <a:t>21/02/2013</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18599FFF-8053-49E8-8C18-B5BC467C2F32}"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51A2590-0A59-48D3-B35D-6D5B51F42976}" type="datetimeFigureOut">
              <a:rPr lang="es-ES"/>
              <a:pPr>
                <a:defRPr/>
              </a:pPr>
              <a:t>21/02/2013</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9CB33C5-F50F-4396-BE7D-7182F761F6E6}"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2B57D8B-24E7-4F12-9F76-EE56F1D07768}" type="datetimeFigureOut">
              <a:rPr lang="es-ES"/>
              <a:pPr>
                <a:defRPr/>
              </a:pPr>
              <a:t>21/02/2013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7E19F1E3-F977-43AC-AD6D-09F76F413D51}"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F9A032A-169C-4BCC-BCFA-136C9D2FE2F8}" type="datetimeFigureOut">
              <a:rPr lang="es-ES"/>
              <a:pPr>
                <a:defRPr/>
              </a:pPr>
              <a:t>21/02/2013</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AD788C74-526F-45EC-9B72-C9D4E5D3F8BE}"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178"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78179"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C309ADB-B027-4B26-A994-54F1D6BFC68D}" type="datetimeFigureOut">
              <a:rPr lang="es-ES"/>
              <a:pPr>
                <a:defRPr/>
              </a:pPr>
              <a:t>21/02/2013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CAEB35A-4BA4-4BDE-BDF3-D3F909C5AC6D}" type="slidenum">
              <a:rPr lang="es-ES"/>
              <a:pPr>
                <a:defRPr/>
              </a:pPr>
              <a:t>‹Nº›</a:t>
            </a:fld>
            <a:endParaRPr lang="es-ES"/>
          </a:p>
        </p:txBody>
      </p:sp>
      <p:pic>
        <p:nvPicPr>
          <p:cNvPr id="178183" name="Picture 8"/>
          <p:cNvPicPr>
            <a:picLocks noChangeAspect="1" noChangeArrowheads="1"/>
          </p:cNvPicPr>
          <p:nvPr userDrawn="1"/>
        </p:nvPicPr>
        <p:blipFill>
          <a:blip r:embed="rId13" cstate="print"/>
          <a:srcRect/>
          <a:stretch>
            <a:fillRect/>
          </a:stretch>
        </p:blipFill>
        <p:spPr bwMode="auto">
          <a:xfrm>
            <a:off x="7885113" y="6381750"/>
            <a:ext cx="1079500" cy="4111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emf"/><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9.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es/url?sa=i&amp;rct=j&amp;q=madrid&amp;source=images&amp;cd=&amp;cad=rja&amp;docid=5dI0fegWzB70pM&amp;tbnid=f3fHmlsRDjnsxM:&amp;ved=0CAUQjRw&amp;url=http://www.luxetravel.com/destinations/europe/spain/madrid/&amp;ei=OsMjUfeDC6LI0wGH7IGQBw&amp;bvm=bv.42553238,d.dmQ&amp;psig=AFQjCNEQyVZgYdJyJA0a7VM0gTwlxsdgvA&amp;ust=136138462081112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wmf"/><Relationship Id="rId4" Type="http://schemas.openxmlformats.org/officeDocument/2006/relationships/image" Target="../media/image40.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43.emf"/><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9.xml"/><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1.wmf"/><Relationship Id="rId11" Type="http://schemas.openxmlformats.org/officeDocument/2006/relationships/oleObject" Target="../embeddings/oleObject12.bin"/><Relationship Id="rId5" Type="http://schemas.openxmlformats.org/officeDocument/2006/relationships/oleObject" Target="../embeddings/oleObject7.bin"/><Relationship Id="rId10" Type="http://schemas.openxmlformats.org/officeDocument/2006/relationships/oleObject" Target="../embeddings/oleObject11.bin"/><Relationship Id="rId4" Type="http://schemas.openxmlformats.org/officeDocument/2006/relationships/image" Target="../media/image50.emf"/><Relationship Id="rId9"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Hoja_de_c_lculo_de_Microsoft_Office_Excel_97-20032.xls"/><Relationship Id="rId4" Type="http://schemas.openxmlformats.org/officeDocument/2006/relationships/oleObject" Target="../embeddings/Hoja_de_c_lculo_de_Microsoft_Office_Excel_97-20031.xls"/></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2.wmf"/><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2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2.bin"/></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23.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24.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oleObject25.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oleObject2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oleObject" Target="../embeddings/oleObject2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2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29.bin"/><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oleObject32.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2.v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oleObject34.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57.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6"/>
          <p:cNvSpPr>
            <a:spLocks noChangeArrowheads="1"/>
          </p:cNvSpPr>
          <p:nvPr/>
        </p:nvSpPr>
        <p:spPr bwMode="auto">
          <a:xfrm>
            <a:off x="0" y="0"/>
            <a:ext cx="9144000" cy="6308725"/>
          </a:xfrm>
          <a:prstGeom prst="rect">
            <a:avLst/>
          </a:prstGeom>
          <a:solidFill>
            <a:srgbClr val="D9FFD9"/>
          </a:solidFill>
          <a:ln w="9525">
            <a:solidFill>
              <a:schemeClr val="tx1"/>
            </a:solidFill>
            <a:miter lim="800000"/>
            <a:headEnd/>
            <a:tailEnd/>
          </a:ln>
        </p:spPr>
        <p:txBody>
          <a:bodyPr wrap="none" anchor="ctr"/>
          <a:lstStyle/>
          <a:p>
            <a:endParaRPr lang="en-US"/>
          </a:p>
        </p:txBody>
      </p:sp>
      <p:grpSp>
        <p:nvGrpSpPr>
          <p:cNvPr id="14338" name="8 Grupo"/>
          <p:cNvGrpSpPr>
            <a:grpSpLocks/>
          </p:cNvGrpSpPr>
          <p:nvPr/>
        </p:nvGrpSpPr>
        <p:grpSpPr bwMode="auto">
          <a:xfrm>
            <a:off x="684213" y="1196975"/>
            <a:ext cx="7775575" cy="1963738"/>
            <a:chOff x="683568" y="1071786"/>
            <a:chExt cx="7776864" cy="1963737"/>
          </a:xfrm>
        </p:grpSpPr>
        <p:sp>
          <p:nvSpPr>
            <p:cNvPr id="14343" name="Rectangle 2"/>
            <p:cNvSpPr txBox="1">
              <a:spLocks noChangeArrowheads="1"/>
            </p:cNvSpPr>
            <p:nvPr/>
          </p:nvSpPr>
          <p:spPr bwMode="auto">
            <a:xfrm>
              <a:off x="827088" y="1071786"/>
              <a:ext cx="7632700" cy="1963737"/>
            </a:xfrm>
            <a:prstGeom prst="rect">
              <a:avLst/>
            </a:prstGeom>
            <a:noFill/>
            <a:ln w="9525">
              <a:noFill/>
              <a:miter lim="800000"/>
              <a:headEnd/>
              <a:tailEnd/>
            </a:ln>
          </p:spPr>
          <p:txBody>
            <a:bodyPr/>
            <a:lstStyle/>
            <a:p>
              <a:pPr algn="ctr">
                <a:spcBef>
                  <a:spcPts val="200"/>
                </a:spcBef>
              </a:pPr>
              <a:r>
                <a:rPr lang="pt-BR" sz="2400" b="1" dirty="0">
                  <a:latin typeface="Times New Roman" pitchFamily="18" charset="0"/>
                  <a:cs typeface="Times New Roman" pitchFamily="18" charset="0"/>
                </a:rPr>
                <a:t/>
              </a:r>
              <a:br>
                <a:rPr lang="pt-BR" sz="2400" b="1" dirty="0">
                  <a:latin typeface="Times New Roman" pitchFamily="18" charset="0"/>
                  <a:cs typeface="Times New Roman" pitchFamily="18" charset="0"/>
                </a:rPr>
              </a:br>
              <a:r>
                <a:rPr lang="pt-BR" sz="2400" b="1" dirty="0" err="1" smtClean="0">
                  <a:cs typeface="Times New Roman" pitchFamily="18" charset="0"/>
                </a:rPr>
                <a:t>MESOESTRUCTURED</a:t>
              </a:r>
              <a:r>
                <a:rPr lang="pt-BR" sz="2400" b="1" dirty="0" smtClean="0">
                  <a:cs typeface="Times New Roman" pitchFamily="18" charset="0"/>
                </a:rPr>
                <a:t> </a:t>
              </a:r>
              <a:r>
                <a:rPr lang="pt-BR" sz="2400" b="1" dirty="0">
                  <a:cs typeface="Times New Roman" pitchFamily="18" charset="0"/>
                </a:rPr>
                <a:t>SBA-15 </a:t>
              </a:r>
              <a:r>
                <a:rPr lang="pt-BR" sz="2400" b="1" dirty="0" err="1" smtClean="0">
                  <a:cs typeface="Times New Roman" pitchFamily="18" charset="0"/>
                </a:rPr>
                <a:t>MATERIALS</a:t>
              </a:r>
              <a:r>
                <a:rPr lang="pt-BR" sz="2400" b="1" dirty="0" smtClean="0">
                  <a:cs typeface="Times New Roman" pitchFamily="18" charset="0"/>
                </a:rPr>
                <a:t> </a:t>
              </a:r>
            </a:p>
            <a:p>
              <a:pPr algn="ctr">
                <a:spcBef>
                  <a:spcPts val="200"/>
                </a:spcBef>
              </a:pPr>
              <a:r>
                <a:rPr lang="pt-BR" sz="2400" b="1" dirty="0" err="1" smtClean="0">
                  <a:cs typeface="Times New Roman" pitchFamily="18" charset="0"/>
                </a:rPr>
                <a:t>WITH</a:t>
              </a:r>
              <a:r>
                <a:rPr lang="pt-BR" sz="2400" b="1" dirty="0" smtClean="0">
                  <a:cs typeface="Times New Roman" pitchFamily="18" charset="0"/>
                </a:rPr>
                <a:t>  </a:t>
              </a:r>
              <a:r>
                <a:rPr lang="pt-BR" sz="2400" b="1" dirty="0" err="1" smtClean="0">
                  <a:cs typeface="Times New Roman" pitchFamily="18" charset="0"/>
                </a:rPr>
                <a:t>AMINO</a:t>
              </a:r>
              <a:r>
                <a:rPr lang="pt-BR" sz="2400" b="1" dirty="0" smtClean="0">
                  <a:cs typeface="Times New Roman" pitchFamily="18" charset="0"/>
                </a:rPr>
                <a:t> </a:t>
              </a:r>
              <a:r>
                <a:rPr lang="pt-BR" sz="2400" b="1" dirty="0" err="1" smtClean="0">
                  <a:cs typeface="Times New Roman" pitchFamily="18" charset="0"/>
                </a:rPr>
                <a:t>GROUPS</a:t>
              </a:r>
              <a:r>
                <a:rPr lang="pt-BR" sz="2400" b="1" dirty="0" smtClean="0">
                  <a:cs typeface="Times New Roman" pitchFamily="18" charset="0"/>
                </a:rPr>
                <a:t> </a:t>
              </a:r>
            </a:p>
            <a:p>
              <a:pPr algn="ctr">
                <a:spcBef>
                  <a:spcPts val="200"/>
                </a:spcBef>
              </a:pPr>
              <a:r>
                <a:rPr lang="pt-BR" sz="2400" b="1" dirty="0" smtClean="0">
                  <a:cs typeface="Times New Roman" pitchFamily="18" charset="0"/>
                </a:rPr>
                <a:t>FOR </a:t>
              </a:r>
              <a:r>
                <a:rPr lang="pt-BR" sz="2400" b="1" dirty="0" err="1" smtClean="0">
                  <a:cs typeface="Times New Roman" pitchFamily="18" charset="0"/>
                </a:rPr>
                <a:t>CO</a:t>
              </a:r>
              <a:r>
                <a:rPr lang="pt-BR" sz="2400" b="1" baseline="-25000" dirty="0" err="1" smtClean="0">
                  <a:cs typeface="Times New Roman" pitchFamily="18" charset="0"/>
                </a:rPr>
                <a:t>2</a:t>
              </a:r>
              <a:r>
                <a:rPr lang="pt-BR" sz="2400" b="1" baseline="-25000" dirty="0" smtClean="0">
                  <a:cs typeface="Times New Roman" pitchFamily="18" charset="0"/>
                </a:rPr>
                <a:t> </a:t>
              </a:r>
              <a:r>
                <a:rPr lang="pt-BR" sz="2400" b="1" dirty="0" smtClean="0">
                  <a:cs typeface="Times New Roman" pitchFamily="18" charset="0"/>
                </a:rPr>
                <a:t>CAPTURE</a:t>
              </a:r>
              <a:endParaRPr lang="pt-BR" sz="2400" b="1" dirty="0">
                <a:cs typeface="Times New Roman" pitchFamily="18" charset="0"/>
              </a:endParaRPr>
            </a:p>
            <a:p>
              <a:pPr algn="ctr"/>
              <a:endParaRPr lang="pt-BR" sz="2400" b="1" dirty="0">
                <a:cs typeface="Times New Roman" pitchFamily="18" charset="0"/>
              </a:endParaRPr>
            </a:p>
            <a:p>
              <a:pPr algn="ctr"/>
              <a:endParaRPr lang="en-US" sz="2400" b="1" dirty="0">
                <a:cs typeface="Times New Roman" pitchFamily="18" charset="0"/>
              </a:endParaRPr>
            </a:p>
          </p:txBody>
        </p:sp>
        <p:sp>
          <p:nvSpPr>
            <p:cNvPr id="14344" name="Rectangle 8"/>
            <p:cNvSpPr>
              <a:spLocks noChangeArrowheads="1"/>
            </p:cNvSpPr>
            <p:nvPr/>
          </p:nvSpPr>
          <p:spPr bwMode="auto">
            <a:xfrm>
              <a:off x="683568" y="1307332"/>
              <a:ext cx="7776864" cy="1512167"/>
            </a:xfrm>
            <a:prstGeom prst="rect">
              <a:avLst/>
            </a:prstGeom>
            <a:noFill/>
            <a:ln w="19050">
              <a:solidFill>
                <a:srgbClr val="CC0000"/>
              </a:solidFill>
              <a:miter lim="800000"/>
              <a:headEnd/>
              <a:tailEnd/>
            </a:ln>
          </p:spPr>
          <p:txBody>
            <a:bodyPr wrap="none" anchor="ctr"/>
            <a:lstStyle/>
            <a:p>
              <a:endParaRPr lang="en-US"/>
            </a:p>
          </p:txBody>
        </p:sp>
      </p:grpSp>
      <p:sp>
        <p:nvSpPr>
          <p:cNvPr id="14339" name="Rectangle 3"/>
          <p:cNvSpPr txBox="1">
            <a:spLocks noChangeArrowheads="1"/>
          </p:cNvSpPr>
          <p:nvPr/>
        </p:nvSpPr>
        <p:spPr bwMode="auto">
          <a:xfrm>
            <a:off x="1042988" y="3429000"/>
            <a:ext cx="7058025" cy="2160588"/>
          </a:xfrm>
          <a:prstGeom prst="rect">
            <a:avLst/>
          </a:prstGeom>
          <a:noFill/>
          <a:ln w="9525">
            <a:noFill/>
            <a:miter lim="800000"/>
            <a:headEnd/>
            <a:tailEnd/>
          </a:ln>
        </p:spPr>
        <p:txBody>
          <a:bodyPr/>
          <a:lstStyle/>
          <a:p>
            <a:pPr marL="36513" algn="ctr">
              <a:spcBef>
                <a:spcPct val="20000"/>
              </a:spcBef>
              <a:buClr>
                <a:schemeClr val="accent1"/>
              </a:buClr>
              <a:buSzPct val="80000"/>
              <a:buFont typeface="Wingdings 2" pitchFamily="18" charset="2"/>
              <a:buNone/>
            </a:pPr>
            <a:r>
              <a:rPr lang="es-ES" b="1" dirty="0" smtClean="0">
                <a:solidFill>
                  <a:srgbClr val="000099"/>
                </a:solidFill>
                <a:cs typeface="Times New Roman" pitchFamily="18" charset="0"/>
              </a:rPr>
              <a:t>Prof. GUILLERMO </a:t>
            </a:r>
            <a:r>
              <a:rPr lang="es-ES" b="1" dirty="0">
                <a:solidFill>
                  <a:srgbClr val="000099"/>
                </a:solidFill>
                <a:cs typeface="Times New Roman" pitchFamily="18" charset="0"/>
              </a:rPr>
              <a:t>CALLEJA</a:t>
            </a:r>
          </a:p>
          <a:p>
            <a:pPr marL="36513" algn="ctr">
              <a:spcBef>
                <a:spcPct val="20000"/>
              </a:spcBef>
              <a:buClr>
                <a:schemeClr val="accent1"/>
              </a:buClr>
              <a:buSzPct val="80000"/>
              <a:buFont typeface="Wingdings 2" pitchFamily="18" charset="2"/>
              <a:buNone/>
            </a:pPr>
            <a:endParaRPr lang="es-ES" b="1" dirty="0">
              <a:solidFill>
                <a:srgbClr val="000099"/>
              </a:solidFill>
              <a:cs typeface="Times New Roman" pitchFamily="18" charset="0"/>
            </a:endParaRPr>
          </a:p>
          <a:p>
            <a:pPr marL="36513" algn="ctr">
              <a:spcBef>
                <a:spcPct val="20000"/>
              </a:spcBef>
              <a:buClr>
                <a:schemeClr val="accent1"/>
              </a:buClr>
              <a:buSzPct val="80000"/>
              <a:buFont typeface="Wingdings 2" pitchFamily="18" charset="2"/>
              <a:buNone/>
            </a:pPr>
            <a:r>
              <a:rPr lang="es-ES" b="1" dirty="0">
                <a:solidFill>
                  <a:srgbClr val="000099"/>
                </a:solidFill>
                <a:cs typeface="Times New Roman" pitchFamily="18" charset="0"/>
              </a:rPr>
              <a:t>Departamento de Tecnología Química y Energética</a:t>
            </a:r>
          </a:p>
          <a:p>
            <a:pPr marL="36513" algn="ctr">
              <a:spcBef>
                <a:spcPct val="20000"/>
              </a:spcBef>
              <a:buClr>
                <a:schemeClr val="accent1"/>
              </a:buClr>
              <a:buSzPct val="80000"/>
              <a:buFont typeface="Wingdings 2" pitchFamily="18" charset="2"/>
              <a:buNone/>
            </a:pPr>
            <a:r>
              <a:rPr lang="es-ES" b="1" dirty="0">
                <a:solidFill>
                  <a:srgbClr val="000099"/>
                </a:solidFill>
                <a:cs typeface="Times New Roman" pitchFamily="18" charset="0"/>
              </a:rPr>
              <a:t>UNIVERSIDAD REY JUAN CARLOS</a:t>
            </a:r>
          </a:p>
          <a:p>
            <a:pPr marL="36513" algn="ctr">
              <a:spcBef>
                <a:spcPct val="20000"/>
              </a:spcBef>
              <a:buClr>
                <a:schemeClr val="accent1"/>
              </a:buClr>
              <a:buSzPct val="80000"/>
              <a:buFont typeface="Wingdings 2" pitchFamily="18" charset="2"/>
              <a:buNone/>
            </a:pPr>
            <a:r>
              <a:rPr lang="es-ES" b="1" dirty="0">
                <a:solidFill>
                  <a:srgbClr val="000099"/>
                </a:solidFill>
                <a:cs typeface="Times New Roman" pitchFamily="18" charset="0"/>
              </a:rPr>
              <a:t>Madrid (España) </a:t>
            </a:r>
          </a:p>
          <a:p>
            <a:pPr marL="36513" algn="ctr">
              <a:lnSpc>
                <a:spcPct val="115000"/>
              </a:lnSpc>
              <a:spcBef>
                <a:spcPct val="20000"/>
              </a:spcBef>
              <a:buClr>
                <a:schemeClr val="accent1"/>
              </a:buClr>
              <a:buSzPct val="80000"/>
              <a:buFont typeface="Wingdings 2" pitchFamily="18" charset="2"/>
              <a:buNone/>
            </a:pPr>
            <a:endParaRPr lang="es-ES" b="1" dirty="0">
              <a:solidFill>
                <a:srgbClr val="000099"/>
              </a:solidFill>
              <a:cs typeface="Times New Roman" pitchFamily="18" charset="0"/>
            </a:endParaRPr>
          </a:p>
          <a:p>
            <a:pPr marL="36513">
              <a:lnSpc>
                <a:spcPct val="115000"/>
              </a:lnSpc>
              <a:spcBef>
                <a:spcPct val="20000"/>
              </a:spcBef>
              <a:buClr>
                <a:schemeClr val="accent1"/>
              </a:buClr>
              <a:buSzPct val="80000"/>
              <a:buFont typeface="Wingdings 2" pitchFamily="18" charset="2"/>
              <a:buNone/>
            </a:pPr>
            <a:endParaRPr lang="es-ES" b="1" dirty="0">
              <a:solidFill>
                <a:srgbClr val="000099"/>
              </a:solidFill>
              <a:cs typeface="Times New Roman" pitchFamily="18" charset="0"/>
            </a:endParaRPr>
          </a:p>
        </p:txBody>
      </p:sp>
      <p:pic>
        <p:nvPicPr>
          <p:cNvPr id="14340" name="Picture 4"/>
          <p:cNvPicPr>
            <a:picLocks noChangeAspect="1" noChangeArrowheads="1"/>
          </p:cNvPicPr>
          <p:nvPr/>
        </p:nvPicPr>
        <p:blipFill>
          <a:blip r:embed="rId3" cstate="print"/>
          <a:srcRect/>
          <a:stretch>
            <a:fillRect/>
          </a:stretch>
        </p:blipFill>
        <p:spPr bwMode="auto">
          <a:xfrm>
            <a:off x="179388" y="6381750"/>
            <a:ext cx="420687" cy="438150"/>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7692946" y="6338348"/>
            <a:ext cx="1263730" cy="482005"/>
          </a:xfrm>
          <a:prstGeom prst="rect">
            <a:avLst/>
          </a:prstGeom>
          <a:noFill/>
          <a:ln w="9525">
            <a:noFill/>
            <a:miter lim="800000"/>
            <a:headEnd/>
            <a:tailEnd/>
          </a:ln>
        </p:spPr>
      </p:pic>
      <p:sp>
        <p:nvSpPr>
          <p:cNvPr id="14342" name="Text Box 7"/>
          <p:cNvSpPr txBox="1">
            <a:spLocks noChangeArrowheads="1"/>
          </p:cNvSpPr>
          <p:nvPr/>
        </p:nvSpPr>
        <p:spPr bwMode="auto">
          <a:xfrm>
            <a:off x="1979712" y="6410356"/>
            <a:ext cx="4035079" cy="307777"/>
          </a:xfrm>
          <a:prstGeom prst="rect">
            <a:avLst/>
          </a:prstGeom>
          <a:noFill/>
          <a:ln w="9525">
            <a:noFill/>
            <a:miter lim="800000"/>
            <a:headEnd/>
            <a:tailEnd/>
          </a:ln>
        </p:spPr>
        <p:txBody>
          <a:bodyPr wrap="none">
            <a:spAutoFit/>
          </a:bodyPr>
          <a:lstStyle/>
          <a:p>
            <a:r>
              <a:rPr lang="es-ES" sz="1400" b="1" dirty="0" smtClean="0"/>
              <a:t>SAASA-2. San Luis (Argentina), Febrero 2013</a:t>
            </a:r>
            <a:endParaRPr lang="es-ES"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8"/>
          <p:cNvSpPr>
            <a:spLocks noChangeArrowheads="1"/>
          </p:cNvSpPr>
          <p:nvPr/>
        </p:nvSpPr>
        <p:spPr bwMode="auto">
          <a:xfrm>
            <a:off x="376238" y="301625"/>
            <a:ext cx="8391525" cy="1111250"/>
          </a:xfrm>
          <a:prstGeom prst="rect">
            <a:avLst/>
          </a:prstGeom>
          <a:solidFill>
            <a:srgbClr val="CCFFCC"/>
          </a:solidFill>
          <a:ln w="19050" algn="ctr">
            <a:solidFill>
              <a:srgbClr val="C00000"/>
            </a:solidFill>
            <a:miter lim="800000"/>
            <a:headEnd/>
            <a:tailEnd/>
          </a:ln>
        </p:spPr>
        <p:txBody>
          <a:bodyPr lIns="87288" tIns="43644" rIns="87288" bIns="43644"/>
          <a:lstStyle/>
          <a:p>
            <a:pPr algn="ctr" defTabSz="912813">
              <a:lnSpc>
                <a:spcPct val="120000"/>
              </a:lnSpc>
            </a:pPr>
            <a:r>
              <a:rPr lang="es-ES_tradnl" sz="2000" b="1" dirty="0">
                <a:solidFill>
                  <a:srgbClr val="003399"/>
                </a:solidFill>
                <a:cs typeface="Arial" charset="0"/>
              </a:rPr>
              <a:t>UNIVERSIDAD REY JUAN CARLOS</a:t>
            </a:r>
            <a:br>
              <a:rPr lang="es-ES_tradnl" sz="2000" b="1" dirty="0">
                <a:solidFill>
                  <a:srgbClr val="003399"/>
                </a:solidFill>
                <a:cs typeface="Arial" charset="0"/>
              </a:rPr>
            </a:br>
            <a:r>
              <a:rPr lang="es-ES_tradnl" sz="2000" b="1" dirty="0">
                <a:solidFill>
                  <a:srgbClr val="336699"/>
                </a:solidFill>
                <a:cs typeface="Arial" charset="0"/>
              </a:rPr>
              <a:t>Departamento de Tecnología Química y Energética</a:t>
            </a:r>
            <a:br>
              <a:rPr lang="es-ES_tradnl" sz="2000" b="1" dirty="0">
                <a:solidFill>
                  <a:srgbClr val="336699"/>
                </a:solidFill>
                <a:cs typeface="Arial" charset="0"/>
              </a:rPr>
            </a:br>
            <a:r>
              <a:rPr lang="es-ES_tradnl" sz="2000" b="1" dirty="0">
                <a:solidFill>
                  <a:srgbClr val="C00000"/>
                </a:solidFill>
                <a:cs typeface="Arial" charset="0"/>
              </a:rPr>
              <a:t>Grupo de Ingeniería Química y Ambiental</a:t>
            </a:r>
          </a:p>
        </p:txBody>
      </p:sp>
      <p:sp>
        <p:nvSpPr>
          <p:cNvPr id="18434" name="Rectangle 29"/>
          <p:cNvSpPr>
            <a:spLocks noChangeArrowheads="1"/>
          </p:cNvSpPr>
          <p:nvPr/>
        </p:nvSpPr>
        <p:spPr bwMode="auto">
          <a:xfrm>
            <a:off x="827088" y="1731947"/>
            <a:ext cx="7392987" cy="1168284"/>
          </a:xfrm>
          <a:prstGeom prst="rect">
            <a:avLst/>
          </a:prstGeom>
          <a:noFill/>
          <a:ln w="12700" algn="ctr">
            <a:solidFill>
              <a:schemeClr val="tx1"/>
            </a:solidFill>
            <a:prstDash val="solid"/>
            <a:miter lim="800000"/>
            <a:headEnd/>
            <a:tailEnd/>
          </a:ln>
        </p:spPr>
        <p:txBody>
          <a:bodyPr lIns="93296" tIns="46648" rIns="93296" bIns="46648" anchor="ctr">
            <a:spAutoFit/>
          </a:bodyPr>
          <a:lstStyle/>
          <a:p>
            <a:pPr algn="ctr">
              <a:lnSpc>
                <a:spcPct val="120000"/>
              </a:lnSpc>
            </a:pPr>
            <a:r>
              <a:rPr lang="es-ES_tradnl" sz="2000" b="1" dirty="0" err="1" smtClean="0">
                <a:cs typeface="Arial" charset="0"/>
              </a:rPr>
              <a:t>Synthesis</a:t>
            </a:r>
            <a:r>
              <a:rPr lang="es-ES_tradnl" sz="2000" b="1" dirty="0" smtClean="0">
                <a:cs typeface="Arial" charset="0"/>
              </a:rPr>
              <a:t> and </a:t>
            </a:r>
            <a:r>
              <a:rPr lang="es-ES_tradnl" sz="2000" b="1" dirty="0" err="1" smtClean="0">
                <a:cs typeface="Arial" charset="0"/>
              </a:rPr>
              <a:t>characterization</a:t>
            </a:r>
            <a:r>
              <a:rPr lang="es-ES_tradnl" sz="2000" b="1" dirty="0" smtClean="0">
                <a:cs typeface="Arial" charset="0"/>
              </a:rPr>
              <a:t> of </a:t>
            </a:r>
            <a:r>
              <a:rPr lang="es-ES_tradnl" sz="2000" b="1" dirty="0" err="1" smtClean="0">
                <a:cs typeface="Arial" charset="0"/>
              </a:rPr>
              <a:t>mesoporous</a:t>
            </a:r>
            <a:r>
              <a:rPr lang="es-ES_tradnl" sz="2000" b="1" dirty="0" smtClean="0">
                <a:cs typeface="Arial" charset="0"/>
              </a:rPr>
              <a:t> </a:t>
            </a:r>
            <a:r>
              <a:rPr lang="es-ES_tradnl" sz="2000" b="1" dirty="0" err="1" smtClean="0">
                <a:cs typeface="Arial" charset="0"/>
              </a:rPr>
              <a:t>functionalized</a:t>
            </a:r>
            <a:r>
              <a:rPr lang="es-ES_tradnl" sz="2000" b="1" dirty="0" smtClean="0">
                <a:cs typeface="Arial" charset="0"/>
              </a:rPr>
              <a:t> </a:t>
            </a:r>
            <a:r>
              <a:rPr lang="es-ES_tradnl" sz="2000" b="1" dirty="0" err="1" smtClean="0">
                <a:cs typeface="Arial" charset="0"/>
              </a:rPr>
              <a:t>materials</a:t>
            </a:r>
            <a:r>
              <a:rPr lang="es-ES_tradnl" sz="2000" b="1" dirty="0" smtClean="0">
                <a:cs typeface="Arial" charset="0"/>
              </a:rPr>
              <a:t> </a:t>
            </a:r>
          </a:p>
          <a:p>
            <a:pPr algn="ctr">
              <a:lnSpc>
                <a:spcPct val="120000"/>
              </a:lnSpc>
            </a:pPr>
            <a:r>
              <a:rPr lang="es-ES_tradnl" sz="2000" b="1" dirty="0" err="1" smtClean="0">
                <a:cs typeface="Arial" charset="0"/>
              </a:rPr>
              <a:t>for</a:t>
            </a:r>
            <a:r>
              <a:rPr lang="es-ES_tradnl" sz="2000" b="1" dirty="0" smtClean="0">
                <a:cs typeface="Arial" charset="0"/>
              </a:rPr>
              <a:t> </a:t>
            </a:r>
            <a:r>
              <a:rPr lang="es-ES_tradnl" sz="2000" b="1" dirty="0" err="1" smtClean="0">
                <a:cs typeface="Arial" charset="0"/>
              </a:rPr>
              <a:t>CO</a:t>
            </a:r>
            <a:r>
              <a:rPr lang="es-ES_tradnl" sz="2000" b="1" baseline="-25000" dirty="0" err="1" smtClean="0">
                <a:cs typeface="Arial" charset="0"/>
              </a:rPr>
              <a:t>2</a:t>
            </a:r>
            <a:r>
              <a:rPr lang="es-ES_tradnl" sz="2000" b="1" baseline="-25000" dirty="0" smtClean="0">
                <a:cs typeface="Arial" charset="0"/>
              </a:rPr>
              <a:t> </a:t>
            </a:r>
            <a:r>
              <a:rPr lang="es-ES_tradnl" sz="2000" b="1" dirty="0" smtClean="0">
                <a:cs typeface="Arial" charset="0"/>
              </a:rPr>
              <a:t>capture</a:t>
            </a:r>
            <a:endParaRPr lang="es-ES_tradnl" sz="2000" b="1" baseline="-25000" dirty="0">
              <a:cs typeface="Arial" charset="0"/>
            </a:endParaRPr>
          </a:p>
        </p:txBody>
      </p:sp>
      <p:grpSp>
        <p:nvGrpSpPr>
          <p:cNvPr id="18435" name="Group 52"/>
          <p:cNvGrpSpPr>
            <a:grpSpLocks/>
          </p:cNvGrpSpPr>
          <p:nvPr/>
        </p:nvGrpSpPr>
        <p:grpSpPr bwMode="auto">
          <a:xfrm>
            <a:off x="0" y="3140968"/>
            <a:ext cx="4572000" cy="3384376"/>
            <a:chOff x="190" y="2297"/>
            <a:chExt cx="2608" cy="1956"/>
          </a:xfrm>
        </p:grpSpPr>
        <p:pic>
          <p:nvPicPr>
            <p:cNvPr id="18451" name="Picture 22"/>
            <p:cNvPicPr>
              <a:picLocks noChangeAspect="1" noChangeArrowheads="1"/>
            </p:cNvPicPr>
            <p:nvPr/>
          </p:nvPicPr>
          <p:blipFill>
            <a:blip r:embed="rId2" cstate="print"/>
            <a:srcRect l="8727" r="7365" b="22180"/>
            <a:stretch>
              <a:fillRect/>
            </a:stretch>
          </p:blipFill>
          <p:spPr bwMode="auto">
            <a:xfrm>
              <a:off x="260" y="2297"/>
              <a:ext cx="2404" cy="1663"/>
            </a:xfrm>
            <a:prstGeom prst="rect">
              <a:avLst/>
            </a:prstGeom>
            <a:noFill/>
            <a:ln w="9525">
              <a:noFill/>
              <a:miter lim="800000"/>
              <a:headEnd/>
              <a:tailEnd/>
            </a:ln>
          </p:spPr>
        </p:pic>
        <p:sp>
          <p:nvSpPr>
            <p:cNvPr id="18452" name="Rectangle 38"/>
            <p:cNvSpPr>
              <a:spLocks noChangeArrowheads="1"/>
            </p:cNvSpPr>
            <p:nvPr/>
          </p:nvSpPr>
          <p:spPr bwMode="auto">
            <a:xfrm>
              <a:off x="1156" y="2698"/>
              <a:ext cx="508" cy="192"/>
            </a:xfrm>
            <a:prstGeom prst="rect">
              <a:avLst/>
            </a:prstGeom>
            <a:solidFill>
              <a:schemeClr val="bg1"/>
            </a:solidFill>
            <a:ln w="9525">
              <a:noFill/>
              <a:miter lim="800000"/>
              <a:headEnd/>
              <a:tailEnd/>
            </a:ln>
          </p:spPr>
          <p:txBody>
            <a:bodyPr wrap="none" anchor="ctr"/>
            <a:lstStyle/>
            <a:p>
              <a:endParaRPr lang="en-US" sz="2000">
                <a:cs typeface="Arial" charset="0"/>
              </a:endParaRPr>
            </a:p>
          </p:txBody>
        </p:sp>
        <p:sp>
          <p:nvSpPr>
            <p:cNvPr id="18453" name="Line 28"/>
            <p:cNvSpPr>
              <a:spLocks noChangeShapeType="1"/>
            </p:cNvSpPr>
            <p:nvPr/>
          </p:nvSpPr>
          <p:spPr bwMode="auto">
            <a:xfrm>
              <a:off x="1107" y="2912"/>
              <a:ext cx="558" cy="3"/>
            </a:xfrm>
            <a:prstGeom prst="line">
              <a:avLst/>
            </a:prstGeom>
            <a:noFill/>
            <a:ln w="9525">
              <a:solidFill>
                <a:schemeClr val="tx1"/>
              </a:solidFill>
              <a:round/>
              <a:headEnd/>
              <a:tailEnd type="triangle" w="med" len="med"/>
            </a:ln>
          </p:spPr>
          <p:txBody>
            <a:bodyPr/>
            <a:lstStyle/>
            <a:p>
              <a:endParaRPr lang="es-ES"/>
            </a:p>
          </p:txBody>
        </p:sp>
        <p:grpSp>
          <p:nvGrpSpPr>
            <p:cNvPr id="18454" name="Group 42"/>
            <p:cNvGrpSpPr>
              <a:grpSpLocks/>
            </p:cNvGrpSpPr>
            <p:nvPr/>
          </p:nvGrpSpPr>
          <p:grpSpPr bwMode="auto">
            <a:xfrm>
              <a:off x="1198" y="2763"/>
              <a:ext cx="171" cy="152"/>
              <a:chOff x="2350" y="2903"/>
              <a:chExt cx="171" cy="152"/>
            </a:xfrm>
          </p:grpSpPr>
          <p:sp>
            <p:nvSpPr>
              <p:cNvPr id="18461" name="Oval 30"/>
              <p:cNvSpPr>
                <a:spLocks noChangeArrowheads="1"/>
              </p:cNvSpPr>
              <p:nvPr/>
            </p:nvSpPr>
            <p:spPr bwMode="auto">
              <a:xfrm>
                <a:off x="2388" y="2928"/>
                <a:ext cx="93" cy="100"/>
              </a:xfrm>
              <a:prstGeom prst="ellipse">
                <a:avLst/>
              </a:prstGeom>
              <a:solidFill>
                <a:srgbClr val="FFCC00"/>
              </a:solidFill>
              <a:ln w="12700">
                <a:solidFill>
                  <a:schemeClr val="tx1"/>
                </a:solidFill>
                <a:round/>
                <a:headEnd/>
                <a:tailEnd/>
              </a:ln>
            </p:spPr>
            <p:txBody>
              <a:bodyPr wrap="none" anchor="ctr"/>
              <a:lstStyle/>
              <a:p>
                <a:endParaRPr lang="en-US" sz="2000">
                  <a:cs typeface="Arial" charset="0"/>
                </a:endParaRPr>
              </a:p>
            </p:txBody>
          </p:sp>
          <p:sp>
            <p:nvSpPr>
              <p:cNvPr id="18462" name="Text Box 32"/>
              <p:cNvSpPr txBox="1">
                <a:spLocks noChangeArrowheads="1"/>
              </p:cNvSpPr>
              <p:nvPr/>
            </p:nvSpPr>
            <p:spPr bwMode="auto">
              <a:xfrm>
                <a:off x="2350" y="2903"/>
                <a:ext cx="171" cy="152"/>
              </a:xfrm>
              <a:prstGeom prst="rect">
                <a:avLst/>
              </a:prstGeom>
              <a:noFill/>
              <a:ln w="9525">
                <a:noFill/>
                <a:miter lim="800000"/>
                <a:headEnd/>
                <a:tailEnd/>
              </a:ln>
            </p:spPr>
            <p:txBody>
              <a:bodyPr wrap="none">
                <a:spAutoFit/>
              </a:bodyPr>
              <a:lstStyle/>
              <a:p>
                <a:r>
                  <a:rPr lang="es-ES_tradnl" sz="1000" b="1" dirty="0">
                    <a:cs typeface="Arial" charset="0"/>
                  </a:rPr>
                  <a:t>R</a:t>
                </a:r>
                <a:endParaRPr lang="es-ES" sz="1000" b="1" dirty="0">
                  <a:cs typeface="Arial" charset="0"/>
                </a:endParaRPr>
              </a:p>
            </p:txBody>
          </p:sp>
        </p:grpSp>
        <p:sp>
          <p:nvSpPr>
            <p:cNvPr id="18455" name="Text Box 34"/>
            <p:cNvSpPr txBox="1">
              <a:spLocks noChangeArrowheads="1"/>
            </p:cNvSpPr>
            <p:nvPr/>
          </p:nvSpPr>
          <p:spPr bwMode="auto">
            <a:xfrm>
              <a:off x="1337" y="2766"/>
              <a:ext cx="417" cy="152"/>
            </a:xfrm>
            <a:prstGeom prst="rect">
              <a:avLst/>
            </a:prstGeom>
            <a:noFill/>
            <a:ln w="9525">
              <a:noFill/>
              <a:miter lim="800000"/>
              <a:headEnd/>
              <a:tailEnd/>
            </a:ln>
          </p:spPr>
          <p:txBody>
            <a:bodyPr wrap="none">
              <a:spAutoFit/>
            </a:bodyPr>
            <a:lstStyle/>
            <a:p>
              <a:r>
                <a:rPr lang="es-ES_tradnl" sz="1000" b="1" dirty="0">
                  <a:cs typeface="Arial" charset="0"/>
                </a:rPr>
                <a:t>Si(</a:t>
              </a:r>
              <a:r>
                <a:rPr lang="es-ES_tradnl" sz="1000" b="1" dirty="0" err="1">
                  <a:cs typeface="Arial" charset="0"/>
                </a:rPr>
                <a:t>OR</a:t>
              </a:r>
              <a:r>
                <a:rPr lang="es-ES_tradnl" sz="1000" b="1" dirty="0">
                  <a:cs typeface="Arial" charset="0"/>
                </a:rPr>
                <a:t>´)</a:t>
              </a:r>
              <a:r>
                <a:rPr lang="es-ES_tradnl" sz="1000" b="1" baseline="-25000" dirty="0">
                  <a:cs typeface="Arial" charset="0"/>
                </a:rPr>
                <a:t>3</a:t>
              </a:r>
              <a:endParaRPr lang="es-ES" sz="1000" b="1" baseline="-25000" dirty="0">
                <a:cs typeface="Arial" charset="0"/>
              </a:endParaRPr>
            </a:p>
          </p:txBody>
        </p:sp>
        <p:sp>
          <p:nvSpPr>
            <p:cNvPr id="883747" name="Text Box 35"/>
            <p:cNvSpPr txBox="1">
              <a:spLocks noChangeArrowheads="1"/>
            </p:cNvSpPr>
            <p:nvPr/>
          </p:nvSpPr>
          <p:spPr bwMode="auto">
            <a:xfrm>
              <a:off x="1100" y="2761"/>
              <a:ext cx="163" cy="158"/>
            </a:xfrm>
            <a:prstGeom prst="rect">
              <a:avLst/>
            </a:prstGeom>
            <a:noFill/>
            <a:ln w="9525">
              <a:noFill/>
              <a:miter lim="800000"/>
              <a:headEnd/>
              <a:tailEnd/>
            </a:ln>
            <a:effectLst/>
          </p:spPr>
          <p:txBody>
            <a:bodyPr wrap="none">
              <a:spAutoFit/>
            </a:bodyPr>
            <a:lstStyle/>
            <a:p>
              <a:pPr>
                <a:defRPr/>
              </a:pPr>
              <a:r>
                <a:rPr lang="es-ES_tradnl" sz="1050" b="1" dirty="0">
                  <a:latin typeface="Arial" pitchFamily="34" charset="0"/>
                  <a:cs typeface="Arial" pitchFamily="34" charset="0"/>
                </a:rPr>
                <a:t>+</a:t>
              </a:r>
              <a:endParaRPr lang="es-ES" sz="1050" b="1" baseline="-25000" dirty="0">
                <a:latin typeface="Arial" pitchFamily="34" charset="0"/>
                <a:cs typeface="Arial" pitchFamily="34" charset="0"/>
              </a:endParaRPr>
            </a:p>
          </p:txBody>
        </p:sp>
        <p:sp>
          <p:nvSpPr>
            <p:cNvPr id="18457" name="Line 37"/>
            <p:cNvSpPr>
              <a:spLocks noChangeShapeType="1"/>
            </p:cNvSpPr>
            <p:nvPr/>
          </p:nvSpPr>
          <p:spPr bwMode="auto">
            <a:xfrm>
              <a:off x="1332" y="2838"/>
              <a:ext cx="52" cy="0"/>
            </a:xfrm>
            <a:prstGeom prst="line">
              <a:avLst/>
            </a:prstGeom>
            <a:noFill/>
            <a:ln w="15875">
              <a:solidFill>
                <a:schemeClr val="tx1"/>
              </a:solidFill>
              <a:round/>
              <a:headEnd/>
              <a:tailEnd/>
            </a:ln>
          </p:spPr>
          <p:txBody>
            <a:bodyPr/>
            <a:lstStyle/>
            <a:p>
              <a:endParaRPr lang="es-ES"/>
            </a:p>
          </p:txBody>
        </p:sp>
        <p:sp>
          <p:nvSpPr>
            <p:cNvPr id="18458" name="Rectangle 44"/>
            <p:cNvSpPr>
              <a:spLocks noChangeArrowheads="1"/>
            </p:cNvSpPr>
            <p:nvPr/>
          </p:nvSpPr>
          <p:spPr bwMode="auto">
            <a:xfrm>
              <a:off x="1176" y="2940"/>
              <a:ext cx="436" cy="124"/>
            </a:xfrm>
            <a:prstGeom prst="rect">
              <a:avLst/>
            </a:prstGeom>
            <a:solidFill>
              <a:schemeClr val="bg1"/>
            </a:solidFill>
            <a:ln w="9525">
              <a:noFill/>
              <a:miter lim="800000"/>
              <a:headEnd/>
              <a:tailEnd/>
            </a:ln>
          </p:spPr>
          <p:txBody>
            <a:bodyPr wrap="none" anchor="ctr"/>
            <a:lstStyle/>
            <a:p>
              <a:endParaRPr lang="en-US" sz="2000">
                <a:cs typeface="Arial" charset="0"/>
              </a:endParaRPr>
            </a:p>
          </p:txBody>
        </p:sp>
        <p:sp>
          <p:nvSpPr>
            <p:cNvPr id="18459" name="Rectangle 25"/>
            <p:cNvSpPr>
              <a:spLocks noChangeArrowheads="1"/>
            </p:cNvSpPr>
            <p:nvPr/>
          </p:nvSpPr>
          <p:spPr bwMode="auto">
            <a:xfrm>
              <a:off x="1465" y="3903"/>
              <a:ext cx="1333" cy="350"/>
            </a:xfrm>
            <a:prstGeom prst="rect">
              <a:avLst/>
            </a:prstGeom>
            <a:noFill/>
            <a:ln w="9525" algn="ctr">
              <a:noFill/>
              <a:miter lim="800000"/>
              <a:headEnd/>
              <a:tailEnd/>
            </a:ln>
          </p:spPr>
          <p:txBody>
            <a:bodyPr anchor="ctr">
              <a:spAutoFit/>
            </a:bodyPr>
            <a:lstStyle/>
            <a:p>
              <a:pPr algn="ctr">
                <a:lnSpc>
                  <a:spcPct val="115000"/>
                </a:lnSpc>
                <a:buFont typeface="Wingdings" pitchFamily="2" charset="2"/>
                <a:buNone/>
              </a:pPr>
              <a:r>
                <a:rPr lang="es-ES_tradnl" sz="1400" b="1" dirty="0" err="1" smtClean="0">
                  <a:solidFill>
                    <a:srgbClr val="003399"/>
                  </a:solidFill>
                  <a:cs typeface="Arial" charset="0"/>
                </a:rPr>
                <a:t>Functionalized</a:t>
              </a:r>
              <a:endParaRPr lang="es-ES_tradnl" sz="1400" b="1" dirty="0" smtClean="0">
                <a:solidFill>
                  <a:srgbClr val="003399"/>
                </a:solidFill>
                <a:cs typeface="Arial" charset="0"/>
              </a:endParaRPr>
            </a:p>
            <a:p>
              <a:pPr algn="ctr">
                <a:lnSpc>
                  <a:spcPct val="115000"/>
                </a:lnSpc>
                <a:buFont typeface="Wingdings" pitchFamily="2" charset="2"/>
                <a:buNone/>
              </a:pPr>
              <a:r>
                <a:rPr lang="es-ES_tradnl" sz="1400" b="1" dirty="0" err="1" smtClean="0">
                  <a:solidFill>
                    <a:srgbClr val="003399"/>
                  </a:solidFill>
                  <a:cs typeface="Arial" charset="0"/>
                </a:rPr>
                <a:t>mesoporous</a:t>
              </a:r>
              <a:r>
                <a:rPr lang="es-ES_tradnl" sz="1400" b="1" dirty="0" smtClean="0">
                  <a:solidFill>
                    <a:srgbClr val="003399"/>
                  </a:solidFill>
                  <a:cs typeface="Arial" charset="0"/>
                </a:rPr>
                <a:t> </a:t>
              </a:r>
              <a:r>
                <a:rPr lang="es-ES_tradnl" sz="1400" b="1" dirty="0" err="1" smtClean="0">
                  <a:solidFill>
                    <a:srgbClr val="003399"/>
                  </a:solidFill>
                  <a:cs typeface="Arial" charset="0"/>
                </a:rPr>
                <a:t>support</a:t>
              </a:r>
              <a:endParaRPr lang="es-ES_tradnl" sz="1400" b="1" baseline="-25000" dirty="0">
                <a:solidFill>
                  <a:srgbClr val="003399"/>
                </a:solidFill>
                <a:cs typeface="Arial" charset="0"/>
                <a:sym typeface="Symbol" pitchFamily="18" charset="2"/>
              </a:endParaRPr>
            </a:p>
          </p:txBody>
        </p:sp>
        <p:sp>
          <p:nvSpPr>
            <p:cNvPr id="18460" name="Rectangle 24"/>
            <p:cNvSpPr>
              <a:spLocks noChangeArrowheads="1"/>
            </p:cNvSpPr>
            <p:nvPr/>
          </p:nvSpPr>
          <p:spPr bwMode="auto">
            <a:xfrm>
              <a:off x="190" y="3886"/>
              <a:ext cx="1256" cy="207"/>
            </a:xfrm>
            <a:prstGeom prst="rect">
              <a:avLst/>
            </a:prstGeom>
            <a:noFill/>
            <a:ln w="9525" algn="ctr">
              <a:noFill/>
              <a:miter lim="800000"/>
              <a:headEnd/>
              <a:tailEnd/>
            </a:ln>
          </p:spPr>
          <p:txBody>
            <a:bodyPr anchor="ctr">
              <a:spAutoFit/>
            </a:bodyPr>
            <a:lstStyle/>
            <a:p>
              <a:pPr algn="ctr">
                <a:lnSpc>
                  <a:spcPct val="125000"/>
                </a:lnSpc>
                <a:buFont typeface="Wingdings" pitchFamily="2" charset="2"/>
                <a:buNone/>
              </a:pPr>
              <a:r>
                <a:rPr lang="es-ES_tradnl" sz="1400" b="1" dirty="0" smtClean="0">
                  <a:solidFill>
                    <a:srgbClr val="003399"/>
                  </a:solidFill>
                  <a:cs typeface="Arial" charset="0"/>
                </a:rPr>
                <a:t>Mesoporous </a:t>
              </a:r>
              <a:r>
                <a:rPr lang="es-ES_tradnl" sz="1400" b="1" dirty="0" err="1" smtClean="0">
                  <a:solidFill>
                    <a:srgbClr val="003399"/>
                  </a:solidFill>
                  <a:cs typeface="Arial" charset="0"/>
                </a:rPr>
                <a:t>support</a:t>
              </a:r>
              <a:endParaRPr lang="es-ES_tradnl" sz="1400" b="1" baseline="-25000" dirty="0">
                <a:solidFill>
                  <a:srgbClr val="003399"/>
                </a:solidFill>
                <a:cs typeface="Arial" charset="0"/>
                <a:sym typeface="Symbol" pitchFamily="18" charset="2"/>
              </a:endParaRPr>
            </a:p>
          </p:txBody>
        </p:sp>
      </p:grpSp>
      <p:sp>
        <p:nvSpPr>
          <p:cNvPr id="18438" name="Rectangle 56"/>
          <p:cNvSpPr>
            <a:spLocks noChangeArrowheads="1"/>
          </p:cNvSpPr>
          <p:nvPr/>
        </p:nvSpPr>
        <p:spPr bwMode="auto">
          <a:xfrm>
            <a:off x="4384228" y="5196202"/>
            <a:ext cx="4724276" cy="426606"/>
          </a:xfrm>
          <a:prstGeom prst="rect">
            <a:avLst/>
          </a:prstGeom>
          <a:noFill/>
          <a:ln w="9525" algn="ctr">
            <a:noFill/>
            <a:miter lim="800000"/>
            <a:headEnd/>
            <a:tailEnd/>
          </a:ln>
        </p:spPr>
        <p:txBody>
          <a:bodyPr wrap="square" lIns="93296" tIns="46648" rIns="93296" bIns="46648" anchor="ctr">
            <a:spAutoFit/>
          </a:bodyPr>
          <a:lstStyle/>
          <a:p>
            <a:pPr>
              <a:lnSpc>
                <a:spcPct val="120000"/>
              </a:lnSpc>
            </a:pPr>
            <a:r>
              <a:rPr lang="es-ES_tradnl" b="1" dirty="0" err="1" smtClean="0">
                <a:cs typeface="Arial" charset="0"/>
                <a:sym typeface="Symbol" pitchFamily="18" charset="2"/>
              </a:rPr>
              <a:t>Drafting</a:t>
            </a:r>
            <a:r>
              <a:rPr lang="es-ES_tradnl" b="1" dirty="0" smtClean="0">
                <a:cs typeface="Arial" charset="0"/>
                <a:sym typeface="Symbol" pitchFamily="18" charset="2"/>
              </a:rPr>
              <a:t> </a:t>
            </a:r>
            <a:r>
              <a:rPr lang="es-ES_tradnl" b="1" dirty="0" err="1" smtClean="0">
                <a:cs typeface="Arial" charset="0"/>
                <a:sym typeface="Symbol" pitchFamily="18" charset="2"/>
              </a:rPr>
              <a:t>with</a:t>
            </a:r>
            <a:r>
              <a:rPr lang="es-ES_tradnl" b="1" dirty="0" smtClean="0">
                <a:cs typeface="Arial" charset="0"/>
                <a:sym typeface="Symbol" pitchFamily="18" charset="2"/>
              </a:rPr>
              <a:t> </a:t>
            </a:r>
            <a:r>
              <a:rPr lang="es-ES_tradnl" b="1" dirty="0" err="1" smtClean="0">
                <a:cs typeface="Arial" charset="0"/>
                <a:sym typeface="Symbol" pitchFamily="18" charset="2"/>
              </a:rPr>
              <a:t>organic</a:t>
            </a:r>
            <a:r>
              <a:rPr lang="es-ES_tradnl" b="1" dirty="0" smtClean="0">
                <a:cs typeface="Arial" charset="0"/>
                <a:sym typeface="Symbol" pitchFamily="18" charset="2"/>
              </a:rPr>
              <a:t> </a:t>
            </a:r>
            <a:r>
              <a:rPr lang="es-ES_tradnl" b="1" dirty="0" err="1" smtClean="0">
                <a:cs typeface="Arial" charset="0"/>
                <a:sym typeface="Symbol" pitchFamily="18" charset="2"/>
              </a:rPr>
              <a:t>functional</a:t>
            </a:r>
            <a:r>
              <a:rPr lang="es-ES_tradnl" b="1" dirty="0" smtClean="0">
                <a:cs typeface="Arial" charset="0"/>
                <a:sym typeface="Symbol" pitchFamily="18" charset="2"/>
              </a:rPr>
              <a:t> </a:t>
            </a:r>
            <a:r>
              <a:rPr lang="es-ES_tradnl" b="1" dirty="0" err="1" smtClean="0">
                <a:cs typeface="Arial" charset="0"/>
                <a:sym typeface="Symbol" pitchFamily="18" charset="2"/>
              </a:rPr>
              <a:t>groups</a:t>
            </a:r>
            <a:endParaRPr lang="es-ES_tradnl" b="1" dirty="0">
              <a:cs typeface="Arial" charset="0"/>
            </a:endParaRPr>
          </a:p>
        </p:txBody>
      </p:sp>
      <p:sp>
        <p:nvSpPr>
          <p:cNvPr id="18442" name="Rectangle 63"/>
          <p:cNvSpPr>
            <a:spLocks noChangeArrowheads="1"/>
          </p:cNvSpPr>
          <p:nvPr/>
        </p:nvSpPr>
        <p:spPr bwMode="auto">
          <a:xfrm>
            <a:off x="4579938" y="5585351"/>
            <a:ext cx="4564062" cy="389673"/>
          </a:xfrm>
          <a:prstGeom prst="rect">
            <a:avLst/>
          </a:prstGeom>
          <a:noFill/>
          <a:ln w="9525" algn="ctr">
            <a:noFill/>
            <a:miter lim="800000"/>
            <a:headEnd/>
            <a:tailEnd/>
          </a:ln>
        </p:spPr>
        <p:txBody>
          <a:bodyPr lIns="93296" tIns="46648" rIns="93296" bIns="46648" anchor="ctr">
            <a:spAutoFit/>
          </a:bodyPr>
          <a:lstStyle/>
          <a:p>
            <a:pPr algn="just">
              <a:lnSpc>
                <a:spcPct val="120000"/>
              </a:lnSpc>
            </a:pPr>
            <a:r>
              <a:rPr lang="es-ES_tradnl" sz="1600" b="1" dirty="0" smtClean="0">
                <a:solidFill>
                  <a:srgbClr val="003399"/>
                </a:solidFill>
                <a:cs typeface="Arial" charset="0"/>
                <a:sym typeface="Symbol" pitchFamily="18" charset="2"/>
              </a:rPr>
              <a:t>Amino </a:t>
            </a:r>
            <a:r>
              <a:rPr lang="es-ES_tradnl" sz="1600" b="1" dirty="0" err="1" smtClean="0">
                <a:solidFill>
                  <a:srgbClr val="003399"/>
                </a:solidFill>
                <a:cs typeface="Arial" charset="0"/>
                <a:sym typeface="Symbol" pitchFamily="18" charset="2"/>
              </a:rPr>
              <a:t>groups</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NH</a:t>
            </a:r>
            <a:r>
              <a:rPr lang="es-ES_tradnl" sz="1600" b="1" baseline="-25000" dirty="0" err="1" smtClean="0">
                <a:solidFill>
                  <a:srgbClr val="003399"/>
                </a:solidFill>
                <a:cs typeface="Arial" charset="0"/>
                <a:sym typeface="Symbol" pitchFamily="18" charset="2"/>
              </a:rPr>
              <a:t>2</a:t>
            </a:r>
            <a:r>
              <a:rPr lang="es-ES_tradnl" sz="1600" b="1" dirty="0" smtClean="0">
                <a:solidFill>
                  <a:srgbClr val="003399"/>
                </a:solidFill>
                <a:cs typeface="Arial" charset="0"/>
                <a:sym typeface="Symbol" pitchFamily="18" charset="2"/>
              </a:rPr>
              <a:t>)</a:t>
            </a:r>
            <a:endParaRPr lang="es-ES_tradnl" sz="1600" b="1" dirty="0">
              <a:solidFill>
                <a:srgbClr val="003399"/>
              </a:solidFill>
              <a:cs typeface="Arial" charset="0"/>
            </a:endParaRPr>
          </a:p>
        </p:txBody>
      </p:sp>
      <p:grpSp>
        <p:nvGrpSpPr>
          <p:cNvPr id="18443" name="31 Grupo"/>
          <p:cNvGrpSpPr>
            <a:grpSpLocks/>
          </p:cNvGrpSpPr>
          <p:nvPr/>
        </p:nvGrpSpPr>
        <p:grpSpPr bwMode="auto">
          <a:xfrm>
            <a:off x="6804248" y="5589240"/>
            <a:ext cx="576064" cy="432048"/>
            <a:chOff x="8342920" y="5761259"/>
            <a:chExt cx="562812" cy="400044"/>
          </a:xfrm>
        </p:grpSpPr>
        <p:sp>
          <p:nvSpPr>
            <p:cNvPr id="18449" name="Oval 65"/>
            <p:cNvSpPr>
              <a:spLocks noChangeArrowheads="1"/>
            </p:cNvSpPr>
            <p:nvPr/>
          </p:nvSpPr>
          <p:spPr bwMode="auto">
            <a:xfrm>
              <a:off x="8342920" y="5761259"/>
              <a:ext cx="434832" cy="400044"/>
            </a:xfrm>
            <a:prstGeom prst="ellipse">
              <a:avLst/>
            </a:prstGeom>
            <a:solidFill>
              <a:srgbClr val="FFCC00"/>
            </a:solidFill>
            <a:ln w="12700">
              <a:solidFill>
                <a:schemeClr val="tx1"/>
              </a:solidFill>
              <a:round/>
              <a:headEnd/>
              <a:tailEnd/>
            </a:ln>
          </p:spPr>
          <p:txBody>
            <a:bodyPr wrap="none" anchor="ctr"/>
            <a:lstStyle/>
            <a:p>
              <a:endParaRPr lang="en-US" sz="2400">
                <a:cs typeface="Arial" charset="0"/>
              </a:endParaRPr>
            </a:p>
          </p:txBody>
        </p:sp>
        <p:sp>
          <p:nvSpPr>
            <p:cNvPr id="18450" name="Text Box 66"/>
            <p:cNvSpPr txBox="1">
              <a:spLocks noChangeArrowheads="1"/>
            </p:cNvSpPr>
            <p:nvPr/>
          </p:nvSpPr>
          <p:spPr bwMode="auto">
            <a:xfrm>
              <a:off x="8401676" y="5805264"/>
              <a:ext cx="504056" cy="307777"/>
            </a:xfrm>
            <a:prstGeom prst="rect">
              <a:avLst/>
            </a:prstGeom>
            <a:noFill/>
            <a:ln w="9525">
              <a:noFill/>
              <a:miter lim="800000"/>
              <a:headEnd/>
              <a:tailEnd/>
            </a:ln>
          </p:spPr>
          <p:txBody>
            <a:bodyPr>
              <a:spAutoFit/>
            </a:bodyPr>
            <a:lstStyle/>
            <a:p>
              <a:r>
                <a:rPr lang="es-ES_tradnl" sz="1400" b="1">
                  <a:cs typeface="Arial" charset="0"/>
                </a:rPr>
                <a:t>R</a:t>
              </a:r>
              <a:endParaRPr lang="es-ES" sz="1400" b="1">
                <a:cs typeface="Arial" charset="0"/>
              </a:endParaRPr>
            </a:p>
          </p:txBody>
        </p:sp>
      </p:grpSp>
      <p:sp>
        <p:nvSpPr>
          <p:cNvPr id="18444" name="Text Box 67"/>
          <p:cNvSpPr txBox="1">
            <a:spLocks noChangeArrowheads="1"/>
          </p:cNvSpPr>
          <p:nvPr/>
        </p:nvSpPr>
        <p:spPr bwMode="auto">
          <a:xfrm>
            <a:off x="3634755" y="4463400"/>
            <a:ext cx="619125" cy="371475"/>
          </a:xfrm>
          <a:prstGeom prst="rect">
            <a:avLst/>
          </a:prstGeom>
          <a:noFill/>
          <a:ln w="9525">
            <a:noFill/>
            <a:miter lim="800000"/>
            <a:headEnd/>
            <a:tailEnd/>
          </a:ln>
        </p:spPr>
        <p:txBody>
          <a:bodyPr wrap="none" lIns="93296" tIns="46648" rIns="93296" bIns="46648">
            <a:spAutoFit/>
          </a:bodyPr>
          <a:lstStyle/>
          <a:p>
            <a:r>
              <a:rPr lang="es-ES_tradnl" b="1" dirty="0" err="1">
                <a:solidFill>
                  <a:srgbClr val="FF3300"/>
                </a:solidFill>
                <a:cs typeface="Arial" charset="0"/>
              </a:rPr>
              <a:t>CO</a:t>
            </a:r>
            <a:r>
              <a:rPr lang="es-ES_tradnl" b="1" baseline="-25000" dirty="0" err="1">
                <a:solidFill>
                  <a:srgbClr val="FF3300"/>
                </a:solidFill>
                <a:cs typeface="Arial" charset="0"/>
              </a:rPr>
              <a:t>2</a:t>
            </a:r>
            <a:endParaRPr lang="es-ES" b="1" baseline="-25000" dirty="0">
              <a:solidFill>
                <a:srgbClr val="FF3300"/>
              </a:solidFill>
              <a:cs typeface="Arial" charset="0"/>
            </a:endParaRPr>
          </a:p>
        </p:txBody>
      </p:sp>
      <p:sp>
        <p:nvSpPr>
          <p:cNvPr id="18445" name="Line 68"/>
          <p:cNvSpPr>
            <a:spLocks noChangeShapeType="1"/>
          </p:cNvSpPr>
          <p:nvPr/>
        </p:nvSpPr>
        <p:spPr bwMode="auto">
          <a:xfrm flipH="1">
            <a:off x="3491880" y="4699938"/>
            <a:ext cx="250825" cy="368300"/>
          </a:xfrm>
          <a:prstGeom prst="line">
            <a:avLst/>
          </a:prstGeom>
          <a:noFill/>
          <a:ln w="9525">
            <a:solidFill>
              <a:srgbClr val="FF3300"/>
            </a:solidFill>
            <a:round/>
            <a:headEnd type="triangle" w="med" len="med"/>
            <a:tailEnd type="triangle" w="med" len="med"/>
          </a:ln>
        </p:spPr>
        <p:txBody>
          <a:bodyPr lIns="93296" tIns="46648" rIns="93296" bIns="46648"/>
          <a:lstStyle/>
          <a:p>
            <a:endParaRPr lang="es-ES"/>
          </a:p>
        </p:txBody>
      </p:sp>
      <p:sp>
        <p:nvSpPr>
          <p:cNvPr id="32" name="Rectangle 48"/>
          <p:cNvSpPr>
            <a:spLocks noChangeArrowheads="1"/>
          </p:cNvSpPr>
          <p:nvPr/>
        </p:nvSpPr>
        <p:spPr bwMode="auto">
          <a:xfrm>
            <a:off x="4355976" y="3068960"/>
            <a:ext cx="4113213" cy="440456"/>
          </a:xfrm>
          <a:prstGeom prst="rect">
            <a:avLst/>
          </a:prstGeom>
          <a:noFill/>
          <a:ln w="9525" algn="ctr">
            <a:noFill/>
            <a:miter lim="800000"/>
            <a:headEnd/>
            <a:tailEnd/>
          </a:ln>
        </p:spPr>
        <p:txBody>
          <a:bodyPr lIns="93296" tIns="46648" rIns="93296" bIns="46648" anchor="ctr">
            <a:spAutoFit/>
          </a:bodyPr>
          <a:lstStyle/>
          <a:p>
            <a:pPr algn="just">
              <a:lnSpc>
                <a:spcPct val="125000"/>
              </a:lnSpc>
              <a:buFont typeface="Wingdings" pitchFamily="2" charset="2"/>
              <a:buNone/>
            </a:pPr>
            <a:r>
              <a:rPr lang="es-ES_tradnl" b="1" dirty="0" err="1" smtClean="0">
                <a:cs typeface="Arial" charset="0"/>
              </a:rPr>
              <a:t>SBA</a:t>
            </a:r>
            <a:r>
              <a:rPr lang="es-ES_tradnl" b="1" dirty="0" smtClean="0">
                <a:cs typeface="Arial" charset="0"/>
              </a:rPr>
              <a:t>-15 Mesoporous </a:t>
            </a:r>
            <a:r>
              <a:rPr lang="es-ES_tradnl" b="1" dirty="0" err="1" smtClean="0">
                <a:cs typeface="Arial" charset="0"/>
              </a:rPr>
              <a:t>materials</a:t>
            </a:r>
            <a:endParaRPr lang="es-ES_tradnl" b="1" dirty="0">
              <a:cs typeface="Arial" charset="0"/>
            </a:endParaRPr>
          </a:p>
        </p:txBody>
      </p:sp>
      <p:sp>
        <p:nvSpPr>
          <p:cNvPr id="33" name="Rectangle 60"/>
          <p:cNvSpPr>
            <a:spLocks noChangeArrowheads="1"/>
          </p:cNvSpPr>
          <p:nvPr/>
        </p:nvSpPr>
        <p:spPr bwMode="auto">
          <a:xfrm>
            <a:off x="4399211" y="3536476"/>
            <a:ext cx="4286002" cy="1571535"/>
          </a:xfrm>
          <a:prstGeom prst="rect">
            <a:avLst/>
          </a:prstGeom>
          <a:noFill/>
          <a:ln w="9525" algn="ctr">
            <a:noFill/>
            <a:miter lim="800000"/>
            <a:headEnd/>
            <a:tailEnd/>
          </a:ln>
        </p:spPr>
        <p:txBody>
          <a:bodyPr wrap="square" lIns="93296" tIns="46648" rIns="93296" bIns="46648" anchor="ctr">
            <a:spAutoFit/>
          </a:bodyPr>
          <a:lstStyle/>
          <a:p>
            <a:pPr>
              <a:lnSpc>
                <a:spcPct val="150000"/>
              </a:lnSpc>
            </a:pPr>
            <a:r>
              <a:rPr lang="es-ES_tradnl" sz="1600" b="1" dirty="0" err="1" smtClean="0">
                <a:solidFill>
                  <a:srgbClr val="003399"/>
                </a:solidFill>
                <a:cs typeface="Arial" charset="0"/>
                <a:sym typeface="Symbol" pitchFamily="18" charset="2"/>
              </a:rPr>
              <a:t>Easy</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control: </a:t>
            </a:r>
            <a:r>
              <a:rPr lang="es-ES_tradnl" sz="1600" b="1" dirty="0" err="1" smtClean="0">
                <a:solidFill>
                  <a:srgbClr val="003399"/>
                </a:solidFill>
                <a:cs typeface="Arial" charset="0"/>
                <a:sym typeface="Symbol" pitchFamily="18" charset="2"/>
              </a:rPr>
              <a:t>D</a:t>
            </a:r>
            <a:r>
              <a:rPr lang="es-ES_tradnl" sz="1600" b="1" baseline="-25000"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 </a:t>
            </a:r>
            <a:r>
              <a:rPr lang="es-ES_tradnl" sz="1600" b="1" dirty="0" smtClean="0">
                <a:solidFill>
                  <a:srgbClr val="003399"/>
                </a:solidFill>
                <a:cs typeface="Arial" charset="0"/>
              </a:rPr>
              <a:t>2-50 </a:t>
            </a:r>
            <a:r>
              <a:rPr lang="en-US" sz="1600" b="1" dirty="0" smtClean="0">
                <a:solidFill>
                  <a:srgbClr val="003399"/>
                </a:solidFill>
                <a:cs typeface="Arial" charset="0"/>
              </a:rPr>
              <a:t>nm</a:t>
            </a:r>
            <a:endParaRPr lang="en-US" sz="1600" b="1" dirty="0" smtClean="0">
              <a:solidFill>
                <a:srgbClr val="003399"/>
              </a:solidFill>
              <a:cs typeface="Arial" charset="0"/>
            </a:endParaRPr>
          </a:p>
          <a:p>
            <a:pPr>
              <a:lnSpc>
                <a:spcPct val="150000"/>
              </a:lnSpc>
            </a:pPr>
            <a:r>
              <a:rPr lang="es-ES_tradnl" sz="1600" b="1" dirty="0" err="1" smtClean="0">
                <a:solidFill>
                  <a:srgbClr val="003399"/>
                </a:solidFill>
                <a:cs typeface="Arial" charset="0"/>
                <a:sym typeface="Symbol" pitchFamily="18" charset="2"/>
              </a:rPr>
              <a:t>High</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volume</a:t>
            </a:r>
            <a:endParaRPr lang="es-ES_tradnl" sz="1600" b="1" dirty="0" smtClean="0">
              <a:solidFill>
                <a:srgbClr val="003399"/>
              </a:solidFill>
              <a:cs typeface="Arial" charset="0"/>
              <a:sym typeface="Symbol" pitchFamily="18" charset="2"/>
            </a:endParaRPr>
          </a:p>
          <a:p>
            <a:pPr>
              <a:lnSpc>
                <a:spcPct val="150000"/>
              </a:lnSpc>
            </a:pPr>
            <a:r>
              <a:rPr lang="es-ES_tradnl" sz="1600" b="1" dirty="0" err="1" smtClean="0">
                <a:solidFill>
                  <a:srgbClr val="003399"/>
                </a:solidFill>
                <a:cs typeface="Arial" charset="0"/>
                <a:sym typeface="Symbol" pitchFamily="18" charset="2"/>
              </a:rPr>
              <a:t>High</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surface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area</a:t>
            </a:r>
            <a:r>
              <a:rPr lang="es-ES_tradnl" sz="1600" b="1" dirty="0" smtClean="0">
                <a:solidFill>
                  <a:srgbClr val="003399"/>
                </a:solidFill>
                <a:cs typeface="Arial" charset="0"/>
                <a:sym typeface="Symbol" pitchFamily="18" charset="2"/>
              </a:rPr>
              <a:t> </a:t>
            </a:r>
          </a:p>
          <a:p>
            <a:pPr>
              <a:lnSpc>
                <a:spcPct val="150000"/>
              </a:lnSpc>
            </a:pPr>
            <a:r>
              <a:rPr lang="es-ES_tradnl" sz="1600" b="1" dirty="0" err="1" smtClean="0">
                <a:solidFill>
                  <a:srgbClr val="FF0000"/>
                </a:solidFill>
                <a:cs typeface="Arial" charset="0"/>
                <a:sym typeface="Symbol" pitchFamily="18" charset="2"/>
              </a:rPr>
              <a:t>Tunable</a:t>
            </a:r>
            <a:r>
              <a:rPr lang="es-ES_tradnl" sz="1600" b="1" dirty="0" smtClean="0">
                <a:solidFill>
                  <a:srgbClr val="FF0000"/>
                </a:solidFill>
                <a:cs typeface="Arial" charset="0"/>
                <a:sym typeface="Symbol" pitchFamily="18" charset="2"/>
              </a:rPr>
              <a:t> </a:t>
            </a:r>
            <a:r>
              <a:rPr lang="es-ES_tradnl" sz="1600" b="1" dirty="0" err="1" smtClean="0">
                <a:solidFill>
                  <a:srgbClr val="FF0000"/>
                </a:solidFill>
                <a:cs typeface="Arial" charset="0"/>
                <a:sym typeface="Symbol" pitchFamily="18" charset="2"/>
              </a:rPr>
              <a:t>surface</a:t>
            </a:r>
            <a:r>
              <a:rPr lang="es-ES_tradnl" sz="1600" b="1" dirty="0" smtClean="0">
                <a:solidFill>
                  <a:srgbClr val="FF0000"/>
                </a:solidFill>
                <a:cs typeface="Arial" charset="0"/>
                <a:sym typeface="Symbol" pitchFamily="18" charset="2"/>
              </a:rPr>
              <a:t> </a:t>
            </a:r>
            <a:r>
              <a:rPr lang="es-ES_tradnl" sz="1600" b="1" dirty="0" err="1" smtClean="0">
                <a:solidFill>
                  <a:srgbClr val="FF0000"/>
                </a:solidFill>
                <a:cs typeface="Arial" charset="0"/>
                <a:sym typeface="Symbol" pitchFamily="18" charset="2"/>
              </a:rPr>
              <a:t>properties</a:t>
            </a:r>
            <a:endParaRPr lang="es-ES_tradnl" sz="1600" b="1" dirty="0">
              <a:solidFill>
                <a:srgbClr val="FF0000"/>
              </a:solidFill>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0 Grupo"/>
          <p:cNvGrpSpPr>
            <a:grpSpLocks/>
          </p:cNvGrpSpPr>
          <p:nvPr/>
        </p:nvGrpSpPr>
        <p:grpSpPr bwMode="auto">
          <a:xfrm>
            <a:off x="323850" y="238125"/>
            <a:ext cx="2016125" cy="454025"/>
            <a:chOff x="323851" y="238124"/>
            <a:chExt cx="2015902" cy="454571"/>
          </a:xfrm>
        </p:grpSpPr>
        <p:sp>
          <p:nvSpPr>
            <p:cNvPr id="12" name="11 Rectángulo"/>
            <p:cNvSpPr>
              <a:spLocks noChangeArrowheads="1"/>
            </p:cNvSpPr>
            <p:nvPr/>
          </p:nvSpPr>
          <p:spPr bwMode="auto">
            <a:xfrm>
              <a:off x="323851" y="238124"/>
              <a:ext cx="2015902" cy="454571"/>
            </a:xfrm>
            <a:prstGeom prst="rect">
              <a:avLst/>
            </a:prstGeom>
            <a:noFill/>
            <a:ln w="25400" algn="ctr">
              <a:solidFill>
                <a:srgbClr val="385D8A"/>
              </a:solidFill>
              <a:miter lim="800000"/>
              <a:headEnd/>
              <a:tailEnd/>
            </a:ln>
          </p:spPr>
          <p:txBody>
            <a:bodyPr anchor="ctr"/>
            <a:lstStyle/>
            <a:p>
              <a:pPr algn="ctr" fontAlgn="auto">
                <a:spcBef>
                  <a:spcPts val="0"/>
                </a:spcBef>
                <a:spcAft>
                  <a:spcPts val="0"/>
                </a:spcAft>
                <a:defRPr/>
              </a:pPr>
              <a:endParaRPr lang="es-ES">
                <a:solidFill>
                  <a:schemeClr val="lt1"/>
                </a:solidFill>
                <a:latin typeface="+mn-lt"/>
              </a:endParaRPr>
            </a:p>
          </p:txBody>
        </p:sp>
        <p:sp>
          <p:nvSpPr>
            <p:cNvPr id="19666" name="10 CuadroTexto"/>
            <p:cNvSpPr txBox="1">
              <a:spLocks noChangeArrowheads="1"/>
            </p:cNvSpPr>
            <p:nvPr/>
          </p:nvSpPr>
          <p:spPr bwMode="auto">
            <a:xfrm>
              <a:off x="512763" y="260350"/>
              <a:ext cx="1638300" cy="396875"/>
            </a:xfrm>
            <a:prstGeom prst="rect">
              <a:avLst/>
            </a:prstGeom>
            <a:solidFill>
              <a:srgbClr val="FFF8EF"/>
            </a:solidFill>
            <a:ln w="9525">
              <a:noFill/>
              <a:miter lim="800000"/>
              <a:headEnd/>
              <a:tailEnd/>
            </a:ln>
          </p:spPr>
          <p:txBody>
            <a:bodyPr>
              <a:spAutoFit/>
            </a:bodyPr>
            <a:lstStyle/>
            <a:p>
              <a:pPr algn="ctr"/>
              <a:r>
                <a:rPr lang="es-ES" sz="2000" b="1" dirty="0" smtClean="0">
                  <a:solidFill>
                    <a:srgbClr val="000099"/>
                  </a:solidFill>
                  <a:cs typeface="Arial" charset="0"/>
                </a:rPr>
                <a:t>OBJETIVE</a:t>
              </a:r>
              <a:endParaRPr lang="es-ES" sz="2000" b="1" dirty="0">
                <a:solidFill>
                  <a:srgbClr val="000099"/>
                </a:solidFill>
                <a:cs typeface="Arial" charset="0"/>
              </a:endParaRPr>
            </a:p>
          </p:txBody>
        </p:sp>
      </p:grpSp>
      <p:sp>
        <p:nvSpPr>
          <p:cNvPr id="19458" name="Rectángulo 3"/>
          <p:cNvSpPr>
            <a:spLocks noChangeArrowheads="1"/>
          </p:cNvSpPr>
          <p:nvPr/>
        </p:nvSpPr>
        <p:spPr bwMode="auto">
          <a:xfrm>
            <a:off x="1187450" y="2217058"/>
            <a:ext cx="6913563" cy="707886"/>
          </a:xfrm>
          <a:prstGeom prst="rect">
            <a:avLst/>
          </a:prstGeom>
          <a:noFill/>
          <a:ln w="9525">
            <a:noFill/>
            <a:miter lim="800000"/>
            <a:headEnd/>
            <a:tailEnd/>
          </a:ln>
        </p:spPr>
        <p:txBody>
          <a:bodyPr>
            <a:spAutoFit/>
          </a:bodyPr>
          <a:lstStyle/>
          <a:p>
            <a:pPr marL="36513"/>
            <a:r>
              <a:rPr lang="es-ES_tradnl" sz="2000" b="1" dirty="0" err="1" smtClean="0">
                <a:solidFill>
                  <a:srgbClr val="003399"/>
                </a:solidFill>
                <a:cs typeface="Times New Roman" pitchFamily="18" charset="0"/>
              </a:rPr>
              <a:t>Incorporate</a:t>
            </a:r>
            <a:r>
              <a:rPr lang="es-ES_tradnl" sz="2000" b="1" dirty="0" smtClean="0">
                <a:solidFill>
                  <a:srgbClr val="003399"/>
                </a:solidFill>
                <a:cs typeface="Times New Roman" pitchFamily="18" charset="0"/>
              </a:rPr>
              <a:t> </a:t>
            </a:r>
            <a:r>
              <a:rPr lang="es-ES_tradnl" sz="2000" b="1" dirty="0" err="1" smtClean="0">
                <a:solidFill>
                  <a:srgbClr val="003399"/>
                </a:solidFill>
                <a:cs typeface="Times New Roman" pitchFamily="18" charset="0"/>
              </a:rPr>
              <a:t>molecules</a:t>
            </a:r>
            <a:r>
              <a:rPr lang="es-ES_tradnl" sz="2000" b="1" dirty="0" smtClean="0">
                <a:solidFill>
                  <a:srgbClr val="003399"/>
                </a:solidFill>
                <a:cs typeface="Times New Roman" pitchFamily="18" charset="0"/>
              </a:rPr>
              <a:t> </a:t>
            </a:r>
            <a:r>
              <a:rPr lang="es-ES_tradnl" sz="2000" b="1" dirty="0" err="1" smtClean="0">
                <a:solidFill>
                  <a:srgbClr val="003399"/>
                </a:solidFill>
                <a:cs typeface="Times New Roman" pitchFamily="18" charset="0"/>
              </a:rPr>
              <a:t>with</a:t>
            </a:r>
            <a:r>
              <a:rPr lang="es-ES_tradnl" sz="2000" b="1" dirty="0" smtClean="0">
                <a:solidFill>
                  <a:srgbClr val="003399"/>
                </a:solidFill>
                <a:cs typeface="Times New Roman" pitchFamily="18" charset="0"/>
              </a:rPr>
              <a:t> amino </a:t>
            </a:r>
            <a:r>
              <a:rPr lang="es-ES_tradnl" sz="2000" b="1" dirty="0" err="1" smtClean="0">
                <a:solidFill>
                  <a:srgbClr val="003399"/>
                </a:solidFill>
                <a:cs typeface="Times New Roman" pitchFamily="18" charset="0"/>
              </a:rPr>
              <a:t>groups</a:t>
            </a:r>
            <a:endParaRPr lang="es-ES_tradnl" sz="2000" b="1" dirty="0" smtClean="0">
              <a:solidFill>
                <a:srgbClr val="003399"/>
              </a:solidFill>
              <a:cs typeface="Times New Roman" pitchFamily="18" charset="0"/>
            </a:endParaRPr>
          </a:p>
          <a:p>
            <a:pPr marL="36513"/>
            <a:r>
              <a:rPr lang="es-ES_tradnl" sz="2000" b="1" dirty="0" smtClean="0">
                <a:solidFill>
                  <a:srgbClr val="003399"/>
                </a:solidFill>
                <a:cs typeface="Times New Roman" pitchFamily="18" charset="0"/>
              </a:rPr>
              <a:t>Explore </a:t>
            </a:r>
            <a:r>
              <a:rPr lang="es-ES_tradnl" sz="2000" b="1" dirty="0" err="1" smtClean="0">
                <a:solidFill>
                  <a:srgbClr val="003399"/>
                </a:solidFill>
                <a:cs typeface="Times New Roman" pitchFamily="18" charset="0"/>
              </a:rPr>
              <a:t>joint</a:t>
            </a:r>
            <a:r>
              <a:rPr lang="es-ES_tradnl" sz="2000" b="1" dirty="0" smtClean="0">
                <a:solidFill>
                  <a:srgbClr val="003399"/>
                </a:solidFill>
                <a:cs typeface="Times New Roman" pitchFamily="18" charset="0"/>
              </a:rPr>
              <a:t> </a:t>
            </a:r>
            <a:r>
              <a:rPr lang="es-ES_tradnl" sz="2000" b="1" dirty="0" err="1" smtClean="0">
                <a:solidFill>
                  <a:srgbClr val="003399"/>
                </a:solidFill>
                <a:cs typeface="Times New Roman" pitchFamily="18" charset="0"/>
              </a:rPr>
              <a:t>action</a:t>
            </a:r>
            <a:r>
              <a:rPr lang="es-ES_tradnl" sz="2000" b="1" dirty="0" smtClean="0">
                <a:solidFill>
                  <a:srgbClr val="003399"/>
                </a:solidFill>
                <a:cs typeface="Times New Roman" pitchFamily="18" charset="0"/>
              </a:rPr>
              <a:t> of </a:t>
            </a:r>
            <a:r>
              <a:rPr lang="es-ES_tradnl" sz="2000" dirty="0" smtClean="0">
                <a:cs typeface="Times New Roman" pitchFamily="18" charset="0"/>
              </a:rPr>
              <a:t> </a:t>
            </a:r>
            <a:r>
              <a:rPr lang="es-ES_tradnl" sz="2000" b="1" dirty="0" smtClean="0">
                <a:solidFill>
                  <a:srgbClr val="FF0000"/>
                </a:solidFill>
                <a:cs typeface="Times New Roman" pitchFamily="18" charset="0"/>
              </a:rPr>
              <a:t>GRAFTING and IMPREGNATION</a:t>
            </a:r>
            <a:endParaRPr lang="es-ES_tradnl" sz="1400" b="1" dirty="0"/>
          </a:p>
        </p:txBody>
      </p:sp>
      <p:sp>
        <p:nvSpPr>
          <p:cNvPr id="19459" name="Rectangle 29"/>
          <p:cNvSpPr>
            <a:spLocks noChangeArrowheads="1"/>
          </p:cNvSpPr>
          <p:nvPr/>
        </p:nvSpPr>
        <p:spPr bwMode="auto">
          <a:xfrm>
            <a:off x="827088" y="930653"/>
            <a:ext cx="7392987" cy="1202203"/>
          </a:xfrm>
          <a:prstGeom prst="rect">
            <a:avLst/>
          </a:prstGeom>
          <a:noFill/>
          <a:ln w="19050" algn="ctr">
            <a:solidFill>
              <a:schemeClr val="tx1"/>
            </a:solidFill>
            <a:prstDash val="solid"/>
            <a:miter lim="800000"/>
            <a:headEnd/>
            <a:tailEnd/>
          </a:ln>
        </p:spPr>
        <p:txBody>
          <a:bodyPr lIns="93296" tIns="46648" rIns="93296" bIns="46648" anchor="ctr">
            <a:spAutoFit/>
          </a:bodyPr>
          <a:lstStyle/>
          <a:p>
            <a:pPr algn="ctr">
              <a:lnSpc>
                <a:spcPct val="120000"/>
              </a:lnSpc>
            </a:pPr>
            <a:r>
              <a:rPr lang="es-ES_tradnl" sz="2000" b="1" dirty="0" err="1" smtClean="0">
                <a:cs typeface="Arial" charset="0"/>
              </a:rPr>
              <a:t>Synthesis</a:t>
            </a:r>
            <a:r>
              <a:rPr lang="es-ES_tradnl" sz="2000" b="1" dirty="0" smtClean="0">
                <a:cs typeface="Arial" charset="0"/>
              </a:rPr>
              <a:t> and </a:t>
            </a:r>
            <a:r>
              <a:rPr lang="es-ES_tradnl" sz="2000" b="1" dirty="0" err="1" smtClean="0">
                <a:cs typeface="Arial" charset="0"/>
              </a:rPr>
              <a:t>characterization</a:t>
            </a:r>
            <a:r>
              <a:rPr lang="es-ES_tradnl" sz="2000" b="1" dirty="0" smtClean="0">
                <a:cs typeface="Arial" charset="0"/>
              </a:rPr>
              <a:t> of SBA-15 </a:t>
            </a:r>
            <a:r>
              <a:rPr lang="es-ES_tradnl" sz="2000" b="1" dirty="0" err="1" smtClean="0">
                <a:cs typeface="Arial" charset="0"/>
              </a:rPr>
              <a:t>materials</a:t>
            </a:r>
            <a:r>
              <a:rPr lang="es-ES_tradnl" sz="2000" b="1" dirty="0" smtClean="0">
                <a:cs typeface="Arial" charset="0"/>
              </a:rPr>
              <a:t>: </a:t>
            </a:r>
            <a:endParaRPr lang="es-ES_tradnl" sz="2000" b="1" dirty="0">
              <a:cs typeface="Arial" charset="0"/>
            </a:endParaRPr>
          </a:p>
          <a:p>
            <a:pPr lvl="5">
              <a:lnSpc>
                <a:spcPct val="120000"/>
              </a:lnSpc>
              <a:buFont typeface="Arial" pitchFamily="34" charset="0"/>
              <a:buChar char="•"/>
            </a:pPr>
            <a:r>
              <a:rPr lang="es-ES_tradnl" sz="2000" b="1" dirty="0" smtClean="0">
                <a:cs typeface="Arial" charset="0"/>
              </a:rPr>
              <a:t> </a:t>
            </a:r>
            <a:r>
              <a:rPr lang="es-ES_tradnl" sz="2000" b="1" dirty="0" err="1" smtClean="0">
                <a:cs typeface="Arial" charset="0"/>
              </a:rPr>
              <a:t>conventional</a:t>
            </a:r>
            <a:r>
              <a:rPr lang="es-ES_tradnl" sz="2000" b="1" dirty="0" smtClean="0">
                <a:cs typeface="Arial" charset="0"/>
              </a:rPr>
              <a:t> </a:t>
            </a:r>
            <a:r>
              <a:rPr lang="es-ES_tradnl" sz="2000" b="1" dirty="0" err="1" smtClean="0">
                <a:cs typeface="Arial" charset="0"/>
              </a:rPr>
              <a:t>pore</a:t>
            </a:r>
            <a:r>
              <a:rPr lang="es-ES_tradnl" sz="2000" b="1" dirty="0" smtClean="0">
                <a:cs typeface="Arial" charset="0"/>
              </a:rPr>
              <a:t> </a:t>
            </a:r>
            <a:r>
              <a:rPr lang="es-ES_tradnl" sz="2000" b="1" dirty="0" err="1" smtClean="0">
                <a:cs typeface="Arial" charset="0"/>
              </a:rPr>
              <a:t>size</a:t>
            </a:r>
            <a:endParaRPr lang="es-ES_tradnl" sz="2000" b="1" dirty="0" smtClean="0">
              <a:cs typeface="Arial" charset="0"/>
            </a:endParaRPr>
          </a:p>
          <a:p>
            <a:pPr lvl="5">
              <a:lnSpc>
                <a:spcPct val="120000"/>
              </a:lnSpc>
              <a:buFont typeface="Arial" pitchFamily="34" charset="0"/>
              <a:buChar char="•"/>
            </a:pPr>
            <a:r>
              <a:rPr lang="es-ES_tradnl" sz="2000" b="1" dirty="0" smtClean="0">
                <a:solidFill>
                  <a:srgbClr val="FF0000"/>
                </a:solidFill>
                <a:cs typeface="Arial" charset="0"/>
              </a:rPr>
              <a:t> </a:t>
            </a:r>
            <a:r>
              <a:rPr lang="es-ES_tradnl" sz="2000" b="1" dirty="0" err="1" smtClean="0">
                <a:solidFill>
                  <a:srgbClr val="FF0000"/>
                </a:solidFill>
                <a:cs typeface="Arial" charset="0"/>
              </a:rPr>
              <a:t>pore-expanded</a:t>
            </a:r>
            <a:endParaRPr lang="es-ES_tradnl" sz="2000" b="1" baseline="-25000" dirty="0">
              <a:cs typeface="Arial" charset="0"/>
            </a:endParaRPr>
          </a:p>
        </p:txBody>
      </p:sp>
      <p:sp>
        <p:nvSpPr>
          <p:cNvPr id="19462" name="Line 175"/>
          <p:cNvSpPr>
            <a:spLocks noChangeShapeType="1"/>
          </p:cNvSpPr>
          <p:nvPr/>
        </p:nvSpPr>
        <p:spPr bwMode="auto">
          <a:xfrm>
            <a:off x="241300" y="4568825"/>
            <a:ext cx="1944688" cy="0"/>
          </a:xfrm>
          <a:prstGeom prst="line">
            <a:avLst/>
          </a:prstGeom>
          <a:noFill/>
          <a:ln w="25400">
            <a:solidFill>
              <a:schemeClr val="tx1"/>
            </a:solidFill>
            <a:round/>
            <a:headEnd/>
            <a:tailEnd/>
          </a:ln>
        </p:spPr>
        <p:txBody>
          <a:bodyPr wrap="none" lIns="0" tIns="0" rIns="0" bIns="0">
            <a:spAutoFit/>
          </a:bodyPr>
          <a:lstStyle/>
          <a:p>
            <a:endParaRPr lang="es-ES"/>
          </a:p>
        </p:txBody>
      </p:sp>
      <p:sp>
        <p:nvSpPr>
          <p:cNvPr id="19463" name="Line 176"/>
          <p:cNvSpPr>
            <a:spLocks noChangeShapeType="1"/>
          </p:cNvSpPr>
          <p:nvPr/>
        </p:nvSpPr>
        <p:spPr bwMode="auto">
          <a:xfrm>
            <a:off x="206375" y="4471988"/>
            <a:ext cx="2017713"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464" name="Line 177"/>
          <p:cNvSpPr>
            <a:spLocks noChangeShapeType="1"/>
          </p:cNvSpPr>
          <p:nvPr/>
        </p:nvSpPr>
        <p:spPr bwMode="auto">
          <a:xfrm>
            <a:off x="157163" y="4410075"/>
            <a:ext cx="2160587"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465" name="Line 178"/>
          <p:cNvSpPr>
            <a:spLocks noChangeShapeType="1"/>
          </p:cNvSpPr>
          <p:nvPr/>
        </p:nvSpPr>
        <p:spPr bwMode="auto">
          <a:xfrm>
            <a:off x="285750" y="447833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66" name="Line 179"/>
          <p:cNvSpPr>
            <a:spLocks noChangeShapeType="1"/>
          </p:cNvSpPr>
          <p:nvPr/>
        </p:nvSpPr>
        <p:spPr bwMode="auto">
          <a:xfrm>
            <a:off x="430213"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67" name="Line 180"/>
          <p:cNvSpPr>
            <a:spLocks noChangeShapeType="1"/>
          </p:cNvSpPr>
          <p:nvPr/>
        </p:nvSpPr>
        <p:spPr bwMode="auto">
          <a:xfrm>
            <a:off x="573088" y="447833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68" name="Line 181"/>
          <p:cNvSpPr>
            <a:spLocks noChangeShapeType="1"/>
          </p:cNvSpPr>
          <p:nvPr/>
        </p:nvSpPr>
        <p:spPr bwMode="auto">
          <a:xfrm>
            <a:off x="720725" y="447833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69" name="Line 182"/>
          <p:cNvSpPr>
            <a:spLocks noChangeShapeType="1"/>
          </p:cNvSpPr>
          <p:nvPr/>
        </p:nvSpPr>
        <p:spPr bwMode="auto">
          <a:xfrm>
            <a:off x="862013" y="447833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0" name="Line 183"/>
          <p:cNvSpPr>
            <a:spLocks noChangeShapeType="1"/>
          </p:cNvSpPr>
          <p:nvPr/>
        </p:nvSpPr>
        <p:spPr bwMode="auto">
          <a:xfrm>
            <a:off x="1004888" y="447833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1" name="Line 184"/>
          <p:cNvSpPr>
            <a:spLocks noChangeShapeType="1"/>
          </p:cNvSpPr>
          <p:nvPr/>
        </p:nvSpPr>
        <p:spPr bwMode="auto">
          <a:xfrm>
            <a:off x="1150938" y="447198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2" name="Line 185"/>
          <p:cNvSpPr>
            <a:spLocks noChangeShapeType="1"/>
          </p:cNvSpPr>
          <p:nvPr/>
        </p:nvSpPr>
        <p:spPr bwMode="auto">
          <a:xfrm>
            <a:off x="1293813" y="447198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3" name="Line 186"/>
          <p:cNvSpPr>
            <a:spLocks noChangeShapeType="1"/>
          </p:cNvSpPr>
          <p:nvPr/>
        </p:nvSpPr>
        <p:spPr bwMode="auto">
          <a:xfrm>
            <a:off x="1441450"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4" name="Line 187"/>
          <p:cNvSpPr>
            <a:spLocks noChangeShapeType="1"/>
          </p:cNvSpPr>
          <p:nvPr/>
        </p:nvSpPr>
        <p:spPr bwMode="auto">
          <a:xfrm>
            <a:off x="1581150" y="4471988"/>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5" name="Line 188"/>
          <p:cNvSpPr>
            <a:spLocks noChangeShapeType="1"/>
          </p:cNvSpPr>
          <p:nvPr/>
        </p:nvSpPr>
        <p:spPr bwMode="auto">
          <a:xfrm>
            <a:off x="1724025"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6" name="Line 189"/>
          <p:cNvSpPr>
            <a:spLocks noChangeShapeType="1"/>
          </p:cNvSpPr>
          <p:nvPr/>
        </p:nvSpPr>
        <p:spPr bwMode="auto">
          <a:xfrm>
            <a:off x="1871663"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7" name="Line 190"/>
          <p:cNvSpPr>
            <a:spLocks noChangeShapeType="1"/>
          </p:cNvSpPr>
          <p:nvPr/>
        </p:nvSpPr>
        <p:spPr bwMode="auto">
          <a:xfrm>
            <a:off x="2012950"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8" name="Line 191"/>
          <p:cNvSpPr>
            <a:spLocks noChangeShapeType="1"/>
          </p:cNvSpPr>
          <p:nvPr/>
        </p:nvSpPr>
        <p:spPr bwMode="auto">
          <a:xfrm>
            <a:off x="2155825" y="4475163"/>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79" name="Line 192"/>
          <p:cNvSpPr>
            <a:spLocks noChangeShapeType="1"/>
          </p:cNvSpPr>
          <p:nvPr/>
        </p:nvSpPr>
        <p:spPr bwMode="auto">
          <a:xfrm>
            <a:off x="360363"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0" name="Line 193"/>
          <p:cNvSpPr>
            <a:spLocks noChangeShapeType="1"/>
          </p:cNvSpPr>
          <p:nvPr/>
        </p:nvSpPr>
        <p:spPr bwMode="auto">
          <a:xfrm>
            <a:off x="504825"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1" name="Line 194"/>
          <p:cNvSpPr>
            <a:spLocks noChangeShapeType="1"/>
          </p:cNvSpPr>
          <p:nvPr/>
        </p:nvSpPr>
        <p:spPr bwMode="auto">
          <a:xfrm>
            <a:off x="647700"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2" name="Line 195"/>
          <p:cNvSpPr>
            <a:spLocks noChangeShapeType="1"/>
          </p:cNvSpPr>
          <p:nvPr/>
        </p:nvSpPr>
        <p:spPr bwMode="auto">
          <a:xfrm>
            <a:off x="795338"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3" name="Line 196"/>
          <p:cNvSpPr>
            <a:spLocks noChangeShapeType="1"/>
          </p:cNvSpPr>
          <p:nvPr/>
        </p:nvSpPr>
        <p:spPr bwMode="auto">
          <a:xfrm>
            <a:off x="936625"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4" name="Line 197"/>
          <p:cNvSpPr>
            <a:spLocks noChangeShapeType="1"/>
          </p:cNvSpPr>
          <p:nvPr/>
        </p:nvSpPr>
        <p:spPr bwMode="auto">
          <a:xfrm>
            <a:off x="1079500"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5" name="Line 198"/>
          <p:cNvSpPr>
            <a:spLocks noChangeShapeType="1"/>
          </p:cNvSpPr>
          <p:nvPr/>
        </p:nvSpPr>
        <p:spPr bwMode="auto">
          <a:xfrm>
            <a:off x="1225550"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6" name="Line 199"/>
          <p:cNvSpPr>
            <a:spLocks noChangeShapeType="1"/>
          </p:cNvSpPr>
          <p:nvPr/>
        </p:nvSpPr>
        <p:spPr bwMode="auto">
          <a:xfrm>
            <a:off x="1368425"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7" name="Line 200"/>
          <p:cNvSpPr>
            <a:spLocks noChangeShapeType="1"/>
          </p:cNvSpPr>
          <p:nvPr/>
        </p:nvSpPr>
        <p:spPr bwMode="auto">
          <a:xfrm>
            <a:off x="1516063"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8" name="Line 201"/>
          <p:cNvSpPr>
            <a:spLocks noChangeShapeType="1"/>
          </p:cNvSpPr>
          <p:nvPr/>
        </p:nvSpPr>
        <p:spPr bwMode="auto">
          <a:xfrm>
            <a:off x="1655763"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89" name="Line 202"/>
          <p:cNvSpPr>
            <a:spLocks noChangeShapeType="1"/>
          </p:cNvSpPr>
          <p:nvPr/>
        </p:nvSpPr>
        <p:spPr bwMode="auto">
          <a:xfrm>
            <a:off x="1798638"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0" name="Line 203"/>
          <p:cNvSpPr>
            <a:spLocks noChangeShapeType="1"/>
          </p:cNvSpPr>
          <p:nvPr/>
        </p:nvSpPr>
        <p:spPr bwMode="auto">
          <a:xfrm>
            <a:off x="1946275" y="441007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1" name="Line 204"/>
          <p:cNvSpPr>
            <a:spLocks noChangeShapeType="1"/>
          </p:cNvSpPr>
          <p:nvPr/>
        </p:nvSpPr>
        <p:spPr bwMode="auto">
          <a:xfrm>
            <a:off x="2087563"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2" name="Line 205"/>
          <p:cNvSpPr>
            <a:spLocks noChangeShapeType="1"/>
          </p:cNvSpPr>
          <p:nvPr/>
        </p:nvSpPr>
        <p:spPr bwMode="auto">
          <a:xfrm>
            <a:off x="2230438"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3" name="Line 206"/>
          <p:cNvSpPr>
            <a:spLocks noChangeShapeType="1"/>
          </p:cNvSpPr>
          <p:nvPr/>
        </p:nvSpPr>
        <p:spPr bwMode="auto">
          <a:xfrm>
            <a:off x="212725" y="44132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4" name="Line 207"/>
          <p:cNvSpPr>
            <a:spLocks noChangeShapeType="1"/>
          </p:cNvSpPr>
          <p:nvPr/>
        </p:nvSpPr>
        <p:spPr bwMode="auto">
          <a:xfrm>
            <a:off x="128588" y="4349750"/>
            <a:ext cx="2232025"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495" name="Line 208"/>
          <p:cNvSpPr>
            <a:spLocks noChangeShapeType="1"/>
          </p:cNvSpPr>
          <p:nvPr/>
        </p:nvSpPr>
        <p:spPr bwMode="auto">
          <a:xfrm>
            <a:off x="285750"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6" name="Line 209"/>
          <p:cNvSpPr>
            <a:spLocks noChangeShapeType="1"/>
          </p:cNvSpPr>
          <p:nvPr/>
        </p:nvSpPr>
        <p:spPr bwMode="auto">
          <a:xfrm>
            <a:off x="430213"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7" name="Line 210"/>
          <p:cNvSpPr>
            <a:spLocks noChangeShapeType="1"/>
          </p:cNvSpPr>
          <p:nvPr/>
        </p:nvSpPr>
        <p:spPr bwMode="auto">
          <a:xfrm>
            <a:off x="573088"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8" name="Line 211"/>
          <p:cNvSpPr>
            <a:spLocks noChangeShapeType="1"/>
          </p:cNvSpPr>
          <p:nvPr/>
        </p:nvSpPr>
        <p:spPr bwMode="auto">
          <a:xfrm>
            <a:off x="720725"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499" name="Line 212"/>
          <p:cNvSpPr>
            <a:spLocks noChangeShapeType="1"/>
          </p:cNvSpPr>
          <p:nvPr/>
        </p:nvSpPr>
        <p:spPr bwMode="auto">
          <a:xfrm>
            <a:off x="862013"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0" name="Line 213"/>
          <p:cNvSpPr>
            <a:spLocks noChangeShapeType="1"/>
          </p:cNvSpPr>
          <p:nvPr/>
        </p:nvSpPr>
        <p:spPr bwMode="auto">
          <a:xfrm>
            <a:off x="1004888"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1" name="Line 214"/>
          <p:cNvSpPr>
            <a:spLocks noChangeShapeType="1"/>
          </p:cNvSpPr>
          <p:nvPr/>
        </p:nvSpPr>
        <p:spPr bwMode="auto">
          <a:xfrm>
            <a:off x="1150938"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2" name="Line 215"/>
          <p:cNvSpPr>
            <a:spLocks noChangeShapeType="1"/>
          </p:cNvSpPr>
          <p:nvPr/>
        </p:nvSpPr>
        <p:spPr bwMode="auto">
          <a:xfrm>
            <a:off x="1293813"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3" name="Line 216"/>
          <p:cNvSpPr>
            <a:spLocks noChangeShapeType="1"/>
          </p:cNvSpPr>
          <p:nvPr/>
        </p:nvSpPr>
        <p:spPr bwMode="auto">
          <a:xfrm>
            <a:off x="1441450"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4" name="Line 217"/>
          <p:cNvSpPr>
            <a:spLocks noChangeShapeType="1"/>
          </p:cNvSpPr>
          <p:nvPr/>
        </p:nvSpPr>
        <p:spPr bwMode="auto">
          <a:xfrm>
            <a:off x="1581150"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5" name="Line 218"/>
          <p:cNvSpPr>
            <a:spLocks noChangeShapeType="1"/>
          </p:cNvSpPr>
          <p:nvPr/>
        </p:nvSpPr>
        <p:spPr bwMode="auto">
          <a:xfrm>
            <a:off x="1724025"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6" name="Line 219"/>
          <p:cNvSpPr>
            <a:spLocks noChangeShapeType="1"/>
          </p:cNvSpPr>
          <p:nvPr/>
        </p:nvSpPr>
        <p:spPr bwMode="auto">
          <a:xfrm>
            <a:off x="1871663"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7" name="Line 220"/>
          <p:cNvSpPr>
            <a:spLocks noChangeShapeType="1"/>
          </p:cNvSpPr>
          <p:nvPr/>
        </p:nvSpPr>
        <p:spPr bwMode="auto">
          <a:xfrm>
            <a:off x="2012950"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8" name="Line 221"/>
          <p:cNvSpPr>
            <a:spLocks noChangeShapeType="1"/>
          </p:cNvSpPr>
          <p:nvPr/>
        </p:nvSpPr>
        <p:spPr bwMode="auto">
          <a:xfrm>
            <a:off x="2155825"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09" name="Line 222"/>
          <p:cNvSpPr>
            <a:spLocks noChangeShapeType="1"/>
          </p:cNvSpPr>
          <p:nvPr/>
        </p:nvSpPr>
        <p:spPr bwMode="auto">
          <a:xfrm>
            <a:off x="153988"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10" name="Line 223"/>
          <p:cNvSpPr>
            <a:spLocks noChangeShapeType="1"/>
          </p:cNvSpPr>
          <p:nvPr/>
        </p:nvSpPr>
        <p:spPr bwMode="auto">
          <a:xfrm>
            <a:off x="2289175" y="43497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11" name="Rectangle 224"/>
          <p:cNvSpPr>
            <a:spLocks noChangeArrowheads="1"/>
          </p:cNvSpPr>
          <p:nvPr/>
        </p:nvSpPr>
        <p:spPr bwMode="auto">
          <a:xfrm rot="7312636">
            <a:off x="2195513" y="4367213"/>
            <a:ext cx="274637" cy="96837"/>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512" name="Rectangle 225"/>
          <p:cNvSpPr>
            <a:spLocks noChangeArrowheads="1"/>
          </p:cNvSpPr>
          <p:nvPr/>
        </p:nvSpPr>
        <p:spPr bwMode="auto">
          <a:xfrm rot="6725692">
            <a:off x="2230438" y="4294188"/>
            <a:ext cx="274637" cy="96837"/>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513" name="Line 226"/>
          <p:cNvSpPr>
            <a:spLocks noChangeShapeType="1"/>
          </p:cNvSpPr>
          <p:nvPr/>
        </p:nvSpPr>
        <p:spPr bwMode="auto">
          <a:xfrm flipV="1">
            <a:off x="354013" y="4189413"/>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514" name="Text Box 227"/>
          <p:cNvSpPr txBox="1">
            <a:spLocks noChangeArrowheads="1"/>
          </p:cNvSpPr>
          <p:nvPr/>
        </p:nvSpPr>
        <p:spPr bwMode="auto">
          <a:xfrm>
            <a:off x="271463" y="3933825"/>
            <a:ext cx="165100" cy="274638"/>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515" name="Line 228"/>
          <p:cNvSpPr>
            <a:spLocks noChangeShapeType="1"/>
          </p:cNvSpPr>
          <p:nvPr/>
        </p:nvSpPr>
        <p:spPr bwMode="auto">
          <a:xfrm flipV="1">
            <a:off x="936625" y="4186238"/>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516" name="Text Box 229"/>
          <p:cNvSpPr txBox="1">
            <a:spLocks noChangeArrowheads="1"/>
          </p:cNvSpPr>
          <p:nvPr/>
        </p:nvSpPr>
        <p:spPr bwMode="auto">
          <a:xfrm>
            <a:off x="854075" y="3930650"/>
            <a:ext cx="165100" cy="274638"/>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517" name="Line 230"/>
          <p:cNvSpPr>
            <a:spLocks noChangeShapeType="1"/>
          </p:cNvSpPr>
          <p:nvPr/>
        </p:nvSpPr>
        <p:spPr bwMode="auto">
          <a:xfrm flipV="1">
            <a:off x="1512888" y="4183063"/>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518" name="Text Box 231"/>
          <p:cNvSpPr txBox="1">
            <a:spLocks noChangeArrowheads="1"/>
          </p:cNvSpPr>
          <p:nvPr/>
        </p:nvSpPr>
        <p:spPr bwMode="auto">
          <a:xfrm>
            <a:off x="1430338" y="3927475"/>
            <a:ext cx="165100" cy="274638"/>
          </a:xfrm>
          <a:prstGeom prst="rect">
            <a:avLst/>
          </a:prstGeom>
          <a:noFill/>
          <a:ln w="9525">
            <a:noFill/>
            <a:miter lim="800000"/>
            <a:headEnd/>
            <a:tailEnd/>
          </a:ln>
        </p:spPr>
        <p:txBody>
          <a:bodyPr wrap="none" lIns="0" tIns="0" rIns="0" bIns="0">
            <a:spAutoFit/>
          </a:bodyPr>
          <a:lstStyle/>
          <a:p>
            <a:r>
              <a:rPr lang="es-ES" b="1" dirty="0">
                <a:solidFill>
                  <a:srgbClr val="008000"/>
                </a:solidFill>
                <a:cs typeface="Arial" charset="0"/>
              </a:rPr>
              <a:t>N</a:t>
            </a:r>
          </a:p>
        </p:txBody>
      </p:sp>
      <p:sp>
        <p:nvSpPr>
          <p:cNvPr id="19519" name="Line 232"/>
          <p:cNvSpPr>
            <a:spLocks noChangeShapeType="1"/>
          </p:cNvSpPr>
          <p:nvPr/>
        </p:nvSpPr>
        <p:spPr bwMode="auto">
          <a:xfrm flipV="1">
            <a:off x="2087563" y="4186238"/>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520" name="Text Box 233"/>
          <p:cNvSpPr txBox="1">
            <a:spLocks noChangeArrowheads="1"/>
          </p:cNvSpPr>
          <p:nvPr/>
        </p:nvSpPr>
        <p:spPr bwMode="auto">
          <a:xfrm>
            <a:off x="2005013" y="3930650"/>
            <a:ext cx="165100" cy="274638"/>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521" name="Text Box 239"/>
          <p:cNvSpPr txBox="1">
            <a:spLocks noChangeArrowheads="1"/>
          </p:cNvSpPr>
          <p:nvPr/>
        </p:nvSpPr>
        <p:spPr bwMode="auto">
          <a:xfrm>
            <a:off x="5796136" y="4710557"/>
            <a:ext cx="3276600" cy="1274195"/>
          </a:xfrm>
          <a:prstGeom prst="rect">
            <a:avLst/>
          </a:prstGeom>
          <a:noFill/>
          <a:ln w="9525">
            <a:noFill/>
            <a:miter lim="800000"/>
            <a:headEnd/>
            <a:tailEnd/>
          </a:ln>
        </p:spPr>
        <p:txBody>
          <a:bodyPr>
            <a:spAutoFit/>
          </a:bodyPr>
          <a:lstStyle/>
          <a:p>
            <a:pPr algn="ctr"/>
            <a:r>
              <a:rPr lang="es-ES" sz="1600" b="1" dirty="0" err="1" smtClean="0">
                <a:cs typeface="Arial" charset="0"/>
              </a:rPr>
              <a:t>DOUBLE</a:t>
            </a:r>
            <a:r>
              <a:rPr lang="es-ES" sz="1600" b="1" dirty="0" smtClean="0">
                <a:cs typeface="Arial" charset="0"/>
              </a:rPr>
              <a:t>  </a:t>
            </a:r>
            <a:r>
              <a:rPr lang="es-ES" sz="1600" b="1" dirty="0">
                <a:cs typeface="Arial" charset="0"/>
              </a:rPr>
              <a:t>FUNCTIONALIZATION</a:t>
            </a:r>
          </a:p>
          <a:p>
            <a:pPr algn="ctr">
              <a:spcAft>
                <a:spcPct val="50000"/>
              </a:spcAft>
            </a:pPr>
            <a:r>
              <a:rPr lang="es-ES" sz="1600" dirty="0">
                <a:cs typeface="Arial" charset="0"/>
              </a:rPr>
              <a:t>(</a:t>
            </a:r>
            <a:r>
              <a:rPr lang="es-ES" sz="1600" dirty="0" err="1">
                <a:cs typeface="Arial" charset="0"/>
              </a:rPr>
              <a:t>Grafting+Impregnation</a:t>
            </a:r>
            <a:r>
              <a:rPr lang="es-ES" sz="1600" dirty="0">
                <a:cs typeface="Arial" charset="0"/>
              </a:rPr>
              <a:t>)</a:t>
            </a:r>
          </a:p>
          <a:p>
            <a:pPr>
              <a:spcAft>
                <a:spcPct val="30000"/>
              </a:spcAft>
              <a:buFont typeface="Wingdings" pitchFamily="2" charset="2"/>
              <a:buChar char="ü"/>
            </a:pPr>
            <a:r>
              <a:rPr lang="es-ES" sz="1600" dirty="0">
                <a:cs typeface="Arial" charset="0"/>
              </a:rPr>
              <a:t> </a:t>
            </a:r>
            <a:r>
              <a:rPr lang="es-ES" sz="1600" dirty="0" err="1">
                <a:cs typeface="Arial" charset="0"/>
              </a:rPr>
              <a:t>High</a:t>
            </a:r>
            <a:r>
              <a:rPr lang="es-ES" sz="1600" dirty="0">
                <a:cs typeface="Arial" charset="0"/>
              </a:rPr>
              <a:t> </a:t>
            </a:r>
            <a:r>
              <a:rPr lang="es-ES" sz="1600" dirty="0" err="1">
                <a:cs typeface="Arial" charset="0"/>
              </a:rPr>
              <a:t>nitrogen</a:t>
            </a:r>
            <a:r>
              <a:rPr lang="es-ES" sz="1600" dirty="0">
                <a:cs typeface="Arial" charset="0"/>
              </a:rPr>
              <a:t> </a:t>
            </a:r>
            <a:r>
              <a:rPr lang="es-ES" sz="1600" dirty="0" err="1">
                <a:cs typeface="Arial" charset="0"/>
              </a:rPr>
              <a:t>content</a:t>
            </a:r>
            <a:endParaRPr lang="es-ES" sz="1600" dirty="0">
              <a:cs typeface="Arial" charset="0"/>
            </a:endParaRPr>
          </a:p>
          <a:p>
            <a:pPr>
              <a:spcAft>
                <a:spcPct val="30000"/>
              </a:spcAft>
              <a:buFont typeface="Wingdings" pitchFamily="2" charset="2"/>
              <a:buChar char="ü"/>
            </a:pPr>
            <a:r>
              <a:rPr lang="es-ES" sz="1600" dirty="0">
                <a:cs typeface="Arial" charset="0"/>
              </a:rPr>
              <a:t> </a:t>
            </a:r>
            <a:r>
              <a:rPr lang="es-ES" sz="1600" dirty="0" err="1">
                <a:cs typeface="Arial" charset="0"/>
              </a:rPr>
              <a:t>High</a:t>
            </a:r>
            <a:r>
              <a:rPr lang="es-ES" sz="1600" dirty="0">
                <a:cs typeface="Arial" charset="0"/>
              </a:rPr>
              <a:t> amino </a:t>
            </a:r>
            <a:r>
              <a:rPr lang="es-ES" sz="1600" dirty="0" err="1" smtClean="0">
                <a:cs typeface="Arial" charset="0"/>
              </a:rPr>
              <a:t>efficiency</a:t>
            </a:r>
            <a:endParaRPr lang="es-ES" sz="1600" dirty="0">
              <a:cs typeface="Arial" charset="0"/>
            </a:endParaRPr>
          </a:p>
        </p:txBody>
      </p:sp>
      <p:sp>
        <p:nvSpPr>
          <p:cNvPr id="19522" name="Text Box 239"/>
          <p:cNvSpPr txBox="1">
            <a:spLocks noChangeArrowheads="1"/>
          </p:cNvSpPr>
          <p:nvPr/>
        </p:nvSpPr>
        <p:spPr bwMode="auto">
          <a:xfrm>
            <a:off x="2947988" y="4760465"/>
            <a:ext cx="2632124" cy="1058751"/>
          </a:xfrm>
          <a:prstGeom prst="rect">
            <a:avLst/>
          </a:prstGeom>
          <a:noFill/>
          <a:ln w="9525">
            <a:noFill/>
            <a:miter lim="800000"/>
            <a:headEnd/>
            <a:tailEnd/>
          </a:ln>
        </p:spPr>
        <p:txBody>
          <a:bodyPr wrap="square">
            <a:spAutoFit/>
          </a:bodyPr>
          <a:lstStyle/>
          <a:p>
            <a:pPr algn="ctr">
              <a:spcAft>
                <a:spcPct val="50000"/>
              </a:spcAft>
            </a:pPr>
            <a:r>
              <a:rPr lang="es-ES" sz="1600" b="1" dirty="0" err="1">
                <a:cs typeface="Arial" charset="0"/>
              </a:rPr>
              <a:t>IMPREGNATION</a:t>
            </a:r>
            <a:endParaRPr lang="es-ES" sz="1600" b="1" dirty="0">
              <a:cs typeface="Arial" charset="0"/>
            </a:endParaRPr>
          </a:p>
          <a:p>
            <a:pPr>
              <a:spcAft>
                <a:spcPct val="30000"/>
              </a:spcAft>
              <a:buFont typeface="Wingdings" pitchFamily="2" charset="2"/>
              <a:buChar char="ü"/>
            </a:pPr>
            <a:r>
              <a:rPr lang="es-ES" sz="1600" dirty="0">
                <a:cs typeface="Arial" charset="0"/>
              </a:rPr>
              <a:t> </a:t>
            </a:r>
            <a:r>
              <a:rPr lang="es-ES" sz="1600" dirty="0" err="1">
                <a:cs typeface="Arial" charset="0"/>
              </a:rPr>
              <a:t>High</a:t>
            </a:r>
            <a:r>
              <a:rPr lang="es-ES" sz="1600" dirty="0">
                <a:cs typeface="Arial" charset="0"/>
              </a:rPr>
              <a:t> </a:t>
            </a:r>
            <a:r>
              <a:rPr lang="es-ES" sz="1600" dirty="0" err="1">
                <a:cs typeface="Arial" charset="0"/>
              </a:rPr>
              <a:t>nitrogen</a:t>
            </a:r>
            <a:r>
              <a:rPr lang="es-ES" sz="1600" dirty="0">
                <a:cs typeface="Arial" charset="0"/>
              </a:rPr>
              <a:t> </a:t>
            </a:r>
            <a:r>
              <a:rPr lang="es-ES" sz="1600" dirty="0" err="1">
                <a:cs typeface="Arial" charset="0"/>
              </a:rPr>
              <a:t>content</a:t>
            </a:r>
            <a:endParaRPr lang="es-ES" sz="1600" dirty="0">
              <a:cs typeface="Arial" charset="0"/>
            </a:endParaRPr>
          </a:p>
          <a:p>
            <a:pPr>
              <a:spcAft>
                <a:spcPct val="30000"/>
              </a:spcAft>
              <a:buFont typeface="Wingdings" pitchFamily="2" charset="2"/>
              <a:buChar char="û"/>
            </a:pPr>
            <a:r>
              <a:rPr lang="es-ES" dirty="0">
                <a:cs typeface="Arial" charset="0"/>
              </a:rPr>
              <a:t> </a:t>
            </a:r>
            <a:r>
              <a:rPr lang="es-ES" sz="1600" dirty="0" err="1" smtClean="0">
                <a:cs typeface="Arial" charset="0"/>
              </a:rPr>
              <a:t>Lower</a:t>
            </a:r>
            <a:r>
              <a:rPr lang="es-ES" sz="1600" dirty="0" smtClean="0">
                <a:cs typeface="Arial" charset="0"/>
              </a:rPr>
              <a:t> </a:t>
            </a:r>
            <a:r>
              <a:rPr lang="es-ES" sz="1600" dirty="0">
                <a:cs typeface="Arial" charset="0"/>
              </a:rPr>
              <a:t>amino </a:t>
            </a:r>
            <a:r>
              <a:rPr lang="es-ES" sz="1600" dirty="0" err="1" smtClean="0">
                <a:cs typeface="Arial" charset="0"/>
              </a:rPr>
              <a:t>efficiency</a:t>
            </a:r>
            <a:endParaRPr lang="es-ES" sz="1600" dirty="0">
              <a:cs typeface="Arial" charset="0"/>
            </a:endParaRPr>
          </a:p>
        </p:txBody>
      </p:sp>
      <p:sp>
        <p:nvSpPr>
          <p:cNvPr id="19523" name="Text Box 239"/>
          <p:cNvSpPr txBox="1">
            <a:spLocks noChangeArrowheads="1"/>
          </p:cNvSpPr>
          <p:nvPr/>
        </p:nvSpPr>
        <p:spPr bwMode="auto">
          <a:xfrm>
            <a:off x="128588" y="4758872"/>
            <a:ext cx="2362200" cy="1027974"/>
          </a:xfrm>
          <a:prstGeom prst="rect">
            <a:avLst/>
          </a:prstGeom>
          <a:noFill/>
          <a:ln w="9525">
            <a:noFill/>
            <a:miter lim="800000"/>
            <a:headEnd/>
            <a:tailEnd/>
          </a:ln>
        </p:spPr>
        <p:txBody>
          <a:bodyPr>
            <a:spAutoFit/>
          </a:bodyPr>
          <a:lstStyle/>
          <a:p>
            <a:pPr algn="ctr">
              <a:spcAft>
                <a:spcPct val="50000"/>
              </a:spcAft>
            </a:pPr>
            <a:r>
              <a:rPr lang="es-ES" sz="1600" b="1" dirty="0" err="1">
                <a:cs typeface="Arial" charset="0"/>
              </a:rPr>
              <a:t>GRAFTING</a:t>
            </a:r>
            <a:endParaRPr lang="es-ES" sz="1600" b="1" dirty="0">
              <a:cs typeface="Arial" charset="0"/>
            </a:endParaRPr>
          </a:p>
          <a:p>
            <a:pPr>
              <a:spcAft>
                <a:spcPct val="30000"/>
              </a:spcAft>
              <a:buFont typeface="Wingdings" pitchFamily="2" charset="2"/>
              <a:buChar char="û"/>
            </a:pPr>
            <a:r>
              <a:rPr lang="es-ES" sz="1600" dirty="0">
                <a:cs typeface="Arial" charset="0"/>
              </a:rPr>
              <a:t> </a:t>
            </a:r>
            <a:r>
              <a:rPr lang="es-ES" sz="1600" dirty="0" err="1">
                <a:cs typeface="Arial" charset="0"/>
              </a:rPr>
              <a:t>Low</a:t>
            </a:r>
            <a:r>
              <a:rPr lang="es-ES" sz="1600" dirty="0">
                <a:cs typeface="Arial" charset="0"/>
              </a:rPr>
              <a:t> </a:t>
            </a:r>
            <a:r>
              <a:rPr lang="es-ES" sz="1600" dirty="0" err="1">
                <a:cs typeface="Arial" charset="0"/>
              </a:rPr>
              <a:t>nitrogen</a:t>
            </a:r>
            <a:r>
              <a:rPr lang="es-ES" sz="1600" dirty="0">
                <a:cs typeface="Arial" charset="0"/>
              </a:rPr>
              <a:t> </a:t>
            </a:r>
            <a:r>
              <a:rPr lang="es-ES" sz="1600" dirty="0" err="1">
                <a:cs typeface="Arial" charset="0"/>
              </a:rPr>
              <a:t>content</a:t>
            </a:r>
            <a:endParaRPr lang="es-ES" sz="1600" dirty="0">
              <a:cs typeface="Arial" charset="0"/>
            </a:endParaRPr>
          </a:p>
          <a:p>
            <a:pPr>
              <a:spcAft>
                <a:spcPct val="30000"/>
              </a:spcAft>
              <a:buFont typeface="Wingdings" pitchFamily="2" charset="2"/>
              <a:buChar char="ü"/>
            </a:pPr>
            <a:r>
              <a:rPr lang="es-ES" sz="1600" dirty="0">
                <a:cs typeface="Arial" charset="0"/>
              </a:rPr>
              <a:t> </a:t>
            </a:r>
            <a:r>
              <a:rPr lang="es-ES" sz="1600" dirty="0" err="1">
                <a:cs typeface="Arial" charset="0"/>
              </a:rPr>
              <a:t>High</a:t>
            </a:r>
            <a:r>
              <a:rPr lang="es-ES" sz="1600" dirty="0">
                <a:cs typeface="Arial" charset="0"/>
              </a:rPr>
              <a:t> amino </a:t>
            </a:r>
            <a:r>
              <a:rPr lang="es-ES" sz="1600" dirty="0" err="1" smtClean="0">
                <a:cs typeface="Arial" charset="0"/>
              </a:rPr>
              <a:t>efficiency</a:t>
            </a:r>
            <a:endParaRPr lang="es-ES" sz="1600" dirty="0">
              <a:cs typeface="Arial" charset="0"/>
            </a:endParaRPr>
          </a:p>
        </p:txBody>
      </p:sp>
      <p:sp>
        <p:nvSpPr>
          <p:cNvPr id="19524" name="211 CuadroTexto"/>
          <p:cNvSpPr txBox="1">
            <a:spLocks noChangeArrowheads="1"/>
          </p:cNvSpPr>
          <p:nvPr/>
        </p:nvSpPr>
        <p:spPr bwMode="auto">
          <a:xfrm>
            <a:off x="2338388" y="4032250"/>
            <a:ext cx="511175" cy="762000"/>
          </a:xfrm>
          <a:prstGeom prst="rect">
            <a:avLst/>
          </a:prstGeom>
          <a:noFill/>
          <a:ln w="9525">
            <a:noFill/>
            <a:miter lim="800000"/>
            <a:headEnd/>
            <a:tailEnd/>
          </a:ln>
        </p:spPr>
        <p:txBody>
          <a:bodyPr wrap="none">
            <a:spAutoFit/>
          </a:bodyPr>
          <a:lstStyle/>
          <a:p>
            <a:r>
              <a:rPr lang="es-ES" sz="4400" dirty="0">
                <a:cs typeface="Arial" charset="0"/>
              </a:rPr>
              <a:t>+</a:t>
            </a:r>
          </a:p>
        </p:txBody>
      </p:sp>
      <p:sp>
        <p:nvSpPr>
          <p:cNvPr id="19525" name="212 CuadroTexto"/>
          <p:cNvSpPr txBox="1">
            <a:spLocks noChangeArrowheads="1"/>
          </p:cNvSpPr>
          <p:nvPr/>
        </p:nvSpPr>
        <p:spPr bwMode="auto">
          <a:xfrm>
            <a:off x="5538788" y="4032250"/>
            <a:ext cx="511175" cy="762000"/>
          </a:xfrm>
          <a:prstGeom prst="rect">
            <a:avLst/>
          </a:prstGeom>
          <a:noFill/>
          <a:ln w="9525">
            <a:noFill/>
            <a:miter lim="800000"/>
            <a:headEnd/>
            <a:tailEnd/>
          </a:ln>
        </p:spPr>
        <p:txBody>
          <a:bodyPr wrap="none">
            <a:spAutoFit/>
          </a:bodyPr>
          <a:lstStyle/>
          <a:p>
            <a:r>
              <a:rPr lang="es-ES" sz="4400">
                <a:cs typeface="Arial" charset="0"/>
              </a:rPr>
              <a:t>=</a:t>
            </a:r>
          </a:p>
        </p:txBody>
      </p:sp>
      <p:grpSp>
        <p:nvGrpSpPr>
          <p:cNvPr id="213" name="212 Grupo"/>
          <p:cNvGrpSpPr/>
          <p:nvPr/>
        </p:nvGrpSpPr>
        <p:grpSpPr>
          <a:xfrm>
            <a:off x="3024188" y="3230554"/>
            <a:ext cx="2311400" cy="1331913"/>
            <a:chOff x="3024188" y="3230554"/>
            <a:chExt cx="2311400" cy="1331913"/>
          </a:xfrm>
        </p:grpSpPr>
        <p:grpSp>
          <p:nvGrpSpPr>
            <p:cNvPr id="212" name="211 Grupo"/>
            <p:cNvGrpSpPr/>
            <p:nvPr/>
          </p:nvGrpSpPr>
          <p:grpSpPr>
            <a:xfrm>
              <a:off x="3024188" y="3230554"/>
              <a:ext cx="2311400" cy="1331913"/>
              <a:chOff x="3024188" y="3230554"/>
              <a:chExt cx="2311400" cy="1331913"/>
            </a:xfrm>
          </p:grpSpPr>
          <p:grpSp>
            <p:nvGrpSpPr>
              <p:cNvPr id="4" name="210 Grupo"/>
              <p:cNvGrpSpPr>
                <a:grpSpLocks/>
              </p:cNvGrpSpPr>
              <p:nvPr/>
            </p:nvGrpSpPr>
            <p:grpSpPr bwMode="auto">
              <a:xfrm>
                <a:off x="3024188" y="3230554"/>
                <a:ext cx="2311400" cy="1331913"/>
                <a:chOff x="2658418" y="856599"/>
                <a:chExt cx="2311400" cy="1331913"/>
              </a:xfrm>
            </p:grpSpPr>
            <p:sp>
              <p:nvSpPr>
                <p:cNvPr id="19543" name="Line 19"/>
                <p:cNvSpPr>
                  <a:spLocks noChangeShapeType="1"/>
                </p:cNvSpPr>
                <p:nvPr/>
              </p:nvSpPr>
              <p:spPr bwMode="auto">
                <a:xfrm>
                  <a:off x="2796531" y="2155174"/>
                  <a:ext cx="1944687" cy="0"/>
                </a:xfrm>
                <a:prstGeom prst="line">
                  <a:avLst/>
                </a:prstGeom>
                <a:noFill/>
                <a:ln w="25400">
                  <a:solidFill>
                    <a:schemeClr val="tx1"/>
                  </a:solidFill>
                  <a:round/>
                  <a:headEnd/>
                  <a:tailEnd/>
                </a:ln>
              </p:spPr>
              <p:txBody>
                <a:bodyPr wrap="none" lIns="0" tIns="0" rIns="0" bIns="0">
                  <a:spAutoFit/>
                </a:bodyPr>
                <a:lstStyle/>
                <a:p>
                  <a:endParaRPr lang="es-ES"/>
                </a:p>
              </p:txBody>
            </p:sp>
            <p:sp>
              <p:nvSpPr>
                <p:cNvPr id="19544" name="Line 20"/>
                <p:cNvSpPr>
                  <a:spLocks noChangeShapeType="1"/>
                </p:cNvSpPr>
                <p:nvPr/>
              </p:nvSpPr>
              <p:spPr bwMode="auto">
                <a:xfrm>
                  <a:off x="2761606" y="2090086"/>
                  <a:ext cx="2017712"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545" name="Line 21"/>
                <p:cNvSpPr>
                  <a:spLocks noChangeShapeType="1"/>
                </p:cNvSpPr>
                <p:nvPr/>
              </p:nvSpPr>
              <p:spPr bwMode="auto">
                <a:xfrm>
                  <a:off x="2712393" y="2028174"/>
                  <a:ext cx="2160588"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546" name="Line 22"/>
                <p:cNvSpPr>
                  <a:spLocks noChangeShapeType="1"/>
                </p:cNvSpPr>
                <p:nvPr/>
              </p:nvSpPr>
              <p:spPr bwMode="auto">
                <a:xfrm>
                  <a:off x="2840981" y="209643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47" name="Line 23"/>
                <p:cNvSpPr>
                  <a:spLocks noChangeShapeType="1"/>
                </p:cNvSpPr>
                <p:nvPr/>
              </p:nvSpPr>
              <p:spPr bwMode="auto">
                <a:xfrm>
                  <a:off x="2985443"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48" name="Line 24"/>
                <p:cNvSpPr>
                  <a:spLocks noChangeShapeType="1"/>
                </p:cNvSpPr>
                <p:nvPr/>
              </p:nvSpPr>
              <p:spPr bwMode="auto">
                <a:xfrm>
                  <a:off x="3128318" y="209643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49" name="Line 25"/>
                <p:cNvSpPr>
                  <a:spLocks noChangeShapeType="1"/>
                </p:cNvSpPr>
                <p:nvPr/>
              </p:nvSpPr>
              <p:spPr bwMode="auto">
                <a:xfrm>
                  <a:off x="3275956" y="209643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0" name="Line 26"/>
                <p:cNvSpPr>
                  <a:spLocks noChangeShapeType="1"/>
                </p:cNvSpPr>
                <p:nvPr/>
              </p:nvSpPr>
              <p:spPr bwMode="auto">
                <a:xfrm>
                  <a:off x="3417243" y="209643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1" name="Line 27"/>
                <p:cNvSpPr>
                  <a:spLocks noChangeShapeType="1"/>
                </p:cNvSpPr>
                <p:nvPr/>
              </p:nvSpPr>
              <p:spPr bwMode="auto">
                <a:xfrm>
                  <a:off x="3560118" y="209643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2" name="Line 28"/>
                <p:cNvSpPr>
                  <a:spLocks noChangeShapeType="1"/>
                </p:cNvSpPr>
                <p:nvPr/>
              </p:nvSpPr>
              <p:spPr bwMode="auto">
                <a:xfrm>
                  <a:off x="3706168" y="209008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3" name="Line 29"/>
                <p:cNvSpPr>
                  <a:spLocks noChangeShapeType="1"/>
                </p:cNvSpPr>
                <p:nvPr/>
              </p:nvSpPr>
              <p:spPr bwMode="auto">
                <a:xfrm>
                  <a:off x="3849043" y="209008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4" name="Line 30"/>
                <p:cNvSpPr>
                  <a:spLocks noChangeShapeType="1"/>
                </p:cNvSpPr>
                <p:nvPr/>
              </p:nvSpPr>
              <p:spPr bwMode="auto">
                <a:xfrm>
                  <a:off x="3996681"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5" name="Line 31"/>
                <p:cNvSpPr>
                  <a:spLocks noChangeShapeType="1"/>
                </p:cNvSpPr>
                <p:nvPr/>
              </p:nvSpPr>
              <p:spPr bwMode="auto">
                <a:xfrm>
                  <a:off x="4136381" y="2090086"/>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6" name="Line 32"/>
                <p:cNvSpPr>
                  <a:spLocks noChangeShapeType="1"/>
                </p:cNvSpPr>
                <p:nvPr/>
              </p:nvSpPr>
              <p:spPr bwMode="auto">
                <a:xfrm>
                  <a:off x="4279256"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7" name="Line 33"/>
                <p:cNvSpPr>
                  <a:spLocks noChangeShapeType="1"/>
                </p:cNvSpPr>
                <p:nvPr/>
              </p:nvSpPr>
              <p:spPr bwMode="auto">
                <a:xfrm>
                  <a:off x="4426893"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8" name="Line 34"/>
                <p:cNvSpPr>
                  <a:spLocks noChangeShapeType="1"/>
                </p:cNvSpPr>
                <p:nvPr/>
              </p:nvSpPr>
              <p:spPr bwMode="auto">
                <a:xfrm>
                  <a:off x="4568181"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59" name="Line 35"/>
                <p:cNvSpPr>
                  <a:spLocks noChangeShapeType="1"/>
                </p:cNvSpPr>
                <p:nvPr/>
              </p:nvSpPr>
              <p:spPr bwMode="auto">
                <a:xfrm>
                  <a:off x="4711056" y="2093261"/>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0" name="Line 36"/>
                <p:cNvSpPr>
                  <a:spLocks noChangeShapeType="1"/>
                </p:cNvSpPr>
                <p:nvPr/>
              </p:nvSpPr>
              <p:spPr bwMode="auto">
                <a:xfrm>
                  <a:off x="2915593"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1" name="Line 37"/>
                <p:cNvSpPr>
                  <a:spLocks noChangeShapeType="1"/>
                </p:cNvSpPr>
                <p:nvPr/>
              </p:nvSpPr>
              <p:spPr bwMode="auto">
                <a:xfrm>
                  <a:off x="3060056"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2" name="Line 38"/>
                <p:cNvSpPr>
                  <a:spLocks noChangeShapeType="1"/>
                </p:cNvSpPr>
                <p:nvPr/>
              </p:nvSpPr>
              <p:spPr bwMode="auto">
                <a:xfrm>
                  <a:off x="3202931"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3" name="Line 39"/>
                <p:cNvSpPr>
                  <a:spLocks noChangeShapeType="1"/>
                </p:cNvSpPr>
                <p:nvPr/>
              </p:nvSpPr>
              <p:spPr bwMode="auto">
                <a:xfrm>
                  <a:off x="3350568"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4" name="Line 40"/>
                <p:cNvSpPr>
                  <a:spLocks noChangeShapeType="1"/>
                </p:cNvSpPr>
                <p:nvPr/>
              </p:nvSpPr>
              <p:spPr bwMode="auto">
                <a:xfrm>
                  <a:off x="3491856"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5" name="Line 41"/>
                <p:cNvSpPr>
                  <a:spLocks noChangeShapeType="1"/>
                </p:cNvSpPr>
                <p:nvPr/>
              </p:nvSpPr>
              <p:spPr bwMode="auto">
                <a:xfrm>
                  <a:off x="3634731"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6" name="Line 42"/>
                <p:cNvSpPr>
                  <a:spLocks noChangeShapeType="1"/>
                </p:cNvSpPr>
                <p:nvPr/>
              </p:nvSpPr>
              <p:spPr bwMode="auto">
                <a:xfrm>
                  <a:off x="3780781"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7" name="Line 43"/>
                <p:cNvSpPr>
                  <a:spLocks noChangeShapeType="1"/>
                </p:cNvSpPr>
                <p:nvPr/>
              </p:nvSpPr>
              <p:spPr bwMode="auto">
                <a:xfrm>
                  <a:off x="3923656"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8" name="Line 44"/>
                <p:cNvSpPr>
                  <a:spLocks noChangeShapeType="1"/>
                </p:cNvSpPr>
                <p:nvPr/>
              </p:nvSpPr>
              <p:spPr bwMode="auto">
                <a:xfrm>
                  <a:off x="4071293"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69" name="Line 45"/>
                <p:cNvSpPr>
                  <a:spLocks noChangeShapeType="1"/>
                </p:cNvSpPr>
                <p:nvPr/>
              </p:nvSpPr>
              <p:spPr bwMode="auto">
                <a:xfrm>
                  <a:off x="4210993"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0" name="Line 46"/>
                <p:cNvSpPr>
                  <a:spLocks noChangeShapeType="1"/>
                </p:cNvSpPr>
                <p:nvPr/>
              </p:nvSpPr>
              <p:spPr bwMode="auto">
                <a:xfrm>
                  <a:off x="4353868"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1" name="Line 47"/>
                <p:cNvSpPr>
                  <a:spLocks noChangeShapeType="1"/>
                </p:cNvSpPr>
                <p:nvPr/>
              </p:nvSpPr>
              <p:spPr bwMode="auto">
                <a:xfrm>
                  <a:off x="4501506" y="2028174"/>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2" name="Line 48"/>
                <p:cNvSpPr>
                  <a:spLocks noChangeShapeType="1"/>
                </p:cNvSpPr>
                <p:nvPr/>
              </p:nvSpPr>
              <p:spPr bwMode="auto">
                <a:xfrm>
                  <a:off x="4642793"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3" name="Line 49"/>
                <p:cNvSpPr>
                  <a:spLocks noChangeShapeType="1"/>
                </p:cNvSpPr>
                <p:nvPr/>
              </p:nvSpPr>
              <p:spPr bwMode="auto">
                <a:xfrm>
                  <a:off x="4785668"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4" name="Line 50"/>
                <p:cNvSpPr>
                  <a:spLocks noChangeShapeType="1"/>
                </p:cNvSpPr>
                <p:nvPr/>
              </p:nvSpPr>
              <p:spPr bwMode="auto">
                <a:xfrm>
                  <a:off x="2767956" y="20313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5" name="Line 51"/>
                <p:cNvSpPr>
                  <a:spLocks noChangeShapeType="1"/>
                </p:cNvSpPr>
                <p:nvPr/>
              </p:nvSpPr>
              <p:spPr bwMode="auto">
                <a:xfrm>
                  <a:off x="2683818" y="1967849"/>
                  <a:ext cx="2232025"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576" name="Line 52"/>
                <p:cNvSpPr>
                  <a:spLocks noChangeShapeType="1"/>
                </p:cNvSpPr>
                <p:nvPr/>
              </p:nvSpPr>
              <p:spPr bwMode="auto">
                <a:xfrm>
                  <a:off x="2840981"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7" name="Line 53"/>
                <p:cNvSpPr>
                  <a:spLocks noChangeShapeType="1"/>
                </p:cNvSpPr>
                <p:nvPr/>
              </p:nvSpPr>
              <p:spPr bwMode="auto">
                <a:xfrm>
                  <a:off x="2985443"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8" name="Line 54"/>
                <p:cNvSpPr>
                  <a:spLocks noChangeShapeType="1"/>
                </p:cNvSpPr>
                <p:nvPr/>
              </p:nvSpPr>
              <p:spPr bwMode="auto">
                <a:xfrm>
                  <a:off x="3128318"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79" name="Line 55"/>
                <p:cNvSpPr>
                  <a:spLocks noChangeShapeType="1"/>
                </p:cNvSpPr>
                <p:nvPr/>
              </p:nvSpPr>
              <p:spPr bwMode="auto">
                <a:xfrm>
                  <a:off x="3275956"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0" name="Line 56"/>
                <p:cNvSpPr>
                  <a:spLocks noChangeShapeType="1"/>
                </p:cNvSpPr>
                <p:nvPr/>
              </p:nvSpPr>
              <p:spPr bwMode="auto">
                <a:xfrm>
                  <a:off x="3417243"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1" name="Line 57"/>
                <p:cNvSpPr>
                  <a:spLocks noChangeShapeType="1"/>
                </p:cNvSpPr>
                <p:nvPr/>
              </p:nvSpPr>
              <p:spPr bwMode="auto">
                <a:xfrm>
                  <a:off x="3560118"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2" name="Line 58"/>
                <p:cNvSpPr>
                  <a:spLocks noChangeShapeType="1"/>
                </p:cNvSpPr>
                <p:nvPr/>
              </p:nvSpPr>
              <p:spPr bwMode="auto">
                <a:xfrm>
                  <a:off x="3706168"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3" name="Line 59"/>
                <p:cNvSpPr>
                  <a:spLocks noChangeShapeType="1"/>
                </p:cNvSpPr>
                <p:nvPr/>
              </p:nvSpPr>
              <p:spPr bwMode="auto">
                <a:xfrm>
                  <a:off x="3849043"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4" name="Line 60"/>
                <p:cNvSpPr>
                  <a:spLocks noChangeShapeType="1"/>
                </p:cNvSpPr>
                <p:nvPr/>
              </p:nvSpPr>
              <p:spPr bwMode="auto">
                <a:xfrm>
                  <a:off x="3996681"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5" name="Line 61"/>
                <p:cNvSpPr>
                  <a:spLocks noChangeShapeType="1"/>
                </p:cNvSpPr>
                <p:nvPr/>
              </p:nvSpPr>
              <p:spPr bwMode="auto">
                <a:xfrm>
                  <a:off x="4136381"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6" name="Line 62"/>
                <p:cNvSpPr>
                  <a:spLocks noChangeShapeType="1"/>
                </p:cNvSpPr>
                <p:nvPr/>
              </p:nvSpPr>
              <p:spPr bwMode="auto">
                <a:xfrm>
                  <a:off x="4279256"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7" name="Line 63"/>
                <p:cNvSpPr>
                  <a:spLocks noChangeShapeType="1"/>
                </p:cNvSpPr>
                <p:nvPr/>
              </p:nvSpPr>
              <p:spPr bwMode="auto">
                <a:xfrm>
                  <a:off x="4426893"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8" name="Line 64"/>
                <p:cNvSpPr>
                  <a:spLocks noChangeShapeType="1"/>
                </p:cNvSpPr>
                <p:nvPr/>
              </p:nvSpPr>
              <p:spPr bwMode="auto">
                <a:xfrm>
                  <a:off x="4568181"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89" name="Line 65"/>
                <p:cNvSpPr>
                  <a:spLocks noChangeShapeType="1"/>
                </p:cNvSpPr>
                <p:nvPr/>
              </p:nvSpPr>
              <p:spPr bwMode="auto">
                <a:xfrm>
                  <a:off x="4711056"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90" name="Line 66"/>
                <p:cNvSpPr>
                  <a:spLocks noChangeShapeType="1"/>
                </p:cNvSpPr>
                <p:nvPr/>
              </p:nvSpPr>
              <p:spPr bwMode="auto">
                <a:xfrm>
                  <a:off x="2709218"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91" name="Line 67"/>
                <p:cNvSpPr>
                  <a:spLocks noChangeShapeType="1"/>
                </p:cNvSpPr>
                <p:nvPr/>
              </p:nvSpPr>
              <p:spPr bwMode="auto">
                <a:xfrm>
                  <a:off x="4844406" y="1967849"/>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592" name="Rectangle 68"/>
                <p:cNvSpPr>
                  <a:spLocks noChangeArrowheads="1"/>
                </p:cNvSpPr>
                <p:nvPr/>
              </p:nvSpPr>
              <p:spPr bwMode="auto">
                <a:xfrm rot="7312636">
                  <a:off x="4749156" y="2002774"/>
                  <a:ext cx="274638" cy="96837"/>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593" name="Rectangle 69"/>
                <p:cNvSpPr>
                  <a:spLocks noChangeArrowheads="1"/>
                </p:cNvSpPr>
                <p:nvPr/>
              </p:nvSpPr>
              <p:spPr bwMode="auto">
                <a:xfrm rot="6725692">
                  <a:off x="4784081" y="1929749"/>
                  <a:ext cx="274638" cy="96837"/>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594" name="Freeform 70"/>
                <p:cNvSpPr>
                  <a:spLocks/>
                </p:cNvSpPr>
                <p:nvPr/>
              </p:nvSpPr>
              <p:spPr bwMode="auto">
                <a:xfrm>
                  <a:off x="3507731" y="901049"/>
                  <a:ext cx="677862" cy="1049337"/>
                </a:xfrm>
                <a:custGeom>
                  <a:avLst/>
                  <a:gdLst>
                    <a:gd name="T0" fmla="*/ 622477361 w 427"/>
                    <a:gd name="T1" fmla="*/ 1891938492 h 582"/>
                    <a:gd name="T2" fmla="*/ 446066604 w 427"/>
                    <a:gd name="T3" fmla="*/ 1813919327 h 582"/>
                    <a:gd name="T4" fmla="*/ 372982842 w 427"/>
                    <a:gd name="T5" fmla="*/ 1778162553 h 582"/>
                    <a:gd name="T6" fmla="*/ 335179744 w 427"/>
                    <a:gd name="T7" fmla="*/ 1735902416 h 582"/>
                    <a:gd name="T8" fmla="*/ 297378232 w 427"/>
                    <a:gd name="T9" fmla="*/ 1690391499 h 582"/>
                    <a:gd name="T10" fmla="*/ 267136388 w 427"/>
                    <a:gd name="T11" fmla="*/ 1609122006 h 582"/>
                    <a:gd name="T12" fmla="*/ 244454212 w 427"/>
                    <a:gd name="T13" fmla="*/ 1560360309 h 582"/>
                    <a:gd name="T14" fmla="*/ 279736363 w 427"/>
                    <a:gd name="T15" fmla="*/ 1492095737 h 582"/>
                    <a:gd name="T16" fmla="*/ 342740998 w 427"/>
                    <a:gd name="T17" fmla="*/ 1453086380 h 582"/>
                    <a:gd name="T18" fmla="*/ 559474313 w 427"/>
                    <a:gd name="T19" fmla="*/ 1472591059 h 582"/>
                    <a:gd name="T20" fmla="*/ 582154903 w 427"/>
                    <a:gd name="T21" fmla="*/ 1501848077 h 582"/>
                    <a:gd name="T22" fmla="*/ 597275825 w 427"/>
                    <a:gd name="T23" fmla="*/ 1563611089 h 582"/>
                    <a:gd name="T24" fmla="*/ 521671215 w 427"/>
                    <a:gd name="T25" fmla="*/ 1706645398 h 582"/>
                    <a:gd name="T26" fmla="*/ 448587552 w 427"/>
                    <a:gd name="T27" fmla="*/ 1778162553 h 582"/>
                    <a:gd name="T28" fmla="*/ 410784354 w 427"/>
                    <a:gd name="T29" fmla="*/ 1826922446 h 582"/>
                    <a:gd name="T30" fmla="*/ 309978207 w 427"/>
                    <a:gd name="T31" fmla="*/ 1817170107 h 582"/>
                    <a:gd name="T32" fmla="*/ 267136388 w 427"/>
                    <a:gd name="T33" fmla="*/ 1794414649 h 582"/>
                    <a:gd name="T34" fmla="*/ 267136388 w 427"/>
                    <a:gd name="T35" fmla="*/ 1758657874 h 582"/>
                    <a:gd name="T36" fmla="*/ 304937900 w 427"/>
                    <a:gd name="T37" fmla="*/ 1729400856 h 582"/>
                    <a:gd name="T38" fmla="*/ 395663432 w 427"/>
                    <a:gd name="T39" fmla="*/ 1612372785 h 582"/>
                    <a:gd name="T40" fmla="*/ 433466630 w 427"/>
                    <a:gd name="T41" fmla="*/ 1544108213 h 582"/>
                    <a:gd name="T42" fmla="*/ 461187526 w 427"/>
                    <a:gd name="T43" fmla="*/ 1453086380 h 582"/>
                    <a:gd name="T44" fmla="*/ 476308448 w 427"/>
                    <a:gd name="T45" fmla="*/ 1319806213 h 582"/>
                    <a:gd name="T46" fmla="*/ 493950318 w 427"/>
                    <a:gd name="T47" fmla="*/ 1248289059 h 582"/>
                    <a:gd name="T48" fmla="*/ 491429370 w 427"/>
                    <a:gd name="T49" fmla="*/ 1150765666 h 582"/>
                    <a:gd name="T50" fmla="*/ 320058822 w 427"/>
                    <a:gd name="T51" fmla="*/ 1053244076 h 582"/>
                    <a:gd name="T52" fmla="*/ 214212367 w 427"/>
                    <a:gd name="T53" fmla="*/ 1033739398 h 582"/>
                    <a:gd name="T54" fmla="*/ 176410807 w 427"/>
                    <a:gd name="T55" fmla="*/ 1023987059 h 582"/>
                    <a:gd name="T56" fmla="*/ 17640288 w 427"/>
                    <a:gd name="T57" fmla="*/ 897208226 h 582"/>
                    <a:gd name="T58" fmla="*/ 0 w 427"/>
                    <a:gd name="T59" fmla="*/ 822440291 h 582"/>
                    <a:gd name="T60" fmla="*/ 55443406 w 427"/>
                    <a:gd name="T61" fmla="*/ 711915583 h 582"/>
                    <a:gd name="T62" fmla="*/ 120967426 w 427"/>
                    <a:gd name="T63" fmla="*/ 682658565 h 582"/>
                    <a:gd name="T64" fmla="*/ 252015466 w 427"/>
                    <a:gd name="T65" fmla="*/ 637147648 h 582"/>
                    <a:gd name="T66" fmla="*/ 357861920 w 427"/>
                    <a:gd name="T67" fmla="*/ 646899988 h 582"/>
                    <a:gd name="T68" fmla="*/ 529232469 w 427"/>
                    <a:gd name="T69" fmla="*/ 783430934 h 582"/>
                    <a:gd name="T70" fmla="*/ 582154903 w 427"/>
                    <a:gd name="T71" fmla="*/ 848446529 h 582"/>
                    <a:gd name="T72" fmla="*/ 650199845 w 427"/>
                    <a:gd name="T73" fmla="*/ 939468363 h 582"/>
                    <a:gd name="T74" fmla="*/ 796368758 w 427"/>
                    <a:gd name="T75" fmla="*/ 939468363 h 582"/>
                    <a:gd name="T76" fmla="*/ 1038303709 w 427"/>
                    <a:gd name="T77" fmla="*/ 929716023 h 582"/>
                    <a:gd name="T78" fmla="*/ 1023182787 w 427"/>
                    <a:gd name="T79" fmla="*/ 741170798 h 582"/>
                    <a:gd name="T80" fmla="*/ 902215411 w 427"/>
                    <a:gd name="T81" fmla="*/ 487613583 h 582"/>
                    <a:gd name="T82" fmla="*/ 773686582 w 427"/>
                    <a:gd name="T83" fmla="*/ 282816148 h 582"/>
                    <a:gd name="T84" fmla="*/ 672880435 w 427"/>
                    <a:gd name="T85" fmla="*/ 204797378 h 582"/>
                    <a:gd name="T86" fmla="*/ 430945682 w 427"/>
                    <a:gd name="T87" fmla="*/ 273063809 h 582"/>
                    <a:gd name="T88" fmla="*/ 332660384 w 427"/>
                    <a:gd name="T89" fmla="*/ 321823702 h 582"/>
                    <a:gd name="T90" fmla="*/ 199091396 w 427"/>
                    <a:gd name="T91" fmla="*/ 204797378 h 582"/>
                    <a:gd name="T92" fmla="*/ 183970474 w 427"/>
                    <a:gd name="T93" fmla="*/ 149534122 h 582"/>
                    <a:gd name="T94" fmla="*/ 312499154 w 427"/>
                    <a:gd name="T95" fmla="*/ 48761710 h 582"/>
                    <a:gd name="T96" fmla="*/ 380542510 w 427"/>
                    <a:gd name="T97" fmla="*/ 19504686 h 582"/>
                    <a:gd name="T98" fmla="*/ 423386015 w 427"/>
                    <a:gd name="T99" fmla="*/ 42260151 h 582"/>
                    <a:gd name="T100" fmla="*/ 521671215 w 427"/>
                    <a:gd name="T101" fmla="*/ 126778664 h 582"/>
                    <a:gd name="T102" fmla="*/ 544353391 w 427"/>
                    <a:gd name="T103" fmla="*/ 159286461 h 582"/>
                    <a:gd name="T104" fmla="*/ 569554928 w 427"/>
                    <a:gd name="T105" fmla="*/ 198295818 h 582"/>
                    <a:gd name="T106" fmla="*/ 627517669 w 427"/>
                    <a:gd name="T107" fmla="*/ 295819267 h 582"/>
                    <a:gd name="T108" fmla="*/ 637598283 w 427"/>
                    <a:gd name="T109" fmla="*/ 321823702 h 582"/>
                    <a:gd name="T110" fmla="*/ 652719205 w 427"/>
                    <a:gd name="T111" fmla="*/ 351080720 h 582"/>
                    <a:gd name="T112" fmla="*/ 778726889 w 427"/>
                    <a:gd name="T113" fmla="*/ 448604113 h 582"/>
                    <a:gd name="T114" fmla="*/ 869452619 w 427"/>
                    <a:gd name="T115" fmla="*/ 481112023 h 582"/>
                    <a:gd name="T116" fmla="*/ 932457255 w 427"/>
                    <a:gd name="T117" fmla="*/ 409594756 h 582"/>
                    <a:gd name="T118" fmla="*/ 975299074 w 427"/>
                    <a:gd name="T119" fmla="*/ 286066928 h 582"/>
                    <a:gd name="T120" fmla="*/ 1060984298 w 427"/>
                    <a:gd name="T121" fmla="*/ 39009371 h 582"/>
                    <a:gd name="T122" fmla="*/ 1076105220 w 427"/>
                    <a:gd name="T123" fmla="*/ 0 h 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7"/>
                    <a:gd name="T187" fmla="*/ 0 h 582"/>
                    <a:gd name="T188" fmla="*/ 427 w 427"/>
                    <a:gd name="T189" fmla="*/ 582 h 5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7" h="582">
                      <a:moveTo>
                        <a:pt x="247" y="582"/>
                      </a:moveTo>
                      <a:cubicBezTo>
                        <a:pt x="228" y="566"/>
                        <a:pt x="201" y="561"/>
                        <a:pt x="177" y="558"/>
                      </a:cubicBezTo>
                      <a:cubicBezTo>
                        <a:pt x="167" y="554"/>
                        <a:pt x="158" y="551"/>
                        <a:pt x="148" y="547"/>
                      </a:cubicBezTo>
                      <a:cubicBezTo>
                        <a:pt x="137" y="536"/>
                        <a:pt x="142" y="539"/>
                        <a:pt x="133" y="534"/>
                      </a:cubicBezTo>
                      <a:cubicBezTo>
                        <a:pt x="129" y="526"/>
                        <a:pt x="126" y="523"/>
                        <a:pt x="118" y="520"/>
                      </a:cubicBezTo>
                      <a:cubicBezTo>
                        <a:pt x="116" y="511"/>
                        <a:pt x="111" y="503"/>
                        <a:pt x="106" y="495"/>
                      </a:cubicBezTo>
                      <a:cubicBezTo>
                        <a:pt x="103" y="490"/>
                        <a:pt x="97" y="480"/>
                        <a:pt x="97" y="480"/>
                      </a:cubicBezTo>
                      <a:cubicBezTo>
                        <a:pt x="99" y="468"/>
                        <a:pt x="98" y="462"/>
                        <a:pt x="111" y="459"/>
                      </a:cubicBezTo>
                      <a:cubicBezTo>
                        <a:pt x="119" y="453"/>
                        <a:pt x="126" y="449"/>
                        <a:pt x="136" y="447"/>
                      </a:cubicBezTo>
                      <a:cubicBezTo>
                        <a:pt x="164" y="433"/>
                        <a:pt x="195" y="442"/>
                        <a:pt x="222" y="453"/>
                      </a:cubicBezTo>
                      <a:cubicBezTo>
                        <a:pt x="225" y="456"/>
                        <a:pt x="228" y="459"/>
                        <a:pt x="231" y="462"/>
                      </a:cubicBezTo>
                      <a:cubicBezTo>
                        <a:pt x="236" y="467"/>
                        <a:pt x="237" y="481"/>
                        <a:pt x="237" y="481"/>
                      </a:cubicBezTo>
                      <a:cubicBezTo>
                        <a:pt x="235" y="504"/>
                        <a:pt x="228" y="514"/>
                        <a:pt x="207" y="525"/>
                      </a:cubicBezTo>
                      <a:cubicBezTo>
                        <a:pt x="200" y="535"/>
                        <a:pt x="190" y="542"/>
                        <a:pt x="178" y="547"/>
                      </a:cubicBezTo>
                      <a:cubicBezTo>
                        <a:pt x="174" y="554"/>
                        <a:pt x="171" y="560"/>
                        <a:pt x="163" y="562"/>
                      </a:cubicBezTo>
                      <a:cubicBezTo>
                        <a:pt x="150" y="561"/>
                        <a:pt x="136" y="560"/>
                        <a:pt x="123" y="559"/>
                      </a:cubicBezTo>
                      <a:cubicBezTo>
                        <a:pt x="117" y="558"/>
                        <a:pt x="106" y="552"/>
                        <a:pt x="106" y="552"/>
                      </a:cubicBezTo>
                      <a:cubicBezTo>
                        <a:pt x="106" y="550"/>
                        <a:pt x="104" y="543"/>
                        <a:pt x="106" y="541"/>
                      </a:cubicBezTo>
                      <a:cubicBezTo>
                        <a:pt x="110" y="537"/>
                        <a:pt x="121" y="532"/>
                        <a:pt x="121" y="532"/>
                      </a:cubicBezTo>
                      <a:cubicBezTo>
                        <a:pt x="131" y="519"/>
                        <a:pt x="147" y="510"/>
                        <a:pt x="157" y="496"/>
                      </a:cubicBezTo>
                      <a:cubicBezTo>
                        <a:pt x="162" y="489"/>
                        <a:pt x="172" y="475"/>
                        <a:pt x="172" y="475"/>
                      </a:cubicBezTo>
                      <a:cubicBezTo>
                        <a:pt x="174" y="465"/>
                        <a:pt x="179" y="456"/>
                        <a:pt x="183" y="447"/>
                      </a:cubicBezTo>
                      <a:cubicBezTo>
                        <a:pt x="186" y="433"/>
                        <a:pt x="185" y="419"/>
                        <a:pt x="189" y="406"/>
                      </a:cubicBezTo>
                      <a:cubicBezTo>
                        <a:pt x="191" y="399"/>
                        <a:pt x="196" y="384"/>
                        <a:pt x="196" y="384"/>
                      </a:cubicBezTo>
                      <a:cubicBezTo>
                        <a:pt x="196" y="374"/>
                        <a:pt x="197" y="364"/>
                        <a:pt x="195" y="354"/>
                      </a:cubicBezTo>
                      <a:cubicBezTo>
                        <a:pt x="190" y="326"/>
                        <a:pt x="145" y="326"/>
                        <a:pt x="127" y="324"/>
                      </a:cubicBezTo>
                      <a:cubicBezTo>
                        <a:pt x="113" y="320"/>
                        <a:pt x="99" y="320"/>
                        <a:pt x="85" y="318"/>
                      </a:cubicBezTo>
                      <a:cubicBezTo>
                        <a:pt x="80" y="317"/>
                        <a:pt x="70" y="315"/>
                        <a:pt x="70" y="315"/>
                      </a:cubicBezTo>
                      <a:cubicBezTo>
                        <a:pt x="49" y="304"/>
                        <a:pt x="19" y="300"/>
                        <a:pt x="7" y="276"/>
                      </a:cubicBezTo>
                      <a:cubicBezTo>
                        <a:pt x="5" y="268"/>
                        <a:pt x="2" y="261"/>
                        <a:pt x="0" y="253"/>
                      </a:cubicBezTo>
                      <a:cubicBezTo>
                        <a:pt x="3" y="233"/>
                        <a:pt x="2" y="222"/>
                        <a:pt x="22" y="219"/>
                      </a:cubicBezTo>
                      <a:cubicBezTo>
                        <a:pt x="30" y="215"/>
                        <a:pt x="39" y="212"/>
                        <a:pt x="48" y="210"/>
                      </a:cubicBezTo>
                      <a:cubicBezTo>
                        <a:pt x="75" y="196"/>
                        <a:pt x="70" y="198"/>
                        <a:pt x="100" y="196"/>
                      </a:cubicBezTo>
                      <a:cubicBezTo>
                        <a:pt x="114" y="197"/>
                        <a:pt x="128" y="197"/>
                        <a:pt x="142" y="199"/>
                      </a:cubicBezTo>
                      <a:cubicBezTo>
                        <a:pt x="160" y="202"/>
                        <a:pt x="193" y="231"/>
                        <a:pt x="210" y="241"/>
                      </a:cubicBezTo>
                      <a:cubicBezTo>
                        <a:pt x="216" y="250"/>
                        <a:pt x="224" y="254"/>
                        <a:pt x="231" y="261"/>
                      </a:cubicBezTo>
                      <a:cubicBezTo>
                        <a:pt x="235" y="271"/>
                        <a:pt x="246" y="287"/>
                        <a:pt x="258" y="289"/>
                      </a:cubicBezTo>
                      <a:cubicBezTo>
                        <a:pt x="273" y="296"/>
                        <a:pt x="305" y="290"/>
                        <a:pt x="316" y="289"/>
                      </a:cubicBezTo>
                      <a:cubicBezTo>
                        <a:pt x="344" y="291"/>
                        <a:pt x="391" y="301"/>
                        <a:pt x="412" y="286"/>
                      </a:cubicBezTo>
                      <a:cubicBezTo>
                        <a:pt x="421" y="269"/>
                        <a:pt x="413" y="246"/>
                        <a:pt x="406" y="228"/>
                      </a:cubicBezTo>
                      <a:cubicBezTo>
                        <a:pt x="394" y="197"/>
                        <a:pt x="380" y="174"/>
                        <a:pt x="358" y="150"/>
                      </a:cubicBezTo>
                      <a:cubicBezTo>
                        <a:pt x="339" y="130"/>
                        <a:pt x="331" y="104"/>
                        <a:pt x="307" y="87"/>
                      </a:cubicBezTo>
                      <a:cubicBezTo>
                        <a:pt x="294" y="78"/>
                        <a:pt x="284" y="65"/>
                        <a:pt x="267" y="63"/>
                      </a:cubicBezTo>
                      <a:cubicBezTo>
                        <a:pt x="222" y="66"/>
                        <a:pt x="210" y="78"/>
                        <a:pt x="171" y="84"/>
                      </a:cubicBezTo>
                      <a:cubicBezTo>
                        <a:pt x="159" y="93"/>
                        <a:pt x="146" y="95"/>
                        <a:pt x="132" y="99"/>
                      </a:cubicBezTo>
                      <a:cubicBezTo>
                        <a:pt x="101" y="95"/>
                        <a:pt x="90" y="90"/>
                        <a:pt x="79" y="63"/>
                      </a:cubicBezTo>
                      <a:cubicBezTo>
                        <a:pt x="78" y="57"/>
                        <a:pt x="75" y="52"/>
                        <a:pt x="73" y="46"/>
                      </a:cubicBezTo>
                      <a:cubicBezTo>
                        <a:pt x="77" y="20"/>
                        <a:pt x="101" y="18"/>
                        <a:pt x="124" y="15"/>
                      </a:cubicBezTo>
                      <a:cubicBezTo>
                        <a:pt x="132" y="12"/>
                        <a:pt x="144" y="11"/>
                        <a:pt x="151" y="6"/>
                      </a:cubicBezTo>
                      <a:cubicBezTo>
                        <a:pt x="158" y="7"/>
                        <a:pt x="161" y="12"/>
                        <a:pt x="168" y="13"/>
                      </a:cubicBezTo>
                      <a:cubicBezTo>
                        <a:pt x="180" y="23"/>
                        <a:pt x="193" y="31"/>
                        <a:pt x="207" y="39"/>
                      </a:cubicBezTo>
                      <a:cubicBezTo>
                        <a:pt x="217" y="54"/>
                        <a:pt x="205" y="37"/>
                        <a:pt x="216" y="49"/>
                      </a:cubicBezTo>
                      <a:cubicBezTo>
                        <a:pt x="220" y="53"/>
                        <a:pt x="226" y="61"/>
                        <a:pt x="226" y="61"/>
                      </a:cubicBezTo>
                      <a:cubicBezTo>
                        <a:pt x="232" y="78"/>
                        <a:pt x="227" y="67"/>
                        <a:pt x="249" y="91"/>
                      </a:cubicBezTo>
                      <a:cubicBezTo>
                        <a:pt x="251" y="93"/>
                        <a:pt x="251" y="96"/>
                        <a:pt x="253" y="99"/>
                      </a:cubicBezTo>
                      <a:cubicBezTo>
                        <a:pt x="255" y="102"/>
                        <a:pt x="257" y="105"/>
                        <a:pt x="259" y="108"/>
                      </a:cubicBezTo>
                      <a:cubicBezTo>
                        <a:pt x="273" y="123"/>
                        <a:pt x="289" y="132"/>
                        <a:pt x="309" y="138"/>
                      </a:cubicBezTo>
                      <a:cubicBezTo>
                        <a:pt x="320" y="146"/>
                        <a:pt x="332" y="147"/>
                        <a:pt x="345" y="148"/>
                      </a:cubicBezTo>
                      <a:cubicBezTo>
                        <a:pt x="359" y="144"/>
                        <a:pt x="361" y="135"/>
                        <a:pt x="370" y="126"/>
                      </a:cubicBezTo>
                      <a:cubicBezTo>
                        <a:pt x="373" y="111"/>
                        <a:pt x="382" y="102"/>
                        <a:pt x="387" y="88"/>
                      </a:cubicBezTo>
                      <a:cubicBezTo>
                        <a:pt x="390" y="65"/>
                        <a:pt x="404" y="29"/>
                        <a:pt x="421" y="12"/>
                      </a:cubicBezTo>
                      <a:cubicBezTo>
                        <a:pt x="423" y="8"/>
                        <a:pt x="426" y="4"/>
                        <a:pt x="427" y="0"/>
                      </a:cubicBezTo>
                    </a:path>
                  </a:pathLst>
                </a:custGeom>
                <a:noFill/>
                <a:ln w="15875" cap="flat" cmpd="sng">
                  <a:solidFill>
                    <a:srgbClr val="0000FF"/>
                  </a:solidFill>
                  <a:prstDash val="solid"/>
                  <a:round/>
                  <a:headEnd type="none" w="med" len="med"/>
                  <a:tailEnd type="none" w="med" len="med"/>
                </a:ln>
              </p:spPr>
              <p:txBody>
                <a:bodyPr lIns="0" tIns="0" rIns="0" bIns="0">
                  <a:spAutoFit/>
                </a:bodyPr>
                <a:lstStyle/>
                <a:p>
                  <a:endParaRPr lang="es-ES"/>
                </a:p>
              </p:txBody>
            </p:sp>
            <p:sp>
              <p:nvSpPr>
                <p:cNvPr id="19595" name="Freeform 71"/>
                <p:cNvSpPr>
                  <a:spLocks/>
                </p:cNvSpPr>
                <p:nvPr/>
              </p:nvSpPr>
              <p:spPr bwMode="auto">
                <a:xfrm>
                  <a:off x="3928418" y="1034399"/>
                  <a:ext cx="661988" cy="914400"/>
                </a:xfrm>
                <a:custGeom>
                  <a:avLst/>
                  <a:gdLst>
                    <a:gd name="T0" fmla="*/ 95766007 w 417"/>
                    <a:gd name="T1" fmla="*/ 370462117 h 576"/>
                    <a:gd name="T2" fmla="*/ 294859311 w 417"/>
                    <a:gd name="T3" fmla="*/ 448587821 h 576"/>
                    <a:gd name="T4" fmla="*/ 506552633 w 417"/>
                    <a:gd name="T5" fmla="*/ 325100911 h 576"/>
                    <a:gd name="T6" fmla="*/ 574596089 w 417"/>
                    <a:gd name="T7" fmla="*/ 249494668 h 576"/>
                    <a:gd name="T8" fmla="*/ 438507589 w 417"/>
                    <a:gd name="T9" fmla="*/ 221773755 h 576"/>
                    <a:gd name="T10" fmla="*/ 579636404 w 417"/>
                    <a:gd name="T11" fmla="*/ 446066872 h 576"/>
                    <a:gd name="T12" fmla="*/ 846773289 w 417"/>
                    <a:gd name="T13" fmla="*/ 312499342 h 576"/>
                    <a:gd name="T14" fmla="*/ 997982734 w 417"/>
                    <a:gd name="T15" fmla="*/ 357862135 h 576"/>
                    <a:gd name="T16" fmla="*/ 1048385882 w 417"/>
                    <a:gd name="T17" fmla="*/ 539313407 h 576"/>
                    <a:gd name="T18" fmla="*/ 662802393 w 417"/>
                    <a:gd name="T19" fmla="*/ 551913390 h 576"/>
                    <a:gd name="T20" fmla="*/ 604837978 w 417"/>
                    <a:gd name="T21" fmla="*/ 425905630 h 576"/>
                    <a:gd name="T22" fmla="*/ 791329627 w 417"/>
                    <a:gd name="T23" fmla="*/ 312499342 h 576"/>
                    <a:gd name="T24" fmla="*/ 859374869 w 417"/>
                    <a:gd name="T25" fmla="*/ 478829683 h 576"/>
                    <a:gd name="T26" fmla="*/ 877015178 w 417"/>
                    <a:gd name="T27" fmla="*/ 531752148 h 576"/>
                    <a:gd name="T28" fmla="*/ 897176437 w 417"/>
                    <a:gd name="T29" fmla="*/ 589716511 h 576"/>
                    <a:gd name="T30" fmla="*/ 889616758 w 417"/>
                    <a:gd name="T31" fmla="*/ 781248305 h 576"/>
                    <a:gd name="T32" fmla="*/ 375504348 w 417"/>
                    <a:gd name="T33" fmla="*/ 803928908 h 576"/>
                    <a:gd name="T34" fmla="*/ 451109170 w 417"/>
                    <a:gd name="T35" fmla="*/ 945057796 h 576"/>
                    <a:gd name="T36" fmla="*/ 753528059 w 417"/>
                    <a:gd name="T37" fmla="*/ 796369236 h 576"/>
                    <a:gd name="T38" fmla="*/ 541834837 w 417"/>
                    <a:gd name="T39" fmla="*/ 771167684 h 576"/>
                    <a:gd name="T40" fmla="*/ 594757349 w 417"/>
                    <a:gd name="T41" fmla="*/ 871974090 h 576"/>
                    <a:gd name="T42" fmla="*/ 723286171 w 417"/>
                    <a:gd name="T43" fmla="*/ 1060984935 h 576"/>
                    <a:gd name="T44" fmla="*/ 783769948 w 417"/>
                    <a:gd name="T45" fmla="*/ 1171871763 h 576"/>
                    <a:gd name="T46" fmla="*/ 844253925 w 417"/>
                    <a:gd name="T47" fmla="*/ 1348284213 h 576"/>
                    <a:gd name="T48" fmla="*/ 461189799 w 417"/>
                    <a:gd name="T49" fmla="*/ 1378526075 h 576"/>
                    <a:gd name="T50" fmla="*/ 519152626 w 417"/>
                    <a:gd name="T51" fmla="*/ 1156750832 h 576"/>
                    <a:gd name="T52" fmla="*/ 761087738 w 417"/>
                    <a:gd name="T53" fmla="*/ 1166831452 h 576"/>
                    <a:gd name="T54" fmla="*/ 899697388 w 417"/>
                    <a:gd name="T55" fmla="*/ 1224795815 h 576"/>
                    <a:gd name="T56" fmla="*/ 756047423 w 417"/>
                    <a:gd name="T57" fmla="*/ 1068546194 h 576"/>
                    <a:gd name="T58" fmla="*/ 635079867 w 417"/>
                    <a:gd name="T59" fmla="*/ 1295360160 h 576"/>
                    <a:gd name="T60" fmla="*/ 534273571 w 417"/>
                    <a:gd name="T61" fmla="*/ 1353324523 h 576"/>
                    <a:gd name="T62" fmla="*/ 476310744 w 417"/>
                    <a:gd name="T63" fmla="*/ 1393647006 h 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7"/>
                    <a:gd name="T97" fmla="*/ 0 h 576"/>
                    <a:gd name="T98" fmla="*/ 417 w 417"/>
                    <a:gd name="T99" fmla="*/ 576 h 5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7" h="576">
                      <a:moveTo>
                        <a:pt x="26" y="0"/>
                      </a:moveTo>
                      <a:cubicBezTo>
                        <a:pt x="28" y="47"/>
                        <a:pt x="0" y="115"/>
                        <a:pt x="38" y="147"/>
                      </a:cubicBezTo>
                      <a:cubicBezTo>
                        <a:pt x="47" y="167"/>
                        <a:pt x="57" y="173"/>
                        <a:pt x="77" y="180"/>
                      </a:cubicBezTo>
                      <a:cubicBezTo>
                        <a:pt x="90" y="179"/>
                        <a:pt x="104" y="180"/>
                        <a:pt x="117" y="178"/>
                      </a:cubicBezTo>
                      <a:cubicBezTo>
                        <a:pt x="138" y="175"/>
                        <a:pt x="154" y="155"/>
                        <a:pt x="173" y="147"/>
                      </a:cubicBezTo>
                      <a:cubicBezTo>
                        <a:pt x="184" y="142"/>
                        <a:pt x="191" y="135"/>
                        <a:pt x="201" y="129"/>
                      </a:cubicBezTo>
                      <a:cubicBezTo>
                        <a:pt x="206" y="126"/>
                        <a:pt x="218" y="120"/>
                        <a:pt x="218" y="120"/>
                      </a:cubicBezTo>
                      <a:cubicBezTo>
                        <a:pt x="219" y="113"/>
                        <a:pt x="225" y="106"/>
                        <a:pt x="228" y="99"/>
                      </a:cubicBezTo>
                      <a:cubicBezTo>
                        <a:pt x="229" y="89"/>
                        <a:pt x="236" y="68"/>
                        <a:pt x="222" y="66"/>
                      </a:cubicBezTo>
                      <a:cubicBezTo>
                        <a:pt x="184" y="69"/>
                        <a:pt x="183" y="61"/>
                        <a:pt x="174" y="88"/>
                      </a:cubicBezTo>
                      <a:cubicBezTo>
                        <a:pt x="175" y="117"/>
                        <a:pt x="162" y="173"/>
                        <a:pt x="200" y="187"/>
                      </a:cubicBezTo>
                      <a:cubicBezTo>
                        <a:pt x="211" y="186"/>
                        <a:pt x="219" y="181"/>
                        <a:pt x="230" y="177"/>
                      </a:cubicBezTo>
                      <a:cubicBezTo>
                        <a:pt x="243" y="164"/>
                        <a:pt x="264" y="149"/>
                        <a:pt x="282" y="145"/>
                      </a:cubicBezTo>
                      <a:cubicBezTo>
                        <a:pt x="298" y="137"/>
                        <a:pt x="319" y="130"/>
                        <a:pt x="336" y="124"/>
                      </a:cubicBezTo>
                      <a:cubicBezTo>
                        <a:pt x="354" y="125"/>
                        <a:pt x="372" y="123"/>
                        <a:pt x="389" y="126"/>
                      </a:cubicBezTo>
                      <a:cubicBezTo>
                        <a:pt x="398" y="127"/>
                        <a:pt x="394" y="138"/>
                        <a:pt x="396" y="142"/>
                      </a:cubicBezTo>
                      <a:cubicBezTo>
                        <a:pt x="403" y="156"/>
                        <a:pt x="414" y="166"/>
                        <a:pt x="417" y="183"/>
                      </a:cubicBezTo>
                      <a:cubicBezTo>
                        <a:pt x="417" y="193"/>
                        <a:pt x="417" y="204"/>
                        <a:pt x="416" y="214"/>
                      </a:cubicBezTo>
                      <a:cubicBezTo>
                        <a:pt x="414" y="237"/>
                        <a:pt x="381" y="246"/>
                        <a:pt x="363" y="252"/>
                      </a:cubicBezTo>
                      <a:cubicBezTo>
                        <a:pt x="325" y="248"/>
                        <a:pt x="291" y="247"/>
                        <a:pt x="263" y="219"/>
                      </a:cubicBezTo>
                      <a:cubicBezTo>
                        <a:pt x="260" y="212"/>
                        <a:pt x="258" y="208"/>
                        <a:pt x="252" y="204"/>
                      </a:cubicBezTo>
                      <a:cubicBezTo>
                        <a:pt x="249" y="191"/>
                        <a:pt x="245" y="181"/>
                        <a:pt x="240" y="169"/>
                      </a:cubicBezTo>
                      <a:cubicBezTo>
                        <a:pt x="236" y="133"/>
                        <a:pt x="224" y="93"/>
                        <a:pt x="255" y="70"/>
                      </a:cubicBezTo>
                      <a:cubicBezTo>
                        <a:pt x="278" y="75"/>
                        <a:pt x="304" y="102"/>
                        <a:pt x="314" y="124"/>
                      </a:cubicBezTo>
                      <a:cubicBezTo>
                        <a:pt x="319" y="134"/>
                        <a:pt x="326" y="150"/>
                        <a:pt x="335" y="156"/>
                      </a:cubicBezTo>
                      <a:cubicBezTo>
                        <a:pt x="336" y="167"/>
                        <a:pt x="336" y="180"/>
                        <a:pt x="341" y="190"/>
                      </a:cubicBezTo>
                      <a:cubicBezTo>
                        <a:pt x="342" y="194"/>
                        <a:pt x="340" y="198"/>
                        <a:pt x="341" y="201"/>
                      </a:cubicBezTo>
                      <a:cubicBezTo>
                        <a:pt x="342" y="205"/>
                        <a:pt x="346" y="208"/>
                        <a:pt x="348" y="211"/>
                      </a:cubicBezTo>
                      <a:cubicBezTo>
                        <a:pt x="349" y="213"/>
                        <a:pt x="349" y="214"/>
                        <a:pt x="350" y="216"/>
                      </a:cubicBezTo>
                      <a:cubicBezTo>
                        <a:pt x="352" y="222"/>
                        <a:pt x="356" y="234"/>
                        <a:pt x="356" y="234"/>
                      </a:cubicBezTo>
                      <a:cubicBezTo>
                        <a:pt x="357" y="250"/>
                        <a:pt x="358" y="247"/>
                        <a:pt x="362" y="258"/>
                      </a:cubicBezTo>
                      <a:cubicBezTo>
                        <a:pt x="361" y="278"/>
                        <a:pt x="367" y="296"/>
                        <a:pt x="353" y="310"/>
                      </a:cubicBezTo>
                      <a:cubicBezTo>
                        <a:pt x="302" y="308"/>
                        <a:pt x="279" y="307"/>
                        <a:pt x="239" y="303"/>
                      </a:cubicBezTo>
                      <a:cubicBezTo>
                        <a:pt x="237" y="303"/>
                        <a:pt x="154" y="285"/>
                        <a:pt x="149" y="319"/>
                      </a:cubicBezTo>
                      <a:cubicBezTo>
                        <a:pt x="150" y="347"/>
                        <a:pt x="142" y="352"/>
                        <a:pt x="161" y="363"/>
                      </a:cubicBezTo>
                      <a:cubicBezTo>
                        <a:pt x="166" y="371"/>
                        <a:pt x="170" y="372"/>
                        <a:pt x="179" y="375"/>
                      </a:cubicBezTo>
                      <a:cubicBezTo>
                        <a:pt x="218" y="374"/>
                        <a:pt x="258" y="375"/>
                        <a:pt x="297" y="372"/>
                      </a:cubicBezTo>
                      <a:cubicBezTo>
                        <a:pt x="316" y="371"/>
                        <a:pt x="301" y="335"/>
                        <a:pt x="299" y="316"/>
                      </a:cubicBezTo>
                      <a:cubicBezTo>
                        <a:pt x="295" y="282"/>
                        <a:pt x="261" y="257"/>
                        <a:pt x="231" y="252"/>
                      </a:cubicBezTo>
                      <a:cubicBezTo>
                        <a:pt x="195" y="257"/>
                        <a:pt x="195" y="273"/>
                        <a:pt x="215" y="306"/>
                      </a:cubicBezTo>
                      <a:cubicBezTo>
                        <a:pt x="218" y="320"/>
                        <a:pt x="220" y="322"/>
                        <a:pt x="228" y="334"/>
                      </a:cubicBezTo>
                      <a:cubicBezTo>
                        <a:pt x="233" y="349"/>
                        <a:pt x="226" y="330"/>
                        <a:pt x="236" y="346"/>
                      </a:cubicBezTo>
                      <a:cubicBezTo>
                        <a:pt x="241" y="353"/>
                        <a:pt x="243" y="363"/>
                        <a:pt x="248" y="370"/>
                      </a:cubicBezTo>
                      <a:cubicBezTo>
                        <a:pt x="261" y="387"/>
                        <a:pt x="274" y="404"/>
                        <a:pt x="287" y="421"/>
                      </a:cubicBezTo>
                      <a:cubicBezTo>
                        <a:pt x="288" y="428"/>
                        <a:pt x="292" y="433"/>
                        <a:pt x="296" y="439"/>
                      </a:cubicBezTo>
                      <a:cubicBezTo>
                        <a:pt x="297" y="446"/>
                        <a:pt x="306" y="459"/>
                        <a:pt x="311" y="465"/>
                      </a:cubicBezTo>
                      <a:cubicBezTo>
                        <a:pt x="316" y="481"/>
                        <a:pt x="322" y="496"/>
                        <a:pt x="329" y="511"/>
                      </a:cubicBezTo>
                      <a:cubicBezTo>
                        <a:pt x="331" y="519"/>
                        <a:pt x="333" y="527"/>
                        <a:pt x="335" y="535"/>
                      </a:cubicBezTo>
                      <a:cubicBezTo>
                        <a:pt x="333" y="554"/>
                        <a:pt x="337" y="564"/>
                        <a:pt x="318" y="568"/>
                      </a:cubicBezTo>
                      <a:cubicBezTo>
                        <a:pt x="258" y="566"/>
                        <a:pt x="226" y="576"/>
                        <a:pt x="183" y="547"/>
                      </a:cubicBezTo>
                      <a:cubicBezTo>
                        <a:pt x="179" y="540"/>
                        <a:pt x="174" y="536"/>
                        <a:pt x="171" y="529"/>
                      </a:cubicBezTo>
                      <a:cubicBezTo>
                        <a:pt x="167" y="493"/>
                        <a:pt x="169" y="465"/>
                        <a:pt x="206" y="459"/>
                      </a:cubicBezTo>
                      <a:cubicBezTo>
                        <a:pt x="214" y="453"/>
                        <a:pt x="223" y="451"/>
                        <a:pt x="233" y="448"/>
                      </a:cubicBezTo>
                      <a:cubicBezTo>
                        <a:pt x="283" y="450"/>
                        <a:pt x="273" y="446"/>
                        <a:pt x="302" y="463"/>
                      </a:cubicBezTo>
                      <a:cubicBezTo>
                        <a:pt x="320" y="490"/>
                        <a:pt x="317" y="486"/>
                        <a:pt x="350" y="493"/>
                      </a:cubicBezTo>
                      <a:cubicBezTo>
                        <a:pt x="356" y="492"/>
                        <a:pt x="357" y="494"/>
                        <a:pt x="357" y="486"/>
                      </a:cubicBezTo>
                      <a:cubicBezTo>
                        <a:pt x="355" y="440"/>
                        <a:pt x="367" y="415"/>
                        <a:pt x="327" y="406"/>
                      </a:cubicBezTo>
                      <a:cubicBezTo>
                        <a:pt x="314" y="409"/>
                        <a:pt x="309" y="414"/>
                        <a:pt x="300" y="424"/>
                      </a:cubicBezTo>
                      <a:cubicBezTo>
                        <a:pt x="297" y="444"/>
                        <a:pt x="288" y="472"/>
                        <a:pt x="279" y="490"/>
                      </a:cubicBezTo>
                      <a:cubicBezTo>
                        <a:pt x="277" y="503"/>
                        <a:pt x="265" y="512"/>
                        <a:pt x="252" y="514"/>
                      </a:cubicBezTo>
                      <a:cubicBezTo>
                        <a:pt x="244" y="520"/>
                        <a:pt x="235" y="523"/>
                        <a:pt x="225" y="525"/>
                      </a:cubicBezTo>
                      <a:cubicBezTo>
                        <a:pt x="219" y="529"/>
                        <a:pt x="217" y="533"/>
                        <a:pt x="212" y="537"/>
                      </a:cubicBezTo>
                      <a:cubicBezTo>
                        <a:pt x="208" y="539"/>
                        <a:pt x="201" y="544"/>
                        <a:pt x="201" y="544"/>
                      </a:cubicBezTo>
                      <a:cubicBezTo>
                        <a:pt x="197" y="550"/>
                        <a:pt x="196" y="552"/>
                        <a:pt x="189" y="553"/>
                      </a:cubicBezTo>
                      <a:cubicBezTo>
                        <a:pt x="186" y="555"/>
                        <a:pt x="179" y="556"/>
                        <a:pt x="179" y="556"/>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596" name="Freeform 72"/>
                <p:cNvSpPr>
                  <a:spLocks/>
                </p:cNvSpPr>
                <p:nvPr/>
              </p:nvSpPr>
              <p:spPr bwMode="auto">
                <a:xfrm>
                  <a:off x="2937818" y="1240774"/>
                  <a:ext cx="446088" cy="681037"/>
                </a:xfrm>
                <a:custGeom>
                  <a:avLst/>
                  <a:gdLst>
                    <a:gd name="T0" fmla="*/ 204133640 w 281"/>
                    <a:gd name="T1" fmla="*/ 1020661845 h 429"/>
                    <a:gd name="T2" fmla="*/ 488910847 w 281"/>
                    <a:gd name="T3" fmla="*/ 1023182792 h 429"/>
                    <a:gd name="T4" fmla="*/ 534273690 w 281"/>
                    <a:gd name="T5" fmla="*/ 997981255 h 429"/>
                    <a:gd name="T6" fmla="*/ 556955906 w 281"/>
                    <a:gd name="T7" fmla="*/ 960178156 h 429"/>
                    <a:gd name="T8" fmla="*/ 536794642 w 281"/>
                    <a:gd name="T9" fmla="*/ 839210779 h 429"/>
                    <a:gd name="T10" fmla="*/ 468749583 w 281"/>
                    <a:gd name="T11" fmla="*/ 796368762 h 429"/>
                    <a:gd name="T12" fmla="*/ 378023796 w 281"/>
                    <a:gd name="T13" fmla="*/ 756046303 h 429"/>
                    <a:gd name="T14" fmla="*/ 332660953 w 281"/>
                    <a:gd name="T15" fmla="*/ 740925381 h 429"/>
                    <a:gd name="T16" fmla="*/ 234375585 w 281"/>
                    <a:gd name="T17" fmla="*/ 735885074 h 429"/>
                    <a:gd name="T18" fmla="*/ 330141588 w 281"/>
                    <a:gd name="T19" fmla="*/ 816529992 h 429"/>
                    <a:gd name="T20" fmla="*/ 408265692 w 281"/>
                    <a:gd name="T21" fmla="*/ 869452624 h 429"/>
                    <a:gd name="T22" fmla="*/ 496472114 w 281"/>
                    <a:gd name="T23" fmla="*/ 1000500615 h 429"/>
                    <a:gd name="T24" fmla="*/ 488910847 w 281"/>
                    <a:gd name="T25" fmla="*/ 1081145533 h 429"/>
                    <a:gd name="T26" fmla="*/ 362902848 w 281"/>
                    <a:gd name="T27" fmla="*/ 1050903689 h 429"/>
                    <a:gd name="T28" fmla="*/ 294859377 w 281"/>
                    <a:gd name="T29" fmla="*/ 1005540923 h 429"/>
                    <a:gd name="T30" fmla="*/ 383064112 w 281"/>
                    <a:gd name="T31" fmla="*/ 826610606 h 429"/>
                    <a:gd name="T32" fmla="*/ 405746328 w 281"/>
                    <a:gd name="T33" fmla="*/ 788807507 h 429"/>
                    <a:gd name="T34" fmla="*/ 458668951 w 281"/>
                    <a:gd name="T35" fmla="*/ 695562615 h 429"/>
                    <a:gd name="T36" fmla="*/ 579636534 w 281"/>
                    <a:gd name="T37" fmla="*/ 514111550 h 429"/>
                    <a:gd name="T38" fmla="*/ 609878430 w 281"/>
                    <a:gd name="T39" fmla="*/ 388103766 h 429"/>
                    <a:gd name="T40" fmla="*/ 544354322 w 281"/>
                    <a:gd name="T41" fmla="*/ 340220053 h 429"/>
                    <a:gd name="T42" fmla="*/ 332660953 w 281"/>
                    <a:gd name="T43" fmla="*/ 264615442 h 429"/>
                    <a:gd name="T44" fmla="*/ 211693370 w 281"/>
                    <a:gd name="T45" fmla="*/ 259575135 h 429"/>
                    <a:gd name="T46" fmla="*/ 257056213 w 281"/>
                    <a:gd name="T47" fmla="*/ 438506939 h 429"/>
                    <a:gd name="T48" fmla="*/ 556955906 w 281"/>
                    <a:gd name="T49" fmla="*/ 569554931 h 429"/>
                    <a:gd name="T50" fmla="*/ 677923489 w 281"/>
                    <a:gd name="T51" fmla="*/ 637598286 h 429"/>
                    <a:gd name="T52" fmla="*/ 695563801 w 281"/>
                    <a:gd name="T53" fmla="*/ 690522307 h 429"/>
                    <a:gd name="T54" fmla="*/ 559475270 w 281"/>
                    <a:gd name="T55" fmla="*/ 612396750 h 429"/>
                    <a:gd name="T56" fmla="*/ 491431798 w 281"/>
                    <a:gd name="T57" fmla="*/ 559474316 h 429"/>
                    <a:gd name="T58" fmla="*/ 398185060 w 281"/>
                    <a:gd name="T59" fmla="*/ 476308451 h 429"/>
                    <a:gd name="T60" fmla="*/ 428427055 w 281"/>
                    <a:gd name="T61" fmla="*/ 350300667 h 429"/>
                    <a:gd name="T62" fmla="*/ 415826960 w 281"/>
                    <a:gd name="T63" fmla="*/ 294857286 h 429"/>
                    <a:gd name="T64" fmla="*/ 317540005 w 281"/>
                    <a:gd name="T65" fmla="*/ 204131704 h 429"/>
                    <a:gd name="T66" fmla="*/ 178932060 w 281"/>
                    <a:gd name="T67" fmla="*/ 146168963 h 429"/>
                    <a:gd name="T68" fmla="*/ 52924136 w 281"/>
                    <a:gd name="T69" fmla="*/ 93244917 h 429"/>
                    <a:gd name="T70" fmla="*/ 12601587 w 281"/>
                    <a:gd name="T71" fmla="*/ 45362779 h 429"/>
                    <a:gd name="T72" fmla="*/ 0 w 281"/>
                    <a:gd name="T73" fmla="*/ 0 h 4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1"/>
                    <a:gd name="T112" fmla="*/ 0 h 429"/>
                    <a:gd name="T113" fmla="*/ 281 w 281"/>
                    <a:gd name="T114" fmla="*/ 429 h 4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1" h="429">
                      <a:moveTo>
                        <a:pt x="81" y="405"/>
                      </a:moveTo>
                      <a:cubicBezTo>
                        <a:pt x="125" y="406"/>
                        <a:pt x="148" y="408"/>
                        <a:pt x="194" y="406"/>
                      </a:cubicBezTo>
                      <a:cubicBezTo>
                        <a:pt x="201" y="403"/>
                        <a:pt x="206" y="400"/>
                        <a:pt x="212" y="396"/>
                      </a:cubicBezTo>
                      <a:cubicBezTo>
                        <a:pt x="213" y="389"/>
                        <a:pt x="218" y="387"/>
                        <a:pt x="221" y="381"/>
                      </a:cubicBezTo>
                      <a:cubicBezTo>
                        <a:pt x="224" y="365"/>
                        <a:pt x="228" y="342"/>
                        <a:pt x="213" y="333"/>
                      </a:cubicBezTo>
                      <a:cubicBezTo>
                        <a:pt x="207" y="323"/>
                        <a:pt x="197" y="318"/>
                        <a:pt x="186" y="316"/>
                      </a:cubicBezTo>
                      <a:cubicBezTo>
                        <a:pt x="177" y="309"/>
                        <a:pt x="161" y="302"/>
                        <a:pt x="150" y="300"/>
                      </a:cubicBezTo>
                      <a:cubicBezTo>
                        <a:pt x="144" y="297"/>
                        <a:pt x="139" y="295"/>
                        <a:pt x="132" y="294"/>
                      </a:cubicBezTo>
                      <a:cubicBezTo>
                        <a:pt x="118" y="288"/>
                        <a:pt x="108" y="289"/>
                        <a:pt x="93" y="292"/>
                      </a:cubicBezTo>
                      <a:cubicBezTo>
                        <a:pt x="96" y="311"/>
                        <a:pt x="113" y="319"/>
                        <a:pt x="131" y="324"/>
                      </a:cubicBezTo>
                      <a:cubicBezTo>
                        <a:pt x="141" y="332"/>
                        <a:pt x="151" y="339"/>
                        <a:pt x="162" y="345"/>
                      </a:cubicBezTo>
                      <a:cubicBezTo>
                        <a:pt x="175" y="361"/>
                        <a:pt x="188" y="379"/>
                        <a:pt x="197" y="397"/>
                      </a:cubicBezTo>
                      <a:cubicBezTo>
                        <a:pt x="200" y="409"/>
                        <a:pt x="203" y="418"/>
                        <a:pt x="194" y="429"/>
                      </a:cubicBezTo>
                      <a:cubicBezTo>
                        <a:pt x="166" y="427"/>
                        <a:pt x="165" y="425"/>
                        <a:pt x="144" y="417"/>
                      </a:cubicBezTo>
                      <a:cubicBezTo>
                        <a:pt x="137" y="409"/>
                        <a:pt x="126" y="406"/>
                        <a:pt x="117" y="399"/>
                      </a:cubicBezTo>
                      <a:cubicBezTo>
                        <a:pt x="114" y="373"/>
                        <a:pt x="139" y="350"/>
                        <a:pt x="152" y="328"/>
                      </a:cubicBezTo>
                      <a:cubicBezTo>
                        <a:pt x="153" y="320"/>
                        <a:pt x="154" y="317"/>
                        <a:pt x="161" y="313"/>
                      </a:cubicBezTo>
                      <a:cubicBezTo>
                        <a:pt x="163" y="299"/>
                        <a:pt x="176" y="288"/>
                        <a:pt x="182" y="276"/>
                      </a:cubicBezTo>
                      <a:cubicBezTo>
                        <a:pt x="185" y="257"/>
                        <a:pt x="211" y="208"/>
                        <a:pt x="230" y="204"/>
                      </a:cubicBezTo>
                      <a:cubicBezTo>
                        <a:pt x="245" y="186"/>
                        <a:pt x="247" y="183"/>
                        <a:pt x="242" y="154"/>
                      </a:cubicBezTo>
                      <a:cubicBezTo>
                        <a:pt x="241" y="149"/>
                        <a:pt x="221" y="139"/>
                        <a:pt x="216" y="135"/>
                      </a:cubicBezTo>
                      <a:cubicBezTo>
                        <a:pt x="193" y="118"/>
                        <a:pt x="160" y="109"/>
                        <a:pt x="132" y="105"/>
                      </a:cubicBezTo>
                      <a:cubicBezTo>
                        <a:pt x="115" y="99"/>
                        <a:pt x="102" y="101"/>
                        <a:pt x="84" y="103"/>
                      </a:cubicBezTo>
                      <a:cubicBezTo>
                        <a:pt x="64" y="123"/>
                        <a:pt x="84" y="159"/>
                        <a:pt x="102" y="174"/>
                      </a:cubicBezTo>
                      <a:cubicBezTo>
                        <a:pt x="133" y="200"/>
                        <a:pt x="185" y="207"/>
                        <a:pt x="221" y="226"/>
                      </a:cubicBezTo>
                      <a:cubicBezTo>
                        <a:pt x="236" y="234"/>
                        <a:pt x="252" y="250"/>
                        <a:pt x="269" y="253"/>
                      </a:cubicBezTo>
                      <a:cubicBezTo>
                        <a:pt x="281" y="259"/>
                        <a:pt x="279" y="257"/>
                        <a:pt x="276" y="274"/>
                      </a:cubicBezTo>
                      <a:cubicBezTo>
                        <a:pt x="257" y="265"/>
                        <a:pt x="243" y="247"/>
                        <a:pt x="222" y="243"/>
                      </a:cubicBezTo>
                      <a:cubicBezTo>
                        <a:pt x="213" y="236"/>
                        <a:pt x="204" y="229"/>
                        <a:pt x="195" y="222"/>
                      </a:cubicBezTo>
                      <a:cubicBezTo>
                        <a:pt x="192" y="208"/>
                        <a:pt x="172" y="191"/>
                        <a:pt x="158" y="189"/>
                      </a:cubicBezTo>
                      <a:cubicBezTo>
                        <a:pt x="141" y="179"/>
                        <a:pt x="165" y="152"/>
                        <a:pt x="170" y="139"/>
                      </a:cubicBezTo>
                      <a:cubicBezTo>
                        <a:pt x="172" y="130"/>
                        <a:pt x="173" y="123"/>
                        <a:pt x="165" y="117"/>
                      </a:cubicBezTo>
                      <a:cubicBezTo>
                        <a:pt x="157" y="103"/>
                        <a:pt x="141" y="86"/>
                        <a:pt x="126" y="81"/>
                      </a:cubicBezTo>
                      <a:cubicBezTo>
                        <a:pt x="111" y="68"/>
                        <a:pt x="89" y="64"/>
                        <a:pt x="71" y="58"/>
                      </a:cubicBezTo>
                      <a:cubicBezTo>
                        <a:pt x="53" y="53"/>
                        <a:pt x="38" y="43"/>
                        <a:pt x="21" y="37"/>
                      </a:cubicBezTo>
                      <a:cubicBezTo>
                        <a:pt x="14" y="30"/>
                        <a:pt x="11" y="24"/>
                        <a:pt x="5" y="18"/>
                      </a:cubicBezTo>
                      <a:cubicBezTo>
                        <a:pt x="2" y="10"/>
                        <a:pt x="0" y="10"/>
                        <a:pt x="0" y="0"/>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597" name="Freeform 73"/>
                <p:cNvSpPr>
                  <a:spLocks/>
                </p:cNvSpPr>
                <p:nvPr/>
              </p:nvSpPr>
              <p:spPr bwMode="auto">
                <a:xfrm>
                  <a:off x="2729856" y="856599"/>
                  <a:ext cx="1150937" cy="1100137"/>
                </a:xfrm>
                <a:custGeom>
                  <a:avLst/>
                  <a:gdLst>
                    <a:gd name="T0" fmla="*/ 20161241 w 725"/>
                    <a:gd name="T1" fmla="*/ 1766927835 h 621"/>
                    <a:gd name="T2" fmla="*/ 85685271 w 725"/>
                    <a:gd name="T3" fmla="*/ 1296165048 h 621"/>
                    <a:gd name="T4" fmla="*/ 246975221 w 725"/>
                    <a:gd name="T5" fmla="*/ 1023123908 h 621"/>
                    <a:gd name="T6" fmla="*/ 403224788 w 725"/>
                    <a:gd name="T7" fmla="*/ 966632515 h 621"/>
                    <a:gd name="T8" fmla="*/ 488910134 w 725"/>
                    <a:gd name="T9" fmla="*/ 828541238 h 621"/>
                    <a:gd name="T10" fmla="*/ 516631038 w 725"/>
                    <a:gd name="T11" fmla="*/ 750080774 h 621"/>
                    <a:gd name="T12" fmla="*/ 511590729 w 725"/>
                    <a:gd name="T13" fmla="*/ 467623810 h 621"/>
                    <a:gd name="T14" fmla="*/ 451107026 w 725"/>
                    <a:gd name="T15" fmla="*/ 546084275 h 621"/>
                    <a:gd name="T16" fmla="*/ 418345813 w 725"/>
                    <a:gd name="T17" fmla="*/ 655927862 h 621"/>
                    <a:gd name="T18" fmla="*/ 330139520 w 725"/>
                    <a:gd name="T19" fmla="*/ 1202012137 h 621"/>
                    <a:gd name="T20" fmla="*/ 229333347 w 725"/>
                    <a:gd name="T21" fmla="*/ 1154936567 h 621"/>
                    <a:gd name="T22" fmla="*/ 327620159 w 725"/>
                    <a:gd name="T23" fmla="*/ 640237186 h 621"/>
                    <a:gd name="T24" fmla="*/ 811489885 w 725"/>
                    <a:gd name="T25" fmla="*/ 480177059 h 621"/>
                    <a:gd name="T26" fmla="*/ 882054404 w 725"/>
                    <a:gd name="T27" fmla="*/ 338948467 h 621"/>
                    <a:gd name="T28" fmla="*/ 798888320 w 725"/>
                    <a:gd name="T29" fmla="*/ 169474233 h 621"/>
                    <a:gd name="T30" fmla="*/ 783767394 w 725"/>
                    <a:gd name="T31" fmla="*/ 338948467 h 621"/>
                    <a:gd name="T32" fmla="*/ 1078626440 w 725"/>
                    <a:gd name="T33" fmla="*/ 414271505 h 621"/>
                    <a:gd name="T34" fmla="*/ 1184472921 w 725"/>
                    <a:gd name="T35" fmla="*/ 307565344 h 621"/>
                    <a:gd name="T36" fmla="*/ 1242435676 w 725"/>
                    <a:gd name="T37" fmla="*/ 169474233 h 621"/>
                    <a:gd name="T38" fmla="*/ 1192032590 w 725"/>
                    <a:gd name="T39" fmla="*/ 109845387 h 621"/>
                    <a:gd name="T40" fmla="*/ 1257556602 w 725"/>
                    <a:gd name="T41" fmla="*/ 254211378 h 621"/>
                    <a:gd name="T42" fmla="*/ 1514612341 w 725"/>
                    <a:gd name="T43" fmla="*/ 404855682 h 621"/>
                    <a:gd name="T44" fmla="*/ 1809471586 w 725"/>
                    <a:gd name="T45" fmla="*/ 668482883 h 621"/>
                    <a:gd name="T46" fmla="*/ 1728826648 w 725"/>
                    <a:gd name="T47" fmla="*/ 932108422 h 621"/>
                    <a:gd name="T48" fmla="*/ 1517133289 w 725"/>
                    <a:gd name="T49" fmla="*/ 828541238 h 621"/>
                    <a:gd name="T50" fmla="*/ 1499491416 w 725"/>
                    <a:gd name="T51" fmla="*/ 0 h 621"/>
                    <a:gd name="T52" fmla="*/ 1396165883 w 725"/>
                    <a:gd name="T53" fmla="*/ 166336807 h 621"/>
                    <a:gd name="T54" fmla="*/ 1320561253 w 725"/>
                    <a:gd name="T55" fmla="*/ 414271505 h 621"/>
                    <a:gd name="T56" fmla="*/ 1282758145 w 725"/>
                    <a:gd name="T57" fmla="*/ 611991490 h 621"/>
                    <a:gd name="T58" fmla="*/ 1199593847 w 725"/>
                    <a:gd name="T59" fmla="*/ 828541238 h 621"/>
                    <a:gd name="T60" fmla="*/ 1136589195 w 725"/>
                    <a:gd name="T61" fmla="*/ 919554952 h 621"/>
                    <a:gd name="T62" fmla="*/ 934976851 w 725"/>
                    <a:gd name="T63" fmla="*/ 847371112 h 621"/>
                    <a:gd name="T64" fmla="*/ 866933478 w 725"/>
                    <a:gd name="T65" fmla="*/ 706142630 h 621"/>
                    <a:gd name="T66" fmla="*/ 932457490 w 725"/>
                    <a:gd name="T67" fmla="*/ 338948467 h 621"/>
                    <a:gd name="T68" fmla="*/ 1038303971 w 725"/>
                    <a:gd name="T69" fmla="*/ 373470788 h 621"/>
                    <a:gd name="T70" fmla="*/ 1214714773 w 725"/>
                    <a:gd name="T71" fmla="*/ 1089029351 h 621"/>
                    <a:gd name="T72" fmla="*/ 1348282157 w 725"/>
                    <a:gd name="T73" fmla="*/ 1013708085 h 621"/>
                    <a:gd name="T74" fmla="*/ 1312999997 w 725"/>
                    <a:gd name="T75" fmla="*/ 787742293 h 621"/>
                    <a:gd name="T76" fmla="*/ 1038303971 w 725"/>
                    <a:gd name="T77" fmla="*/ 646513811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5"/>
                    <a:gd name="T118" fmla="*/ 0 h 621"/>
                    <a:gd name="T119" fmla="*/ 725 w 725"/>
                    <a:gd name="T120" fmla="*/ 621 h 6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5" h="621">
                      <a:moveTo>
                        <a:pt x="44" y="621"/>
                      </a:moveTo>
                      <a:cubicBezTo>
                        <a:pt x="30" y="603"/>
                        <a:pt x="18" y="584"/>
                        <a:pt x="8" y="563"/>
                      </a:cubicBezTo>
                      <a:cubicBezTo>
                        <a:pt x="0" y="515"/>
                        <a:pt x="7" y="471"/>
                        <a:pt x="28" y="428"/>
                      </a:cubicBezTo>
                      <a:cubicBezTo>
                        <a:pt x="29" y="422"/>
                        <a:pt x="31" y="418"/>
                        <a:pt x="34" y="413"/>
                      </a:cubicBezTo>
                      <a:cubicBezTo>
                        <a:pt x="36" y="395"/>
                        <a:pt x="51" y="342"/>
                        <a:pt x="73" y="338"/>
                      </a:cubicBezTo>
                      <a:cubicBezTo>
                        <a:pt x="81" y="332"/>
                        <a:pt x="89" y="328"/>
                        <a:pt x="98" y="326"/>
                      </a:cubicBezTo>
                      <a:cubicBezTo>
                        <a:pt x="108" y="322"/>
                        <a:pt x="120" y="319"/>
                        <a:pt x="131" y="317"/>
                      </a:cubicBezTo>
                      <a:cubicBezTo>
                        <a:pt x="141" y="313"/>
                        <a:pt x="149" y="309"/>
                        <a:pt x="160" y="308"/>
                      </a:cubicBezTo>
                      <a:cubicBezTo>
                        <a:pt x="167" y="302"/>
                        <a:pt x="172" y="295"/>
                        <a:pt x="179" y="290"/>
                      </a:cubicBezTo>
                      <a:cubicBezTo>
                        <a:pt x="184" y="281"/>
                        <a:pt x="189" y="273"/>
                        <a:pt x="194" y="264"/>
                      </a:cubicBezTo>
                      <a:cubicBezTo>
                        <a:pt x="196" y="261"/>
                        <a:pt x="199" y="254"/>
                        <a:pt x="199" y="254"/>
                      </a:cubicBezTo>
                      <a:cubicBezTo>
                        <a:pt x="200" y="249"/>
                        <a:pt x="205" y="239"/>
                        <a:pt x="205" y="239"/>
                      </a:cubicBezTo>
                      <a:cubicBezTo>
                        <a:pt x="207" y="230"/>
                        <a:pt x="210" y="224"/>
                        <a:pt x="214" y="216"/>
                      </a:cubicBezTo>
                      <a:cubicBezTo>
                        <a:pt x="215" y="198"/>
                        <a:pt x="228" y="154"/>
                        <a:pt x="203" y="149"/>
                      </a:cubicBezTo>
                      <a:cubicBezTo>
                        <a:pt x="196" y="146"/>
                        <a:pt x="193" y="149"/>
                        <a:pt x="188" y="153"/>
                      </a:cubicBezTo>
                      <a:cubicBezTo>
                        <a:pt x="184" y="160"/>
                        <a:pt x="183" y="167"/>
                        <a:pt x="179" y="174"/>
                      </a:cubicBezTo>
                      <a:cubicBezTo>
                        <a:pt x="178" y="181"/>
                        <a:pt x="173" y="195"/>
                        <a:pt x="173" y="195"/>
                      </a:cubicBezTo>
                      <a:cubicBezTo>
                        <a:pt x="172" y="201"/>
                        <a:pt x="171" y="205"/>
                        <a:pt x="166" y="209"/>
                      </a:cubicBezTo>
                      <a:cubicBezTo>
                        <a:pt x="162" y="224"/>
                        <a:pt x="158" y="240"/>
                        <a:pt x="151" y="254"/>
                      </a:cubicBezTo>
                      <a:cubicBezTo>
                        <a:pt x="149" y="294"/>
                        <a:pt x="172" y="362"/>
                        <a:pt x="131" y="383"/>
                      </a:cubicBezTo>
                      <a:cubicBezTo>
                        <a:pt x="114" y="379"/>
                        <a:pt x="114" y="381"/>
                        <a:pt x="103" y="375"/>
                      </a:cubicBezTo>
                      <a:cubicBezTo>
                        <a:pt x="99" y="373"/>
                        <a:pt x="91" y="368"/>
                        <a:pt x="91" y="368"/>
                      </a:cubicBezTo>
                      <a:cubicBezTo>
                        <a:pt x="84" y="357"/>
                        <a:pt x="79" y="346"/>
                        <a:pt x="76" y="333"/>
                      </a:cubicBezTo>
                      <a:cubicBezTo>
                        <a:pt x="74" y="275"/>
                        <a:pt x="62" y="216"/>
                        <a:pt x="130" y="204"/>
                      </a:cubicBezTo>
                      <a:cubicBezTo>
                        <a:pt x="168" y="188"/>
                        <a:pt x="213" y="199"/>
                        <a:pt x="254" y="197"/>
                      </a:cubicBezTo>
                      <a:cubicBezTo>
                        <a:pt x="279" y="187"/>
                        <a:pt x="297" y="163"/>
                        <a:pt x="322" y="153"/>
                      </a:cubicBezTo>
                      <a:cubicBezTo>
                        <a:pt x="328" y="144"/>
                        <a:pt x="334" y="132"/>
                        <a:pt x="343" y="125"/>
                      </a:cubicBezTo>
                      <a:cubicBezTo>
                        <a:pt x="346" y="119"/>
                        <a:pt x="347" y="114"/>
                        <a:pt x="350" y="108"/>
                      </a:cubicBezTo>
                      <a:cubicBezTo>
                        <a:pt x="348" y="90"/>
                        <a:pt x="353" y="66"/>
                        <a:pt x="331" y="62"/>
                      </a:cubicBezTo>
                      <a:cubicBezTo>
                        <a:pt x="327" y="55"/>
                        <a:pt x="324" y="57"/>
                        <a:pt x="317" y="54"/>
                      </a:cubicBezTo>
                      <a:cubicBezTo>
                        <a:pt x="307" y="57"/>
                        <a:pt x="309" y="62"/>
                        <a:pt x="305" y="71"/>
                      </a:cubicBezTo>
                      <a:cubicBezTo>
                        <a:pt x="307" y="83"/>
                        <a:pt x="307" y="96"/>
                        <a:pt x="311" y="108"/>
                      </a:cubicBezTo>
                      <a:cubicBezTo>
                        <a:pt x="315" y="121"/>
                        <a:pt x="345" y="136"/>
                        <a:pt x="358" y="138"/>
                      </a:cubicBezTo>
                      <a:cubicBezTo>
                        <a:pt x="405" y="137"/>
                        <a:pt x="400" y="140"/>
                        <a:pt x="428" y="132"/>
                      </a:cubicBezTo>
                      <a:cubicBezTo>
                        <a:pt x="436" y="127"/>
                        <a:pt x="442" y="120"/>
                        <a:pt x="451" y="117"/>
                      </a:cubicBezTo>
                      <a:cubicBezTo>
                        <a:pt x="463" y="108"/>
                        <a:pt x="460" y="111"/>
                        <a:pt x="470" y="98"/>
                      </a:cubicBezTo>
                      <a:cubicBezTo>
                        <a:pt x="475" y="91"/>
                        <a:pt x="485" y="78"/>
                        <a:pt x="485" y="78"/>
                      </a:cubicBezTo>
                      <a:cubicBezTo>
                        <a:pt x="487" y="69"/>
                        <a:pt x="491" y="63"/>
                        <a:pt x="493" y="54"/>
                      </a:cubicBezTo>
                      <a:cubicBezTo>
                        <a:pt x="492" y="39"/>
                        <a:pt x="495" y="32"/>
                        <a:pt x="484" y="24"/>
                      </a:cubicBezTo>
                      <a:cubicBezTo>
                        <a:pt x="477" y="26"/>
                        <a:pt x="476" y="28"/>
                        <a:pt x="473" y="35"/>
                      </a:cubicBezTo>
                      <a:cubicBezTo>
                        <a:pt x="471" y="46"/>
                        <a:pt x="471" y="44"/>
                        <a:pt x="475" y="62"/>
                      </a:cubicBezTo>
                      <a:cubicBezTo>
                        <a:pt x="477" y="71"/>
                        <a:pt x="492" y="77"/>
                        <a:pt x="499" y="81"/>
                      </a:cubicBezTo>
                      <a:cubicBezTo>
                        <a:pt x="521" y="94"/>
                        <a:pt x="547" y="108"/>
                        <a:pt x="572" y="114"/>
                      </a:cubicBezTo>
                      <a:cubicBezTo>
                        <a:pt x="582" y="119"/>
                        <a:pt x="590" y="125"/>
                        <a:pt x="601" y="129"/>
                      </a:cubicBezTo>
                      <a:cubicBezTo>
                        <a:pt x="604" y="136"/>
                        <a:pt x="647" y="151"/>
                        <a:pt x="659" y="153"/>
                      </a:cubicBezTo>
                      <a:cubicBezTo>
                        <a:pt x="689" y="172"/>
                        <a:pt x="697" y="188"/>
                        <a:pt x="718" y="213"/>
                      </a:cubicBezTo>
                      <a:cubicBezTo>
                        <a:pt x="719" y="220"/>
                        <a:pt x="719" y="223"/>
                        <a:pt x="725" y="227"/>
                      </a:cubicBezTo>
                      <a:cubicBezTo>
                        <a:pt x="720" y="261"/>
                        <a:pt x="715" y="278"/>
                        <a:pt x="686" y="297"/>
                      </a:cubicBezTo>
                      <a:cubicBezTo>
                        <a:pt x="677" y="310"/>
                        <a:pt x="658" y="317"/>
                        <a:pt x="644" y="320"/>
                      </a:cubicBezTo>
                      <a:cubicBezTo>
                        <a:pt x="616" y="315"/>
                        <a:pt x="609" y="289"/>
                        <a:pt x="602" y="264"/>
                      </a:cubicBezTo>
                      <a:cubicBezTo>
                        <a:pt x="599" y="201"/>
                        <a:pt x="608" y="171"/>
                        <a:pt x="626" y="117"/>
                      </a:cubicBezTo>
                      <a:cubicBezTo>
                        <a:pt x="625" y="61"/>
                        <a:pt x="638" y="32"/>
                        <a:pt x="595" y="0"/>
                      </a:cubicBezTo>
                      <a:cubicBezTo>
                        <a:pt x="585" y="10"/>
                        <a:pt x="576" y="23"/>
                        <a:pt x="565" y="32"/>
                      </a:cubicBezTo>
                      <a:cubicBezTo>
                        <a:pt x="561" y="39"/>
                        <a:pt x="557" y="45"/>
                        <a:pt x="554" y="53"/>
                      </a:cubicBezTo>
                      <a:cubicBezTo>
                        <a:pt x="553" y="60"/>
                        <a:pt x="548" y="74"/>
                        <a:pt x="548" y="74"/>
                      </a:cubicBezTo>
                      <a:cubicBezTo>
                        <a:pt x="546" y="95"/>
                        <a:pt x="529" y="112"/>
                        <a:pt x="524" y="132"/>
                      </a:cubicBezTo>
                      <a:cubicBezTo>
                        <a:pt x="520" y="146"/>
                        <a:pt x="523" y="160"/>
                        <a:pt x="517" y="173"/>
                      </a:cubicBezTo>
                      <a:cubicBezTo>
                        <a:pt x="515" y="182"/>
                        <a:pt x="514" y="188"/>
                        <a:pt x="509" y="195"/>
                      </a:cubicBezTo>
                      <a:cubicBezTo>
                        <a:pt x="507" y="204"/>
                        <a:pt x="503" y="206"/>
                        <a:pt x="499" y="215"/>
                      </a:cubicBezTo>
                      <a:cubicBezTo>
                        <a:pt x="491" y="231"/>
                        <a:pt x="484" y="248"/>
                        <a:pt x="476" y="264"/>
                      </a:cubicBezTo>
                      <a:cubicBezTo>
                        <a:pt x="475" y="270"/>
                        <a:pt x="472" y="278"/>
                        <a:pt x="467" y="282"/>
                      </a:cubicBezTo>
                      <a:cubicBezTo>
                        <a:pt x="462" y="286"/>
                        <a:pt x="451" y="293"/>
                        <a:pt x="451" y="293"/>
                      </a:cubicBezTo>
                      <a:cubicBezTo>
                        <a:pt x="422" y="291"/>
                        <a:pt x="412" y="289"/>
                        <a:pt x="388" y="279"/>
                      </a:cubicBezTo>
                      <a:cubicBezTo>
                        <a:pt x="373" y="273"/>
                        <a:pt x="386" y="280"/>
                        <a:pt x="371" y="270"/>
                      </a:cubicBezTo>
                      <a:cubicBezTo>
                        <a:pt x="367" y="268"/>
                        <a:pt x="359" y="263"/>
                        <a:pt x="359" y="263"/>
                      </a:cubicBezTo>
                      <a:cubicBezTo>
                        <a:pt x="351" y="252"/>
                        <a:pt x="347" y="238"/>
                        <a:pt x="344" y="225"/>
                      </a:cubicBezTo>
                      <a:cubicBezTo>
                        <a:pt x="344" y="210"/>
                        <a:pt x="342" y="159"/>
                        <a:pt x="353" y="137"/>
                      </a:cubicBezTo>
                      <a:cubicBezTo>
                        <a:pt x="357" y="129"/>
                        <a:pt x="364" y="115"/>
                        <a:pt x="370" y="108"/>
                      </a:cubicBezTo>
                      <a:cubicBezTo>
                        <a:pt x="373" y="105"/>
                        <a:pt x="379" y="99"/>
                        <a:pt x="379" y="99"/>
                      </a:cubicBezTo>
                      <a:cubicBezTo>
                        <a:pt x="398" y="103"/>
                        <a:pt x="400" y="107"/>
                        <a:pt x="412" y="119"/>
                      </a:cubicBezTo>
                      <a:cubicBezTo>
                        <a:pt x="415" y="127"/>
                        <a:pt x="417" y="136"/>
                        <a:pt x="421" y="144"/>
                      </a:cubicBezTo>
                      <a:cubicBezTo>
                        <a:pt x="423" y="201"/>
                        <a:pt x="396" y="328"/>
                        <a:pt x="482" y="347"/>
                      </a:cubicBezTo>
                      <a:cubicBezTo>
                        <a:pt x="491" y="346"/>
                        <a:pt x="499" y="347"/>
                        <a:pt x="508" y="345"/>
                      </a:cubicBezTo>
                      <a:cubicBezTo>
                        <a:pt x="519" y="343"/>
                        <a:pt x="522" y="326"/>
                        <a:pt x="535" y="323"/>
                      </a:cubicBezTo>
                      <a:cubicBezTo>
                        <a:pt x="539" y="316"/>
                        <a:pt x="544" y="311"/>
                        <a:pt x="547" y="303"/>
                      </a:cubicBezTo>
                      <a:cubicBezTo>
                        <a:pt x="544" y="282"/>
                        <a:pt x="542" y="261"/>
                        <a:pt x="521" y="251"/>
                      </a:cubicBezTo>
                      <a:cubicBezTo>
                        <a:pt x="510" y="233"/>
                        <a:pt x="485" y="215"/>
                        <a:pt x="464" y="212"/>
                      </a:cubicBezTo>
                      <a:cubicBezTo>
                        <a:pt x="452" y="206"/>
                        <a:pt x="426" y="207"/>
                        <a:pt x="412" y="206"/>
                      </a:cubicBezTo>
                      <a:cubicBezTo>
                        <a:pt x="373" y="200"/>
                        <a:pt x="403" y="204"/>
                        <a:pt x="322" y="204"/>
                      </a:cubicBezTo>
                    </a:path>
                  </a:pathLst>
                </a:custGeom>
                <a:noFill/>
                <a:ln w="15875" cap="flat" cmpd="sng">
                  <a:solidFill>
                    <a:srgbClr val="0000FF"/>
                  </a:solidFill>
                  <a:prstDash val="solid"/>
                  <a:round/>
                  <a:headEnd type="none" w="med" len="med"/>
                  <a:tailEnd type="none" w="med" len="med"/>
                </a:ln>
              </p:spPr>
              <p:txBody>
                <a:bodyPr lIns="0" tIns="0" rIns="0" bIns="0">
                  <a:spAutoFit/>
                </a:bodyPr>
                <a:lstStyle/>
                <a:p>
                  <a:endParaRPr lang="es-ES"/>
                </a:p>
              </p:txBody>
            </p:sp>
            <p:sp>
              <p:nvSpPr>
                <p:cNvPr id="19598" name="Freeform 74"/>
                <p:cNvSpPr>
                  <a:spLocks/>
                </p:cNvSpPr>
                <p:nvPr/>
              </p:nvSpPr>
              <p:spPr bwMode="auto">
                <a:xfrm>
                  <a:off x="2747318" y="901049"/>
                  <a:ext cx="2178050" cy="1025525"/>
                </a:xfrm>
                <a:custGeom>
                  <a:avLst/>
                  <a:gdLst>
                    <a:gd name="T0" fmla="*/ 48732262 w 1360"/>
                    <a:gd name="T1" fmla="*/ 1213020960 h 580"/>
                    <a:gd name="T2" fmla="*/ 130806319 w 1360"/>
                    <a:gd name="T3" fmla="*/ 737817408 h 580"/>
                    <a:gd name="T4" fmla="*/ 346252272 w 1360"/>
                    <a:gd name="T5" fmla="*/ 750321735 h 580"/>
                    <a:gd name="T6" fmla="*/ 407807786 w 1360"/>
                    <a:gd name="T7" fmla="*/ 825354771 h 580"/>
                    <a:gd name="T8" fmla="*/ 397548534 w 1360"/>
                    <a:gd name="T9" fmla="*/ 1050450562 h 580"/>
                    <a:gd name="T10" fmla="*/ 335991418 w 1360"/>
                    <a:gd name="T11" fmla="*/ 762827830 h 580"/>
                    <a:gd name="T12" fmla="*/ 551437420 w 1360"/>
                    <a:gd name="T13" fmla="*/ 787838253 h 580"/>
                    <a:gd name="T14" fmla="*/ 612992935 w 1360"/>
                    <a:gd name="T15" fmla="*/ 1087967080 h 580"/>
                    <a:gd name="T16" fmla="*/ 705327808 w 1360"/>
                    <a:gd name="T17" fmla="*/ 1125483597 h 580"/>
                    <a:gd name="T18" fmla="*/ 931031561 w 1360"/>
                    <a:gd name="T19" fmla="*/ 1175504442 h 580"/>
                    <a:gd name="T20" fmla="*/ 920772309 w 1360"/>
                    <a:gd name="T21" fmla="*/ 662784373 h 580"/>
                    <a:gd name="T22" fmla="*/ 848957542 w 1360"/>
                    <a:gd name="T23" fmla="*/ 662784373 h 580"/>
                    <a:gd name="T24" fmla="*/ 951550066 w 1360"/>
                    <a:gd name="T25" fmla="*/ 862869520 h 580"/>
                    <a:gd name="T26" fmla="*/ 1290106997 w 1360"/>
                    <a:gd name="T27" fmla="*/ 1050450562 h 580"/>
                    <a:gd name="T28" fmla="*/ 1218292230 w 1360"/>
                    <a:gd name="T29" fmla="*/ 1112977502 h 580"/>
                    <a:gd name="T30" fmla="*/ 1187514473 w 1360"/>
                    <a:gd name="T31" fmla="*/ 1000429717 h 580"/>
                    <a:gd name="T32" fmla="*/ 1300366250 w 1360"/>
                    <a:gd name="T33" fmla="*/ 725311313 h 580"/>
                    <a:gd name="T34" fmla="*/ 1433738133 w 1360"/>
                    <a:gd name="T35" fmla="*/ 537730492 h 580"/>
                    <a:gd name="T36" fmla="*/ 1608145424 w 1360"/>
                    <a:gd name="T37" fmla="*/ 787838253 h 580"/>
                    <a:gd name="T38" fmla="*/ 1638923181 w 1360"/>
                    <a:gd name="T39" fmla="*/ 1162998347 h 580"/>
                    <a:gd name="T40" fmla="*/ 1792813969 w 1360"/>
                    <a:gd name="T41" fmla="*/ 1213020960 h 580"/>
                    <a:gd name="T42" fmla="*/ 1926184251 w 1360"/>
                    <a:gd name="T43" fmla="*/ 1112977502 h 580"/>
                    <a:gd name="T44" fmla="*/ 1936443503 w 1360"/>
                    <a:gd name="T45" fmla="*/ 650278277 h 580"/>
                    <a:gd name="T46" fmla="*/ 1946702756 w 1360"/>
                    <a:gd name="T47" fmla="*/ 612763528 h 580"/>
                    <a:gd name="T48" fmla="*/ 2008258270 w 1360"/>
                    <a:gd name="T49" fmla="*/ 725311313 h 580"/>
                    <a:gd name="T50" fmla="*/ 2039036027 w 1360"/>
                    <a:gd name="T51" fmla="*/ 850365193 h 580"/>
                    <a:gd name="T52" fmla="*/ 2147483647 w 1360"/>
                    <a:gd name="T53" fmla="*/ 1150494020 h 580"/>
                    <a:gd name="T54" fmla="*/ 2147483647 w 1360"/>
                    <a:gd name="T55" fmla="*/ 1125483597 h 580"/>
                    <a:gd name="T56" fmla="*/ 2147483647 w 1360"/>
                    <a:gd name="T57" fmla="*/ 587753105 h 580"/>
                    <a:gd name="T58" fmla="*/ 2147483647 w 1360"/>
                    <a:gd name="T59" fmla="*/ 462699114 h 580"/>
                    <a:gd name="T60" fmla="*/ 2147483647 w 1360"/>
                    <a:gd name="T61" fmla="*/ 337645234 h 580"/>
                    <a:gd name="T62" fmla="*/ 2147483647 w 1360"/>
                    <a:gd name="T63" fmla="*/ 312634811 h 580"/>
                    <a:gd name="T64" fmla="*/ 2147483647 w 1360"/>
                    <a:gd name="T65" fmla="*/ 137558263 h 580"/>
                    <a:gd name="T66" fmla="*/ 2147483647 w 1360"/>
                    <a:gd name="T67" fmla="*/ 75033063 h 580"/>
                    <a:gd name="T68" fmla="*/ 2147483647 w 1360"/>
                    <a:gd name="T69" fmla="*/ 175074781 h 580"/>
                    <a:gd name="T70" fmla="*/ 2147483647 w 1360"/>
                    <a:gd name="T71" fmla="*/ 250107871 h 580"/>
                    <a:gd name="T72" fmla="*/ 2147483647 w 1360"/>
                    <a:gd name="T73" fmla="*/ 512720070 h 580"/>
                    <a:gd name="T74" fmla="*/ 2147483647 w 1360"/>
                    <a:gd name="T75" fmla="*/ 800344348 h 580"/>
                    <a:gd name="T76" fmla="*/ 2147483647 w 1360"/>
                    <a:gd name="T77" fmla="*/ 912892133 h 580"/>
                    <a:gd name="T78" fmla="*/ 2147483647 w 1360"/>
                    <a:gd name="T79" fmla="*/ 950408872 h 580"/>
                    <a:gd name="T80" fmla="*/ 2147483647 w 1360"/>
                    <a:gd name="T81" fmla="*/ 1025440139 h 580"/>
                    <a:gd name="T82" fmla="*/ 2147483647 w 1360"/>
                    <a:gd name="T83" fmla="*/ 1125483597 h 580"/>
                    <a:gd name="T84" fmla="*/ 2147483647 w 1360"/>
                    <a:gd name="T85" fmla="*/ 1112977502 h 580"/>
                    <a:gd name="T86" fmla="*/ 2147483647 w 1360"/>
                    <a:gd name="T87" fmla="*/ 975419294 h 580"/>
                    <a:gd name="T88" fmla="*/ 2147483647 w 1360"/>
                    <a:gd name="T89" fmla="*/ 862869520 h 580"/>
                    <a:gd name="T90" fmla="*/ 2147483647 w 1360"/>
                    <a:gd name="T91" fmla="*/ 800344348 h 580"/>
                    <a:gd name="T92" fmla="*/ 2147483647 w 1360"/>
                    <a:gd name="T93" fmla="*/ 850365193 h 580"/>
                    <a:gd name="T94" fmla="*/ 2147483647 w 1360"/>
                    <a:gd name="T95" fmla="*/ 912892133 h 580"/>
                    <a:gd name="T96" fmla="*/ 2147483647 w 1360"/>
                    <a:gd name="T97" fmla="*/ 1012934044 h 580"/>
                    <a:gd name="T98" fmla="*/ 2147483647 w 1360"/>
                    <a:gd name="T99" fmla="*/ 1087967080 h 580"/>
                    <a:gd name="T100" fmla="*/ 2147483647 w 1360"/>
                    <a:gd name="T101" fmla="*/ 1137987924 h 580"/>
                    <a:gd name="T102" fmla="*/ 2147483647 w 1360"/>
                    <a:gd name="T103" fmla="*/ 1813278171 h 580"/>
                    <a:gd name="T104" fmla="*/ 2147483647 w 1360"/>
                    <a:gd name="T105" fmla="*/ 1588180833 h 580"/>
                    <a:gd name="T106" fmla="*/ 2147483647 w 1360"/>
                    <a:gd name="T107" fmla="*/ 1550666083 h 580"/>
                    <a:gd name="T108" fmla="*/ 2147483647 w 1360"/>
                    <a:gd name="T109" fmla="*/ 1188010537 h 580"/>
                    <a:gd name="T110" fmla="*/ 2147483647 w 1360"/>
                    <a:gd name="T111" fmla="*/ 1313062650 h 580"/>
                    <a:gd name="T112" fmla="*/ 2147483647 w 1360"/>
                    <a:gd name="T113" fmla="*/ 1350579167 h 580"/>
                    <a:gd name="T114" fmla="*/ 2147483647 w 1360"/>
                    <a:gd name="T115" fmla="*/ 1463126953 h 580"/>
                    <a:gd name="T116" fmla="*/ 2147483647 w 1360"/>
                    <a:gd name="T117" fmla="*/ 1513149566 h 5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60"/>
                    <a:gd name="T178" fmla="*/ 0 h 580"/>
                    <a:gd name="T179" fmla="*/ 1360 w 1360"/>
                    <a:gd name="T180" fmla="*/ 580 h 5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60" h="580">
                      <a:moveTo>
                        <a:pt x="19" y="388"/>
                      </a:moveTo>
                      <a:cubicBezTo>
                        <a:pt x="20" y="348"/>
                        <a:pt x="0" y="261"/>
                        <a:pt x="51" y="236"/>
                      </a:cubicBezTo>
                      <a:cubicBezTo>
                        <a:pt x="79" y="237"/>
                        <a:pt x="108" y="233"/>
                        <a:pt x="135" y="240"/>
                      </a:cubicBezTo>
                      <a:cubicBezTo>
                        <a:pt x="146" y="243"/>
                        <a:pt x="159" y="264"/>
                        <a:pt x="159" y="264"/>
                      </a:cubicBezTo>
                      <a:cubicBezTo>
                        <a:pt x="168" y="290"/>
                        <a:pt x="184" y="316"/>
                        <a:pt x="155" y="336"/>
                      </a:cubicBezTo>
                      <a:cubicBezTo>
                        <a:pt x="109" y="323"/>
                        <a:pt x="86" y="289"/>
                        <a:pt x="131" y="244"/>
                      </a:cubicBezTo>
                      <a:cubicBezTo>
                        <a:pt x="159" y="247"/>
                        <a:pt x="187" y="246"/>
                        <a:pt x="215" y="252"/>
                      </a:cubicBezTo>
                      <a:cubicBezTo>
                        <a:pt x="243" y="258"/>
                        <a:pt x="233" y="331"/>
                        <a:pt x="239" y="348"/>
                      </a:cubicBezTo>
                      <a:cubicBezTo>
                        <a:pt x="243" y="358"/>
                        <a:pt x="272" y="359"/>
                        <a:pt x="275" y="360"/>
                      </a:cubicBezTo>
                      <a:cubicBezTo>
                        <a:pt x="306" y="366"/>
                        <a:pt x="331" y="373"/>
                        <a:pt x="363" y="376"/>
                      </a:cubicBezTo>
                      <a:cubicBezTo>
                        <a:pt x="432" y="362"/>
                        <a:pt x="391" y="254"/>
                        <a:pt x="359" y="212"/>
                      </a:cubicBezTo>
                      <a:cubicBezTo>
                        <a:pt x="346" y="173"/>
                        <a:pt x="348" y="179"/>
                        <a:pt x="331" y="212"/>
                      </a:cubicBezTo>
                      <a:cubicBezTo>
                        <a:pt x="338" y="245"/>
                        <a:pt x="337" y="265"/>
                        <a:pt x="371" y="276"/>
                      </a:cubicBezTo>
                      <a:cubicBezTo>
                        <a:pt x="397" y="315"/>
                        <a:pt x="465" y="311"/>
                        <a:pt x="503" y="336"/>
                      </a:cubicBezTo>
                      <a:cubicBezTo>
                        <a:pt x="498" y="386"/>
                        <a:pt x="501" y="382"/>
                        <a:pt x="475" y="356"/>
                      </a:cubicBezTo>
                      <a:cubicBezTo>
                        <a:pt x="472" y="344"/>
                        <a:pt x="462" y="333"/>
                        <a:pt x="463" y="320"/>
                      </a:cubicBezTo>
                      <a:cubicBezTo>
                        <a:pt x="466" y="282"/>
                        <a:pt x="488" y="260"/>
                        <a:pt x="507" y="232"/>
                      </a:cubicBezTo>
                      <a:cubicBezTo>
                        <a:pt x="514" y="199"/>
                        <a:pt x="532" y="190"/>
                        <a:pt x="559" y="172"/>
                      </a:cubicBezTo>
                      <a:cubicBezTo>
                        <a:pt x="584" y="197"/>
                        <a:pt x="605" y="223"/>
                        <a:pt x="627" y="252"/>
                      </a:cubicBezTo>
                      <a:cubicBezTo>
                        <a:pt x="635" y="293"/>
                        <a:pt x="631" y="330"/>
                        <a:pt x="639" y="372"/>
                      </a:cubicBezTo>
                      <a:cubicBezTo>
                        <a:pt x="640" y="378"/>
                        <a:pt x="699" y="388"/>
                        <a:pt x="699" y="388"/>
                      </a:cubicBezTo>
                      <a:cubicBezTo>
                        <a:pt x="727" y="379"/>
                        <a:pt x="741" y="386"/>
                        <a:pt x="751" y="356"/>
                      </a:cubicBezTo>
                      <a:cubicBezTo>
                        <a:pt x="752" y="307"/>
                        <a:pt x="753" y="257"/>
                        <a:pt x="755" y="208"/>
                      </a:cubicBezTo>
                      <a:cubicBezTo>
                        <a:pt x="755" y="204"/>
                        <a:pt x="755" y="194"/>
                        <a:pt x="759" y="196"/>
                      </a:cubicBezTo>
                      <a:cubicBezTo>
                        <a:pt x="771" y="203"/>
                        <a:pt x="783" y="232"/>
                        <a:pt x="783" y="232"/>
                      </a:cubicBezTo>
                      <a:cubicBezTo>
                        <a:pt x="786" y="246"/>
                        <a:pt x="795" y="272"/>
                        <a:pt x="795" y="272"/>
                      </a:cubicBezTo>
                      <a:cubicBezTo>
                        <a:pt x="800" y="341"/>
                        <a:pt x="797" y="356"/>
                        <a:pt x="867" y="368"/>
                      </a:cubicBezTo>
                      <a:cubicBezTo>
                        <a:pt x="896" y="365"/>
                        <a:pt x="943" y="387"/>
                        <a:pt x="955" y="360"/>
                      </a:cubicBezTo>
                      <a:cubicBezTo>
                        <a:pt x="979" y="308"/>
                        <a:pt x="953" y="245"/>
                        <a:pt x="951" y="188"/>
                      </a:cubicBezTo>
                      <a:cubicBezTo>
                        <a:pt x="951" y="186"/>
                        <a:pt x="946" y="153"/>
                        <a:pt x="943" y="148"/>
                      </a:cubicBezTo>
                      <a:cubicBezTo>
                        <a:pt x="930" y="121"/>
                        <a:pt x="927" y="124"/>
                        <a:pt x="903" y="108"/>
                      </a:cubicBezTo>
                      <a:cubicBezTo>
                        <a:pt x="899" y="105"/>
                        <a:pt x="891" y="100"/>
                        <a:pt x="891" y="100"/>
                      </a:cubicBezTo>
                      <a:cubicBezTo>
                        <a:pt x="880" y="79"/>
                        <a:pt x="870" y="58"/>
                        <a:pt x="851" y="44"/>
                      </a:cubicBezTo>
                      <a:cubicBezTo>
                        <a:pt x="860" y="0"/>
                        <a:pt x="903" y="22"/>
                        <a:pt x="947" y="24"/>
                      </a:cubicBezTo>
                      <a:cubicBezTo>
                        <a:pt x="967" y="29"/>
                        <a:pt x="990" y="39"/>
                        <a:pt x="1003" y="56"/>
                      </a:cubicBezTo>
                      <a:cubicBezTo>
                        <a:pt x="1009" y="64"/>
                        <a:pt x="1011" y="74"/>
                        <a:pt x="1019" y="80"/>
                      </a:cubicBezTo>
                      <a:cubicBezTo>
                        <a:pt x="1060" y="111"/>
                        <a:pt x="1106" y="148"/>
                        <a:pt x="1155" y="164"/>
                      </a:cubicBezTo>
                      <a:cubicBezTo>
                        <a:pt x="1167" y="200"/>
                        <a:pt x="1135" y="232"/>
                        <a:pt x="1111" y="256"/>
                      </a:cubicBezTo>
                      <a:cubicBezTo>
                        <a:pt x="1110" y="268"/>
                        <a:pt x="1110" y="280"/>
                        <a:pt x="1107" y="292"/>
                      </a:cubicBezTo>
                      <a:cubicBezTo>
                        <a:pt x="1106" y="297"/>
                        <a:pt x="1101" y="300"/>
                        <a:pt x="1099" y="304"/>
                      </a:cubicBezTo>
                      <a:cubicBezTo>
                        <a:pt x="1096" y="312"/>
                        <a:pt x="1091" y="328"/>
                        <a:pt x="1091" y="328"/>
                      </a:cubicBezTo>
                      <a:cubicBezTo>
                        <a:pt x="1096" y="348"/>
                        <a:pt x="1104" y="354"/>
                        <a:pt x="1123" y="360"/>
                      </a:cubicBezTo>
                      <a:cubicBezTo>
                        <a:pt x="1148" y="359"/>
                        <a:pt x="1177" y="369"/>
                        <a:pt x="1199" y="356"/>
                      </a:cubicBezTo>
                      <a:cubicBezTo>
                        <a:pt x="1212" y="348"/>
                        <a:pt x="1200" y="327"/>
                        <a:pt x="1203" y="312"/>
                      </a:cubicBezTo>
                      <a:cubicBezTo>
                        <a:pt x="1205" y="300"/>
                        <a:pt x="1215" y="276"/>
                        <a:pt x="1215" y="276"/>
                      </a:cubicBezTo>
                      <a:cubicBezTo>
                        <a:pt x="1206" y="240"/>
                        <a:pt x="1189" y="253"/>
                        <a:pt x="1151" y="256"/>
                      </a:cubicBezTo>
                      <a:cubicBezTo>
                        <a:pt x="1148" y="261"/>
                        <a:pt x="1141" y="266"/>
                        <a:pt x="1143" y="272"/>
                      </a:cubicBezTo>
                      <a:cubicBezTo>
                        <a:pt x="1146" y="281"/>
                        <a:pt x="1174" y="290"/>
                        <a:pt x="1179" y="292"/>
                      </a:cubicBezTo>
                      <a:cubicBezTo>
                        <a:pt x="1205" y="303"/>
                        <a:pt x="1233" y="315"/>
                        <a:pt x="1259" y="324"/>
                      </a:cubicBezTo>
                      <a:cubicBezTo>
                        <a:pt x="1266" y="345"/>
                        <a:pt x="1285" y="337"/>
                        <a:pt x="1303" y="348"/>
                      </a:cubicBezTo>
                      <a:cubicBezTo>
                        <a:pt x="1311" y="353"/>
                        <a:pt x="1327" y="364"/>
                        <a:pt x="1327" y="364"/>
                      </a:cubicBezTo>
                      <a:cubicBezTo>
                        <a:pt x="1360" y="464"/>
                        <a:pt x="1328" y="512"/>
                        <a:pt x="1283" y="580"/>
                      </a:cubicBezTo>
                      <a:cubicBezTo>
                        <a:pt x="1248" y="573"/>
                        <a:pt x="1252" y="545"/>
                        <a:pt x="1263" y="508"/>
                      </a:cubicBezTo>
                      <a:cubicBezTo>
                        <a:pt x="1266" y="498"/>
                        <a:pt x="1282" y="501"/>
                        <a:pt x="1291" y="496"/>
                      </a:cubicBezTo>
                      <a:cubicBezTo>
                        <a:pt x="1306" y="451"/>
                        <a:pt x="1302" y="409"/>
                        <a:pt x="1263" y="380"/>
                      </a:cubicBezTo>
                      <a:cubicBezTo>
                        <a:pt x="1249" y="389"/>
                        <a:pt x="1239" y="402"/>
                        <a:pt x="1251" y="420"/>
                      </a:cubicBezTo>
                      <a:cubicBezTo>
                        <a:pt x="1257" y="428"/>
                        <a:pt x="1270" y="427"/>
                        <a:pt x="1279" y="432"/>
                      </a:cubicBezTo>
                      <a:cubicBezTo>
                        <a:pt x="1286" y="446"/>
                        <a:pt x="1288" y="461"/>
                        <a:pt x="1303" y="468"/>
                      </a:cubicBezTo>
                      <a:cubicBezTo>
                        <a:pt x="1306" y="470"/>
                        <a:pt x="1343" y="478"/>
                        <a:pt x="1343" y="484"/>
                      </a:cubicBezTo>
                    </a:path>
                  </a:pathLst>
                </a:custGeom>
                <a:noFill/>
                <a:ln w="15875" cap="flat" cmpd="sng">
                  <a:solidFill>
                    <a:srgbClr val="0000FF"/>
                  </a:solidFill>
                  <a:prstDash val="solid"/>
                  <a:round/>
                  <a:headEnd type="none" w="med" len="med"/>
                  <a:tailEnd type="none" w="med" len="med"/>
                </a:ln>
              </p:spPr>
              <p:txBody>
                <a:bodyPr lIns="0" tIns="0" rIns="0" bIns="0">
                  <a:spAutoFit/>
                </a:bodyPr>
                <a:lstStyle/>
                <a:p>
                  <a:endParaRPr lang="es-ES"/>
                </a:p>
              </p:txBody>
            </p:sp>
            <p:sp>
              <p:nvSpPr>
                <p:cNvPr id="19599" name="Freeform 155"/>
                <p:cNvSpPr>
                  <a:spLocks/>
                </p:cNvSpPr>
                <p:nvPr/>
              </p:nvSpPr>
              <p:spPr bwMode="auto">
                <a:xfrm>
                  <a:off x="2658418" y="1551924"/>
                  <a:ext cx="488950" cy="395287"/>
                </a:xfrm>
                <a:custGeom>
                  <a:avLst/>
                  <a:gdLst>
                    <a:gd name="T0" fmla="*/ 317539661 w 308"/>
                    <a:gd name="T1" fmla="*/ 438506724 h 249"/>
                    <a:gd name="T2" fmla="*/ 393144318 w 308"/>
                    <a:gd name="T3" fmla="*/ 393143881 h 249"/>
                    <a:gd name="T4" fmla="*/ 483870007 w 308"/>
                    <a:gd name="T5" fmla="*/ 332660222 h 249"/>
                    <a:gd name="T6" fmla="*/ 597276199 w 308"/>
                    <a:gd name="T7" fmla="*/ 249494397 h 249"/>
                    <a:gd name="T8" fmla="*/ 491429679 w 308"/>
                    <a:gd name="T9" fmla="*/ 37801505 h 249"/>
                    <a:gd name="T10" fmla="*/ 378023387 w 308"/>
                    <a:gd name="T11" fmla="*/ 45362756 h 249"/>
                    <a:gd name="T12" fmla="*/ 393144318 w 308"/>
                    <a:gd name="T13" fmla="*/ 128527031 h 249"/>
                    <a:gd name="T14" fmla="*/ 491429679 w 308"/>
                    <a:gd name="T15" fmla="*/ 272176563 h 249"/>
                    <a:gd name="T16" fmla="*/ 597276199 w 308"/>
                    <a:gd name="T17" fmla="*/ 521670961 h 249"/>
                    <a:gd name="T18" fmla="*/ 544353733 w 308"/>
                    <a:gd name="T19" fmla="*/ 627517363 h 249"/>
                    <a:gd name="T20" fmla="*/ 83165942 w 308"/>
                    <a:gd name="T21" fmla="*/ 498990382 h 249"/>
                    <a:gd name="T22" fmla="*/ 15120938 w 308"/>
                    <a:gd name="T23" fmla="*/ 415824459 h 249"/>
                    <a:gd name="T24" fmla="*/ 0 w 308"/>
                    <a:gd name="T25" fmla="*/ 370461715 h 249"/>
                    <a:gd name="T26" fmla="*/ 370463715 w 308"/>
                    <a:gd name="T27" fmla="*/ 400703544 h 249"/>
                    <a:gd name="T28" fmla="*/ 415824922 w 308"/>
                    <a:gd name="T29" fmla="*/ 438506724 h 249"/>
                    <a:gd name="T30" fmla="*/ 438507212 w 308"/>
                    <a:gd name="T31" fmla="*/ 491429131 h 249"/>
                    <a:gd name="T32" fmla="*/ 514111870 w 308"/>
                    <a:gd name="T33" fmla="*/ 461187302 h 249"/>
                    <a:gd name="T34" fmla="*/ 695563048 w 308"/>
                    <a:gd name="T35" fmla="*/ 378022966 h 249"/>
                    <a:gd name="T36" fmla="*/ 740925842 w 308"/>
                    <a:gd name="T37" fmla="*/ 279736227 h 249"/>
                    <a:gd name="T38" fmla="*/ 725804911 w 308"/>
                    <a:gd name="T39" fmla="*/ 0 h 249"/>
                    <a:gd name="T40" fmla="*/ 650200253 w 308"/>
                    <a:gd name="T41" fmla="*/ 52922432 h 249"/>
                    <a:gd name="T42" fmla="*/ 733366170 w 308"/>
                    <a:gd name="T43" fmla="*/ 453627638 h 2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249"/>
                    <a:gd name="T68" fmla="*/ 308 w 308"/>
                    <a:gd name="T69" fmla="*/ 249 h 2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249">
                      <a:moveTo>
                        <a:pt x="126" y="174"/>
                      </a:moveTo>
                      <a:cubicBezTo>
                        <a:pt x="130" y="156"/>
                        <a:pt x="139" y="159"/>
                        <a:pt x="156" y="156"/>
                      </a:cubicBezTo>
                      <a:cubicBezTo>
                        <a:pt x="165" y="139"/>
                        <a:pt x="174" y="136"/>
                        <a:pt x="192" y="132"/>
                      </a:cubicBezTo>
                      <a:cubicBezTo>
                        <a:pt x="207" y="120"/>
                        <a:pt x="223" y="113"/>
                        <a:pt x="237" y="99"/>
                      </a:cubicBezTo>
                      <a:cubicBezTo>
                        <a:pt x="250" y="49"/>
                        <a:pt x="245" y="29"/>
                        <a:pt x="195" y="15"/>
                      </a:cubicBezTo>
                      <a:cubicBezTo>
                        <a:pt x="180" y="16"/>
                        <a:pt x="164" y="14"/>
                        <a:pt x="150" y="18"/>
                      </a:cubicBezTo>
                      <a:cubicBezTo>
                        <a:pt x="139" y="21"/>
                        <a:pt x="151" y="41"/>
                        <a:pt x="156" y="51"/>
                      </a:cubicBezTo>
                      <a:cubicBezTo>
                        <a:pt x="167" y="73"/>
                        <a:pt x="178" y="91"/>
                        <a:pt x="195" y="108"/>
                      </a:cubicBezTo>
                      <a:cubicBezTo>
                        <a:pt x="208" y="141"/>
                        <a:pt x="224" y="174"/>
                        <a:pt x="237" y="207"/>
                      </a:cubicBezTo>
                      <a:cubicBezTo>
                        <a:pt x="234" y="232"/>
                        <a:pt x="240" y="243"/>
                        <a:pt x="216" y="249"/>
                      </a:cubicBezTo>
                      <a:cubicBezTo>
                        <a:pt x="147" y="238"/>
                        <a:pt x="96" y="219"/>
                        <a:pt x="33" y="198"/>
                      </a:cubicBezTo>
                      <a:cubicBezTo>
                        <a:pt x="23" y="188"/>
                        <a:pt x="12" y="178"/>
                        <a:pt x="6" y="165"/>
                      </a:cubicBezTo>
                      <a:cubicBezTo>
                        <a:pt x="3" y="159"/>
                        <a:pt x="0" y="147"/>
                        <a:pt x="0" y="147"/>
                      </a:cubicBezTo>
                      <a:cubicBezTo>
                        <a:pt x="35" y="100"/>
                        <a:pt x="103" y="144"/>
                        <a:pt x="147" y="159"/>
                      </a:cubicBezTo>
                      <a:cubicBezTo>
                        <a:pt x="153" y="165"/>
                        <a:pt x="161" y="168"/>
                        <a:pt x="165" y="174"/>
                      </a:cubicBezTo>
                      <a:cubicBezTo>
                        <a:pt x="169" y="180"/>
                        <a:pt x="170" y="189"/>
                        <a:pt x="174" y="195"/>
                      </a:cubicBezTo>
                      <a:cubicBezTo>
                        <a:pt x="212" y="187"/>
                        <a:pt x="165" y="198"/>
                        <a:pt x="204" y="183"/>
                      </a:cubicBezTo>
                      <a:cubicBezTo>
                        <a:pt x="230" y="172"/>
                        <a:pt x="256" y="174"/>
                        <a:pt x="276" y="150"/>
                      </a:cubicBezTo>
                      <a:cubicBezTo>
                        <a:pt x="285" y="139"/>
                        <a:pt x="288" y="124"/>
                        <a:pt x="294" y="111"/>
                      </a:cubicBezTo>
                      <a:cubicBezTo>
                        <a:pt x="297" y="77"/>
                        <a:pt x="308" y="30"/>
                        <a:pt x="288" y="0"/>
                      </a:cubicBezTo>
                      <a:cubicBezTo>
                        <a:pt x="273" y="5"/>
                        <a:pt x="267" y="8"/>
                        <a:pt x="258" y="21"/>
                      </a:cubicBezTo>
                      <a:cubicBezTo>
                        <a:pt x="244" y="62"/>
                        <a:pt x="271" y="140"/>
                        <a:pt x="291" y="180"/>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600" name="Freeform 156"/>
                <p:cNvSpPr>
                  <a:spLocks/>
                </p:cNvSpPr>
                <p:nvPr/>
              </p:nvSpPr>
              <p:spPr bwMode="auto">
                <a:xfrm rot="-128543">
                  <a:off x="3285481" y="1475724"/>
                  <a:ext cx="1503362" cy="503237"/>
                </a:xfrm>
                <a:custGeom>
                  <a:avLst/>
                  <a:gdLst>
                    <a:gd name="T0" fmla="*/ 22680605 w 947"/>
                    <a:gd name="T1" fmla="*/ 451106752 h 317"/>
                    <a:gd name="T2" fmla="*/ 272176814 w 947"/>
                    <a:gd name="T3" fmla="*/ 345260236 h 317"/>
                    <a:gd name="T4" fmla="*/ 136088407 w 947"/>
                    <a:gd name="T5" fmla="*/ 473788920 h 317"/>
                    <a:gd name="T6" fmla="*/ 226814028 w 947"/>
                    <a:gd name="T7" fmla="*/ 602315918 h 317"/>
                    <a:gd name="T8" fmla="*/ 506550512 w 947"/>
                    <a:gd name="T9" fmla="*/ 451106752 h 317"/>
                    <a:gd name="T10" fmla="*/ 309978341 w 947"/>
                    <a:gd name="T11" fmla="*/ 330139319 h 317"/>
                    <a:gd name="T12" fmla="*/ 408265171 w 947"/>
                    <a:gd name="T13" fmla="*/ 443547087 h 317"/>
                    <a:gd name="T14" fmla="*/ 438507127 w 947"/>
                    <a:gd name="T15" fmla="*/ 708162335 h 317"/>
                    <a:gd name="T16" fmla="*/ 279736484 w 947"/>
                    <a:gd name="T17" fmla="*/ 519151670 h 317"/>
                    <a:gd name="T18" fmla="*/ 521671440 w 947"/>
                    <a:gd name="T19" fmla="*/ 322579654 h 317"/>
                    <a:gd name="T20" fmla="*/ 370462056 w 947"/>
                    <a:gd name="T21" fmla="*/ 141128605 h 317"/>
                    <a:gd name="T22" fmla="*/ 332660528 w 947"/>
                    <a:gd name="T23" fmla="*/ 277216905 h 317"/>
                    <a:gd name="T24" fmla="*/ 1300400254 w 947"/>
                    <a:gd name="T25" fmla="*/ 367942404 h 317"/>
                    <a:gd name="T26" fmla="*/ 1171871568 w 947"/>
                    <a:gd name="T27" fmla="*/ 587195001 h 317"/>
                    <a:gd name="T28" fmla="*/ 869452996 w 947"/>
                    <a:gd name="T29" fmla="*/ 549393504 h 317"/>
                    <a:gd name="T30" fmla="*/ 786288484 w 947"/>
                    <a:gd name="T31" fmla="*/ 435985835 h 317"/>
                    <a:gd name="T32" fmla="*/ 1005541353 w 947"/>
                    <a:gd name="T33" fmla="*/ 254534736 h 317"/>
                    <a:gd name="T34" fmla="*/ 1194553754 w 947"/>
                    <a:gd name="T35" fmla="*/ 88204578 h 317"/>
                    <a:gd name="T36" fmla="*/ 665321056 w 947"/>
                    <a:gd name="T37" fmla="*/ 80644914 h 317"/>
                    <a:gd name="T38" fmla="*/ 521671440 w 947"/>
                    <a:gd name="T39" fmla="*/ 133567353 h 317"/>
                    <a:gd name="T40" fmla="*/ 1013102611 w 947"/>
                    <a:gd name="T41" fmla="*/ 375502069 h 317"/>
                    <a:gd name="T42" fmla="*/ 1186992496 w 947"/>
                    <a:gd name="T43" fmla="*/ 367942404 h 317"/>
                    <a:gd name="T44" fmla="*/ 1096266925 w 947"/>
                    <a:gd name="T45" fmla="*/ 640119003 h 317"/>
                    <a:gd name="T46" fmla="*/ 937497968 w 947"/>
                    <a:gd name="T47" fmla="*/ 677920501 h 317"/>
                    <a:gd name="T48" fmla="*/ 1549894782 w 947"/>
                    <a:gd name="T49" fmla="*/ 655239920 h 317"/>
                    <a:gd name="T50" fmla="*/ 1330642111 w 947"/>
                    <a:gd name="T51" fmla="*/ 435985835 h 317"/>
                    <a:gd name="T52" fmla="*/ 1005541353 w 947"/>
                    <a:gd name="T53" fmla="*/ 443547087 h 317"/>
                    <a:gd name="T54" fmla="*/ 1224795611 w 947"/>
                    <a:gd name="T55" fmla="*/ 413305154 h 317"/>
                    <a:gd name="T56" fmla="*/ 1557456040 w 947"/>
                    <a:gd name="T57" fmla="*/ 292337821 h 317"/>
                    <a:gd name="T58" fmla="*/ 1466730468 w 947"/>
                    <a:gd name="T59" fmla="*/ 27720899 h 317"/>
                    <a:gd name="T60" fmla="*/ 1338201782 w 947"/>
                    <a:gd name="T61" fmla="*/ 254534736 h 317"/>
                    <a:gd name="T62" fmla="*/ 1587697897 w 947"/>
                    <a:gd name="T63" fmla="*/ 398184238 h 317"/>
                    <a:gd name="T64" fmla="*/ 1557456040 w 947"/>
                    <a:gd name="T65" fmla="*/ 428426170 h 317"/>
                    <a:gd name="T66" fmla="*/ 1731346322 w 947"/>
                    <a:gd name="T67" fmla="*/ 360381152 h 317"/>
                    <a:gd name="T68" fmla="*/ 2026205222 w 947"/>
                    <a:gd name="T69" fmla="*/ 133567353 h 317"/>
                    <a:gd name="T70" fmla="*/ 2147483647 w 947"/>
                    <a:gd name="T71" fmla="*/ 511590418 h 317"/>
                    <a:gd name="T72" fmla="*/ 1980842437 w 947"/>
                    <a:gd name="T73" fmla="*/ 700602670 h 317"/>
                    <a:gd name="T74" fmla="*/ 2147483647 w 947"/>
                    <a:gd name="T75" fmla="*/ 594756253 h 317"/>
                    <a:gd name="T76" fmla="*/ 2003523036 w 947"/>
                    <a:gd name="T77" fmla="*/ 284776569 h 317"/>
                    <a:gd name="T78" fmla="*/ 2041326151 w 947"/>
                    <a:gd name="T79" fmla="*/ 549393504 h 317"/>
                    <a:gd name="T80" fmla="*/ 2147483647 w 947"/>
                    <a:gd name="T81" fmla="*/ 776207253 h 317"/>
                    <a:gd name="T82" fmla="*/ 2041326151 w 947"/>
                    <a:gd name="T83" fmla="*/ 496469501 h 317"/>
                    <a:gd name="T84" fmla="*/ 2147483647 w 947"/>
                    <a:gd name="T85" fmla="*/ 262095988 h 3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7"/>
                    <a:gd name="T130" fmla="*/ 0 h 317"/>
                    <a:gd name="T131" fmla="*/ 947 w 947"/>
                    <a:gd name="T132" fmla="*/ 317 h 3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7" h="317">
                      <a:moveTo>
                        <a:pt x="120" y="254"/>
                      </a:moveTo>
                      <a:cubicBezTo>
                        <a:pt x="76" y="232"/>
                        <a:pt x="33" y="226"/>
                        <a:pt x="9" y="179"/>
                      </a:cubicBezTo>
                      <a:cubicBezTo>
                        <a:pt x="0" y="125"/>
                        <a:pt x="37" y="134"/>
                        <a:pt x="81" y="131"/>
                      </a:cubicBezTo>
                      <a:cubicBezTo>
                        <a:pt x="90" y="133"/>
                        <a:pt x="99" y="133"/>
                        <a:pt x="108" y="137"/>
                      </a:cubicBezTo>
                      <a:cubicBezTo>
                        <a:pt x="120" y="142"/>
                        <a:pt x="119" y="152"/>
                        <a:pt x="111" y="161"/>
                      </a:cubicBezTo>
                      <a:cubicBezTo>
                        <a:pt x="98" y="175"/>
                        <a:pt x="72" y="183"/>
                        <a:pt x="54" y="188"/>
                      </a:cubicBezTo>
                      <a:cubicBezTo>
                        <a:pt x="40" y="199"/>
                        <a:pt x="30" y="204"/>
                        <a:pt x="24" y="221"/>
                      </a:cubicBezTo>
                      <a:cubicBezTo>
                        <a:pt x="38" y="241"/>
                        <a:pt x="67" y="236"/>
                        <a:pt x="90" y="239"/>
                      </a:cubicBezTo>
                      <a:cubicBezTo>
                        <a:pt x="130" y="237"/>
                        <a:pt x="175" y="252"/>
                        <a:pt x="210" y="233"/>
                      </a:cubicBezTo>
                      <a:cubicBezTo>
                        <a:pt x="226" y="224"/>
                        <a:pt x="207" y="196"/>
                        <a:pt x="201" y="179"/>
                      </a:cubicBezTo>
                      <a:cubicBezTo>
                        <a:pt x="190" y="149"/>
                        <a:pt x="160" y="132"/>
                        <a:pt x="132" y="125"/>
                      </a:cubicBezTo>
                      <a:cubicBezTo>
                        <a:pt x="129" y="127"/>
                        <a:pt x="122" y="127"/>
                        <a:pt x="123" y="131"/>
                      </a:cubicBezTo>
                      <a:cubicBezTo>
                        <a:pt x="124" y="137"/>
                        <a:pt x="131" y="141"/>
                        <a:pt x="135" y="146"/>
                      </a:cubicBezTo>
                      <a:cubicBezTo>
                        <a:pt x="144" y="156"/>
                        <a:pt x="153" y="166"/>
                        <a:pt x="162" y="176"/>
                      </a:cubicBezTo>
                      <a:cubicBezTo>
                        <a:pt x="175" y="191"/>
                        <a:pt x="189" y="211"/>
                        <a:pt x="195" y="230"/>
                      </a:cubicBezTo>
                      <a:cubicBezTo>
                        <a:pt x="193" y="250"/>
                        <a:pt x="196" y="274"/>
                        <a:pt x="174" y="281"/>
                      </a:cubicBezTo>
                      <a:cubicBezTo>
                        <a:pt x="91" y="279"/>
                        <a:pt x="60" y="302"/>
                        <a:pt x="15" y="257"/>
                      </a:cubicBezTo>
                      <a:cubicBezTo>
                        <a:pt x="4" y="225"/>
                        <a:pt x="88" y="209"/>
                        <a:pt x="111" y="206"/>
                      </a:cubicBezTo>
                      <a:cubicBezTo>
                        <a:pt x="138" y="197"/>
                        <a:pt x="165" y="188"/>
                        <a:pt x="192" y="179"/>
                      </a:cubicBezTo>
                      <a:cubicBezTo>
                        <a:pt x="202" y="164"/>
                        <a:pt x="203" y="146"/>
                        <a:pt x="207" y="128"/>
                      </a:cubicBezTo>
                      <a:cubicBezTo>
                        <a:pt x="206" y="112"/>
                        <a:pt x="208" y="96"/>
                        <a:pt x="204" y="80"/>
                      </a:cubicBezTo>
                      <a:cubicBezTo>
                        <a:pt x="200" y="63"/>
                        <a:pt x="160" y="60"/>
                        <a:pt x="147" y="56"/>
                      </a:cubicBezTo>
                      <a:cubicBezTo>
                        <a:pt x="126" y="58"/>
                        <a:pt x="102" y="52"/>
                        <a:pt x="84" y="62"/>
                      </a:cubicBezTo>
                      <a:cubicBezTo>
                        <a:pt x="50" y="81"/>
                        <a:pt x="130" y="110"/>
                        <a:pt x="132" y="110"/>
                      </a:cubicBezTo>
                      <a:lnTo>
                        <a:pt x="507" y="119"/>
                      </a:lnTo>
                      <a:cubicBezTo>
                        <a:pt x="507" y="119"/>
                        <a:pt x="516" y="146"/>
                        <a:pt x="516" y="146"/>
                      </a:cubicBezTo>
                      <a:cubicBezTo>
                        <a:pt x="517" y="149"/>
                        <a:pt x="519" y="155"/>
                        <a:pt x="519" y="155"/>
                      </a:cubicBezTo>
                      <a:cubicBezTo>
                        <a:pt x="516" y="196"/>
                        <a:pt x="509" y="227"/>
                        <a:pt x="465" y="233"/>
                      </a:cubicBezTo>
                      <a:cubicBezTo>
                        <a:pt x="429" y="245"/>
                        <a:pt x="389" y="239"/>
                        <a:pt x="354" y="227"/>
                      </a:cubicBezTo>
                      <a:cubicBezTo>
                        <a:pt x="351" y="224"/>
                        <a:pt x="349" y="220"/>
                        <a:pt x="345" y="218"/>
                      </a:cubicBezTo>
                      <a:cubicBezTo>
                        <a:pt x="340" y="215"/>
                        <a:pt x="334" y="216"/>
                        <a:pt x="330" y="212"/>
                      </a:cubicBezTo>
                      <a:cubicBezTo>
                        <a:pt x="323" y="206"/>
                        <a:pt x="317" y="181"/>
                        <a:pt x="312" y="173"/>
                      </a:cubicBezTo>
                      <a:cubicBezTo>
                        <a:pt x="313" y="162"/>
                        <a:pt x="312" y="150"/>
                        <a:pt x="315" y="140"/>
                      </a:cubicBezTo>
                      <a:cubicBezTo>
                        <a:pt x="324" y="112"/>
                        <a:pt x="375" y="104"/>
                        <a:pt x="399" y="101"/>
                      </a:cubicBezTo>
                      <a:cubicBezTo>
                        <a:pt x="427" y="90"/>
                        <a:pt x="458" y="88"/>
                        <a:pt x="483" y="71"/>
                      </a:cubicBezTo>
                      <a:cubicBezTo>
                        <a:pt x="480" y="59"/>
                        <a:pt x="480" y="46"/>
                        <a:pt x="474" y="35"/>
                      </a:cubicBezTo>
                      <a:cubicBezTo>
                        <a:pt x="457" y="0"/>
                        <a:pt x="361" y="9"/>
                        <a:pt x="345" y="8"/>
                      </a:cubicBezTo>
                      <a:cubicBezTo>
                        <a:pt x="309" y="3"/>
                        <a:pt x="295" y="19"/>
                        <a:pt x="264" y="32"/>
                      </a:cubicBezTo>
                      <a:cubicBezTo>
                        <a:pt x="249" y="38"/>
                        <a:pt x="234" y="42"/>
                        <a:pt x="219" y="47"/>
                      </a:cubicBezTo>
                      <a:cubicBezTo>
                        <a:pt x="215" y="49"/>
                        <a:pt x="211" y="51"/>
                        <a:pt x="207" y="53"/>
                      </a:cubicBezTo>
                      <a:cubicBezTo>
                        <a:pt x="184" y="88"/>
                        <a:pt x="207" y="100"/>
                        <a:pt x="243" y="110"/>
                      </a:cubicBezTo>
                      <a:cubicBezTo>
                        <a:pt x="295" y="125"/>
                        <a:pt x="349" y="135"/>
                        <a:pt x="402" y="149"/>
                      </a:cubicBezTo>
                      <a:cubicBezTo>
                        <a:pt x="416" y="147"/>
                        <a:pt x="430" y="144"/>
                        <a:pt x="444" y="143"/>
                      </a:cubicBezTo>
                      <a:cubicBezTo>
                        <a:pt x="453" y="143"/>
                        <a:pt x="469" y="137"/>
                        <a:pt x="471" y="146"/>
                      </a:cubicBezTo>
                      <a:cubicBezTo>
                        <a:pt x="480" y="179"/>
                        <a:pt x="483" y="224"/>
                        <a:pt x="459" y="248"/>
                      </a:cubicBezTo>
                      <a:cubicBezTo>
                        <a:pt x="453" y="254"/>
                        <a:pt x="443" y="254"/>
                        <a:pt x="435" y="254"/>
                      </a:cubicBezTo>
                      <a:cubicBezTo>
                        <a:pt x="406" y="256"/>
                        <a:pt x="377" y="256"/>
                        <a:pt x="348" y="257"/>
                      </a:cubicBezTo>
                      <a:cubicBezTo>
                        <a:pt x="353" y="271"/>
                        <a:pt x="349" y="269"/>
                        <a:pt x="372" y="269"/>
                      </a:cubicBezTo>
                      <a:cubicBezTo>
                        <a:pt x="438" y="268"/>
                        <a:pt x="504" y="265"/>
                        <a:pt x="570" y="263"/>
                      </a:cubicBezTo>
                      <a:cubicBezTo>
                        <a:pt x="585" y="262"/>
                        <a:pt x="600" y="264"/>
                        <a:pt x="615" y="260"/>
                      </a:cubicBezTo>
                      <a:cubicBezTo>
                        <a:pt x="628" y="257"/>
                        <a:pt x="611" y="228"/>
                        <a:pt x="585" y="215"/>
                      </a:cubicBezTo>
                      <a:cubicBezTo>
                        <a:pt x="570" y="195"/>
                        <a:pt x="554" y="178"/>
                        <a:pt x="528" y="173"/>
                      </a:cubicBezTo>
                      <a:cubicBezTo>
                        <a:pt x="512" y="161"/>
                        <a:pt x="496" y="157"/>
                        <a:pt x="477" y="152"/>
                      </a:cubicBezTo>
                      <a:cubicBezTo>
                        <a:pt x="434" y="154"/>
                        <a:pt x="407" y="138"/>
                        <a:pt x="399" y="176"/>
                      </a:cubicBezTo>
                      <a:cubicBezTo>
                        <a:pt x="404" y="213"/>
                        <a:pt x="422" y="208"/>
                        <a:pt x="396" y="203"/>
                      </a:cubicBezTo>
                      <a:cubicBezTo>
                        <a:pt x="415" y="172"/>
                        <a:pt x="453" y="171"/>
                        <a:pt x="486" y="164"/>
                      </a:cubicBezTo>
                      <a:cubicBezTo>
                        <a:pt x="524" y="143"/>
                        <a:pt x="564" y="134"/>
                        <a:pt x="606" y="125"/>
                      </a:cubicBezTo>
                      <a:cubicBezTo>
                        <a:pt x="610" y="122"/>
                        <a:pt x="613" y="118"/>
                        <a:pt x="618" y="116"/>
                      </a:cubicBezTo>
                      <a:cubicBezTo>
                        <a:pt x="629" y="112"/>
                        <a:pt x="645" y="120"/>
                        <a:pt x="651" y="110"/>
                      </a:cubicBezTo>
                      <a:cubicBezTo>
                        <a:pt x="676" y="68"/>
                        <a:pt x="614" y="17"/>
                        <a:pt x="582" y="11"/>
                      </a:cubicBezTo>
                      <a:cubicBezTo>
                        <a:pt x="544" y="16"/>
                        <a:pt x="530" y="13"/>
                        <a:pt x="519" y="47"/>
                      </a:cubicBezTo>
                      <a:cubicBezTo>
                        <a:pt x="523" y="65"/>
                        <a:pt x="520" y="86"/>
                        <a:pt x="531" y="101"/>
                      </a:cubicBezTo>
                      <a:cubicBezTo>
                        <a:pt x="539" y="112"/>
                        <a:pt x="603" y="148"/>
                        <a:pt x="621" y="152"/>
                      </a:cubicBezTo>
                      <a:cubicBezTo>
                        <a:pt x="624" y="154"/>
                        <a:pt x="627" y="156"/>
                        <a:pt x="630" y="158"/>
                      </a:cubicBezTo>
                      <a:cubicBezTo>
                        <a:pt x="634" y="160"/>
                        <a:pt x="645" y="161"/>
                        <a:pt x="642" y="164"/>
                      </a:cubicBezTo>
                      <a:cubicBezTo>
                        <a:pt x="636" y="170"/>
                        <a:pt x="618" y="170"/>
                        <a:pt x="618" y="170"/>
                      </a:cubicBezTo>
                      <a:cubicBezTo>
                        <a:pt x="604" y="180"/>
                        <a:pt x="597" y="182"/>
                        <a:pt x="639" y="173"/>
                      </a:cubicBezTo>
                      <a:cubicBezTo>
                        <a:pt x="655" y="170"/>
                        <a:pt x="674" y="152"/>
                        <a:pt x="687" y="143"/>
                      </a:cubicBezTo>
                      <a:cubicBezTo>
                        <a:pt x="701" y="120"/>
                        <a:pt x="713" y="105"/>
                        <a:pt x="732" y="86"/>
                      </a:cubicBezTo>
                      <a:cubicBezTo>
                        <a:pt x="742" y="61"/>
                        <a:pt x="778" y="57"/>
                        <a:pt x="804" y="53"/>
                      </a:cubicBezTo>
                      <a:cubicBezTo>
                        <a:pt x="820" y="47"/>
                        <a:pt x="835" y="44"/>
                        <a:pt x="852" y="41"/>
                      </a:cubicBezTo>
                      <a:cubicBezTo>
                        <a:pt x="947" y="47"/>
                        <a:pt x="907" y="30"/>
                        <a:pt x="894" y="203"/>
                      </a:cubicBezTo>
                      <a:cubicBezTo>
                        <a:pt x="890" y="263"/>
                        <a:pt x="774" y="208"/>
                        <a:pt x="714" y="209"/>
                      </a:cubicBezTo>
                      <a:cubicBezTo>
                        <a:pt x="741" y="231"/>
                        <a:pt x="750" y="266"/>
                        <a:pt x="786" y="278"/>
                      </a:cubicBezTo>
                      <a:cubicBezTo>
                        <a:pt x="831" y="275"/>
                        <a:pt x="831" y="281"/>
                        <a:pt x="858" y="257"/>
                      </a:cubicBezTo>
                      <a:cubicBezTo>
                        <a:pt x="868" y="248"/>
                        <a:pt x="891" y="236"/>
                        <a:pt x="891" y="236"/>
                      </a:cubicBezTo>
                      <a:cubicBezTo>
                        <a:pt x="913" y="191"/>
                        <a:pt x="877" y="149"/>
                        <a:pt x="834" y="140"/>
                      </a:cubicBezTo>
                      <a:cubicBezTo>
                        <a:pt x="825" y="133"/>
                        <a:pt x="805" y="116"/>
                        <a:pt x="795" y="113"/>
                      </a:cubicBezTo>
                      <a:cubicBezTo>
                        <a:pt x="801" y="130"/>
                        <a:pt x="822" y="158"/>
                        <a:pt x="822" y="158"/>
                      </a:cubicBezTo>
                      <a:cubicBezTo>
                        <a:pt x="827" y="182"/>
                        <a:pt x="823" y="198"/>
                        <a:pt x="810" y="218"/>
                      </a:cubicBezTo>
                      <a:cubicBezTo>
                        <a:pt x="818" y="264"/>
                        <a:pt x="872" y="275"/>
                        <a:pt x="909" y="293"/>
                      </a:cubicBezTo>
                      <a:cubicBezTo>
                        <a:pt x="919" y="308"/>
                        <a:pt x="927" y="305"/>
                        <a:pt x="945" y="308"/>
                      </a:cubicBezTo>
                      <a:cubicBezTo>
                        <a:pt x="918" y="317"/>
                        <a:pt x="912" y="283"/>
                        <a:pt x="888" y="275"/>
                      </a:cubicBezTo>
                      <a:cubicBezTo>
                        <a:pt x="877" y="253"/>
                        <a:pt x="832" y="202"/>
                        <a:pt x="810" y="197"/>
                      </a:cubicBezTo>
                      <a:cubicBezTo>
                        <a:pt x="815" y="138"/>
                        <a:pt x="813" y="152"/>
                        <a:pt x="879" y="149"/>
                      </a:cubicBezTo>
                      <a:cubicBezTo>
                        <a:pt x="884" y="133"/>
                        <a:pt x="889" y="104"/>
                        <a:pt x="864" y="104"/>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grpSp>
          <p:sp>
            <p:nvSpPr>
              <p:cNvPr id="19526" name="Text Box 402"/>
              <p:cNvSpPr txBox="1">
                <a:spLocks noChangeArrowheads="1"/>
              </p:cNvSpPr>
              <p:nvPr/>
            </p:nvSpPr>
            <p:spPr bwMode="auto">
              <a:xfrm>
                <a:off x="3328988" y="339090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27" name="Text Box 403"/>
              <p:cNvSpPr txBox="1">
                <a:spLocks noChangeArrowheads="1"/>
              </p:cNvSpPr>
              <p:nvPr/>
            </p:nvSpPr>
            <p:spPr bwMode="auto">
              <a:xfrm>
                <a:off x="3100388" y="38036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28" name="Text Box 404"/>
              <p:cNvSpPr txBox="1">
                <a:spLocks noChangeArrowheads="1"/>
              </p:cNvSpPr>
              <p:nvPr/>
            </p:nvSpPr>
            <p:spPr bwMode="auto">
              <a:xfrm>
                <a:off x="3633788" y="339090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29" name="Text Box 405"/>
              <p:cNvSpPr txBox="1">
                <a:spLocks noChangeArrowheads="1"/>
              </p:cNvSpPr>
              <p:nvPr/>
            </p:nvSpPr>
            <p:spPr bwMode="auto">
              <a:xfrm>
                <a:off x="3938588" y="3575050"/>
                <a:ext cx="330200" cy="336550"/>
              </a:xfrm>
              <a:prstGeom prst="rect">
                <a:avLst/>
              </a:prstGeom>
              <a:noFill/>
              <a:ln w="9525">
                <a:noFill/>
                <a:miter lim="800000"/>
                <a:headEnd/>
                <a:tailEnd/>
              </a:ln>
            </p:spPr>
            <p:txBody>
              <a:bodyPr wrap="none">
                <a:spAutoFit/>
              </a:bodyPr>
              <a:lstStyle/>
              <a:p>
                <a:r>
                  <a:rPr lang="es-ES_tradnl" sz="1600" dirty="0">
                    <a:solidFill>
                      <a:srgbClr val="FF3300"/>
                    </a:solidFill>
                    <a:cs typeface="Arial" charset="0"/>
                  </a:rPr>
                  <a:t>N</a:t>
                </a:r>
                <a:endParaRPr lang="en-US" sz="1600" dirty="0">
                  <a:solidFill>
                    <a:srgbClr val="FF3300"/>
                  </a:solidFill>
                  <a:cs typeface="Arial" charset="0"/>
                </a:endParaRPr>
              </a:p>
            </p:txBody>
          </p:sp>
          <p:sp>
            <p:nvSpPr>
              <p:cNvPr id="19531" name="Text Box 407"/>
              <p:cNvSpPr txBox="1">
                <a:spLocks noChangeArrowheads="1"/>
              </p:cNvSpPr>
              <p:nvPr/>
            </p:nvSpPr>
            <p:spPr bwMode="auto">
              <a:xfrm>
                <a:off x="3938588" y="38798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32" name="Text Box 408"/>
              <p:cNvSpPr txBox="1">
                <a:spLocks noChangeArrowheads="1"/>
              </p:cNvSpPr>
              <p:nvPr/>
            </p:nvSpPr>
            <p:spPr bwMode="auto">
              <a:xfrm>
                <a:off x="4471988" y="3651250"/>
                <a:ext cx="330200" cy="336550"/>
              </a:xfrm>
              <a:prstGeom prst="rect">
                <a:avLst/>
              </a:prstGeom>
              <a:noFill/>
              <a:ln w="9525">
                <a:noFill/>
                <a:miter lim="800000"/>
                <a:headEnd/>
                <a:tailEnd/>
              </a:ln>
            </p:spPr>
            <p:txBody>
              <a:bodyPr wrap="none">
                <a:spAutoFit/>
              </a:bodyPr>
              <a:lstStyle/>
              <a:p>
                <a:r>
                  <a:rPr lang="es-ES_tradnl" sz="1600" dirty="0">
                    <a:solidFill>
                      <a:srgbClr val="FF3300"/>
                    </a:solidFill>
                    <a:cs typeface="Arial" charset="0"/>
                  </a:rPr>
                  <a:t>N</a:t>
                </a:r>
                <a:endParaRPr lang="en-US" sz="1600" dirty="0">
                  <a:solidFill>
                    <a:srgbClr val="FF3300"/>
                  </a:solidFill>
                  <a:cs typeface="Arial" charset="0"/>
                </a:endParaRPr>
              </a:p>
            </p:txBody>
          </p:sp>
          <p:sp>
            <p:nvSpPr>
              <p:cNvPr id="19533" name="Text Box 409"/>
              <p:cNvSpPr txBox="1">
                <a:spLocks noChangeArrowheads="1"/>
              </p:cNvSpPr>
              <p:nvPr/>
            </p:nvSpPr>
            <p:spPr bwMode="auto">
              <a:xfrm>
                <a:off x="3481388" y="4000500"/>
                <a:ext cx="330200" cy="336550"/>
              </a:xfrm>
              <a:prstGeom prst="rect">
                <a:avLst/>
              </a:prstGeom>
              <a:noFill/>
              <a:ln w="9525">
                <a:noFill/>
                <a:miter lim="800000"/>
                <a:headEnd/>
                <a:tailEnd/>
              </a:ln>
            </p:spPr>
            <p:txBody>
              <a:bodyPr wrap="none">
                <a:spAutoFit/>
              </a:bodyPr>
              <a:lstStyle/>
              <a:p>
                <a:r>
                  <a:rPr lang="es-ES_tradnl" sz="1600" dirty="0">
                    <a:solidFill>
                      <a:srgbClr val="FF3300"/>
                    </a:solidFill>
                    <a:cs typeface="Arial" charset="0"/>
                  </a:rPr>
                  <a:t>N</a:t>
                </a:r>
                <a:endParaRPr lang="en-US" sz="1600" dirty="0">
                  <a:solidFill>
                    <a:srgbClr val="FF3300"/>
                  </a:solidFill>
                  <a:cs typeface="Arial" charset="0"/>
                </a:endParaRPr>
              </a:p>
            </p:txBody>
          </p:sp>
          <p:sp>
            <p:nvSpPr>
              <p:cNvPr id="19534" name="Text Box 410"/>
              <p:cNvSpPr txBox="1">
                <a:spLocks noChangeArrowheads="1"/>
              </p:cNvSpPr>
              <p:nvPr/>
            </p:nvSpPr>
            <p:spPr bwMode="auto">
              <a:xfrm>
                <a:off x="4319588" y="39560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35" name="Text Box 411"/>
              <p:cNvSpPr txBox="1">
                <a:spLocks noChangeArrowheads="1"/>
              </p:cNvSpPr>
              <p:nvPr/>
            </p:nvSpPr>
            <p:spPr bwMode="auto">
              <a:xfrm>
                <a:off x="4852988" y="39560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grpSp>
        <p:sp>
          <p:nvSpPr>
            <p:cNvPr id="19530" name="Text Box 406"/>
            <p:cNvSpPr txBox="1">
              <a:spLocks noChangeArrowheads="1"/>
            </p:cNvSpPr>
            <p:nvPr/>
          </p:nvSpPr>
          <p:spPr bwMode="auto">
            <a:xfrm>
              <a:off x="4167188" y="3346450"/>
              <a:ext cx="330200" cy="336550"/>
            </a:xfrm>
            <a:prstGeom prst="rect">
              <a:avLst/>
            </a:prstGeom>
            <a:noFill/>
            <a:ln w="9525">
              <a:noFill/>
              <a:miter lim="800000"/>
              <a:headEnd/>
              <a:tailEnd/>
            </a:ln>
          </p:spPr>
          <p:txBody>
            <a:bodyPr wrap="none">
              <a:spAutoFit/>
            </a:bodyPr>
            <a:lstStyle/>
            <a:p>
              <a:r>
                <a:rPr lang="es-ES_tradnl" sz="1600" dirty="0">
                  <a:solidFill>
                    <a:srgbClr val="FF3300"/>
                  </a:solidFill>
                  <a:cs typeface="Arial" charset="0"/>
                </a:rPr>
                <a:t>N</a:t>
              </a:r>
              <a:endParaRPr lang="en-US" sz="1600" dirty="0">
                <a:solidFill>
                  <a:srgbClr val="FF3300"/>
                </a:solidFill>
                <a:cs typeface="Arial" charset="0"/>
              </a:endParaRPr>
            </a:p>
          </p:txBody>
        </p:sp>
      </p:grpSp>
      <p:grpSp>
        <p:nvGrpSpPr>
          <p:cNvPr id="214" name="213 Grupo"/>
          <p:cNvGrpSpPr/>
          <p:nvPr/>
        </p:nvGrpSpPr>
        <p:grpSpPr>
          <a:xfrm>
            <a:off x="6300788" y="3270250"/>
            <a:ext cx="2286000" cy="1268413"/>
            <a:chOff x="6300788" y="3270250"/>
            <a:chExt cx="2286000" cy="1268413"/>
          </a:xfrm>
        </p:grpSpPr>
        <p:grpSp>
          <p:nvGrpSpPr>
            <p:cNvPr id="3" name="209 Grupo"/>
            <p:cNvGrpSpPr>
              <a:grpSpLocks/>
            </p:cNvGrpSpPr>
            <p:nvPr/>
          </p:nvGrpSpPr>
          <p:grpSpPr bwMode="auto">
            <a:xfrm>
              <a:off x="6300788" y="3270250"/>
              <a:ext cx="2286000" cy="1268413"/>
              <a:chOff x="6494462" y="852487"/>
              <a:chExt cx="2286793" cy="1268413"/>
            </a:xfrm>
          </p:grpSpPr>
          <p:sp>
            <p:nvSpPr>
              <p:cNvPr id="19601" name="Line 91"/>
              <p:cNvSpPr>
                <a:spLocks noChangeShapeType="1"/>
              </p:cNvSpPr>
              <p:nvPr/>
            </p:nvSpPr>
            <p:spPr bwMode="auto">
              <a:xfrm>
                <a:off x="6607175" y="2089150"/>
                <a:ext cx="1944687" cy="0"/>
              </a:xfrm>
              <a:prstGeom prst="line">
                <a:avLst/>
              </a:prstGeom>
              <a:noFill/>
              <a:ln w="25400">
                <a:solidFill>
                  <a:schemeClr val="tx1"/>
                </a:solidFill>
                <a:round/>
                <a:headEnd/>
                <a:tailEnd/>
              </a:ln>
            </p:spPr>
            <p:txBody>
              <a:bodyPr wrap="none" lIns="0" tIns="0" rIns="0" bIns="0">
                <a:spAutoFit/>
              </a:bodyPr>
              <a:lstStyle/>
              <a:p>
                <a:endParaRPr lang="es-ES"/>
              </a:p>
            </p:txBody>
          </p:sp>
          <p:sp>
            <p:nvSpPr>
              <p:cNvPr id="19602" name="Line 92"/>
              <p:cNvSpPr>
                <a:spLocks noChangeShapeType="1"/>
              </p:cNvSpPr>
              <p:nvPr/>
            </p:nvSpPr>
            <p:spPr bwMode="auto">
              <a:xfrm>
                <a:off x="6572250" y="2024062"/>
                <a:ext cx="2017712"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603" name="Line 93"/>
              <p:cNvSpPr>
                <a:spLocks noChangeShapeType="1"/>
              </p:cNvSpPr>
              <p:nvPr/>
            </p:nvSpPr>
            <p:spPr bwMode="auto">
              <a:xfrm>
                <a:off x="6523037" y="1962150"/>
                <a:ext cx="2160587"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604" name="Line 94"/>
              <p:cNvSpPr>
                <a:spLocks noChangeShapeType="1"/>
              </p:cNvSpPr>
              <p:nvPr/>
            </p:nvSpPr>
            <p:spPr bwMode="auto">
              <a:xfrm>
                <a:off x="6651625" y="203041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05" name="Line 95"/>
              <p:cNvSpPr>
                <a:spLocks noChangeShapeType="1"/>
              </p:cNvSpPr>
              <p:nvPr/>
            </p:nvSpPr>
            <p:spPr bwMode="auto">
              <a:xfrm>
                <a:off x="6796087"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06" name="Line 96"/>
              <p:cNvSpPr>
                <a:spLocks noChangeShapeType="1"/>
              </p:cNvSpPr>
              <p:nvPr/>
            </p:nvSpPr>
            <p:spPr bwMode="auto">
              <a:xfrm>
                <a:off x="6938962" y="203041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07" name="Line 97"/>
              <p:cNvSpPr>
                <a:spLocks noChangeShapeType="1"/>
              </p:cNvSpPr>
              <p:nvPr/>
            </p:nvSpPr>
            <p:spPr bwMode="auto">
              <a:xfrm>
                <a:off x="7086600" y="203041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08" name="Line 98"/>
              <p:cNvSpPr>
                <a:spLocks noChangeShapeType="1"/>
              </p:cNvSpPr>
              <p:nvPr/>
            </p:nvSpPr>
            <p:spPr bwMode="auto">
              <a:xfrm>
                <a:off x="7227887" y="203041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09" name="Line 99"/>
              <p:cNvSpPr>
                <a:spLocks noChangeShapeType="1"/>
              </p:cNvSpPr>
              <p:nvPr/>
            </p:nvSpPr>
            <p:spPr bwMode="auto">
              <a:xfrm>
                <a:off x="7370762" y="203041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0" name="Line 100"/>
              <p:cNvSpPr>
                <a:spLocks noChangeShapeType="1"/>
              </p:cNvSpPr>
              <p:nvPr/>
            </p:nvSpPr>
            <p:spPr bwMode="auto">
              <a:xfrm>
                <a:off x="7516812" y="202406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1" name="Line 101"/>
              <p:cNvSpPr>
                <a:spLocks noChangeShapeType="1"/>
              </p:cNvSpPr>
              <p:nvPr/>
            </p:nvSpPr>
            <p:spPr bwMode="auto">
              <a:xfrm>
                <a:off x="7659687" y="202406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2" name="Line 102"/>
              <p:cNvSpPr>
                <a:spLocks noChangeShapeType="1"/>
              </p:cNvSpPr>
              <p:nvPr/>
            </p:nvSpPr>
            <p:spPr bwMode="auto">
              <a:xfrm>
                <a:off x="7807325"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3" name="Line 103"/>
              <p:cNvSpPr>
                <a:spLocks noChangeShapeType="1"/>
              </p:cNvSpPr>
              <p:nvPr/>
            </p:nvSpPr>
            <p:spPr bwMode="auto">
              <a:xfrm>
                <a:off x="7947025" y="2024062"/>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4" name="Line 104"/>
              <p:cNvSpPr>
                <a:spLocks noChangeShapeType="1"/>
              </p:cNvSpPr>
              <p:nvPr/>
            </p:nvSpPr>
            <p:spPr bwMode="auto">
              <a:xfrm>
                <a:off x="8089900"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5" name="Line 105"/>
              <p:cNvSpPr>
                <a:spLocks noChangeShapeType="1"/>
              </p:cNvSpPr>
              <p:nvPr/>
            </p:nvSpPr>
            <p:spPr bwMode="auto">
              <a:xfrm>
                <a:off x="8237537"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6" name="Line 106"/>
              <p:cNvSpPr>
                <a:spLocks noChangeShapeType="1"/>
              </p:cNvSpPr>
              <p:nvPr/>
            </p:nvSpPr>
            <p:spPr bwMode="auto">
              <a:xfrm>
                <a:off x="8378825"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7" name="Line 107"/>
              <p:cNvSpPr>
                <a:spLocks noChangeShapeType="1"/>
              </p:cNvSpPr>
              <p:nvPr/>
            </p:nvSpPr>
            <p:spPr bwMode="auto">
              <a:xfrm>
                <a:off x="8521700" y="2027237"/>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8" name="Line 108"/>
              <p:cNvSpPr>
                <a:spLocks noChangeShapeType="1"/>
              </p:cNvSpPr>
              <p:nvPr/>
            </p:nvSpPr>
            <p:spPr bwMode="auto">
              <a:xfrm>
                <a:off x="6726237"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19" name="Line 109"/>
              <p:cNvSpPr>
                <a:spLocks noChangeShapeType="1"/>
              </p:cNvSpPr>
              <p:nvPr/>
            </p:nvSpPr>
            <p:spPr bwMode="auto">
              <a:xfrm>
                <a:off x="6870700"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0" name="Line 110"/>
              <p:cNvSpPr>
                <a:spLocks noChangeShapeType="1"/>
              </p:cNvSpPr>
              <p:nvPr/>
            </p:nvSpPr>
            <p:spPr bwMode="auto">
              <a:xfrm>
                <a:off x="7013575"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1" name="Line 111"/>
              <p:cNvSpPr>
                <a:spLocks noChangeShapeType="1"/>
              </p:cNvSpPr>
              <p:nvPr/>
            </p:nvSpPr>
            <p:spPr bwMode="auto">
              <a:xfrm>
                <a:off x="7161212"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2" name="Line 112"/>
              <p:cNvSpPr>
                <a:spLocks noChangeShapeType="1"/>
              </p:cNvSpPr>
              <p:nvPr/>
            </p:nvSpPr>
            <p:spPr bwMode="auto">
              <a:xfrm>
                <a:off x="7302500"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3" name="Line 113"/>
              <p:cNvSpPr>
                <a:spLocks noChangeShapeType="1"/>
              </p:cNvSpPr>
              <p:nvPr/>
            </p:nvSpPr>
            <p:spPr bwMode="auto">
              <a:xfrm>
                <a:off x="7445375"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4" name="Line 114"/>
              <p:cNvSpPr>
                <a:spLocks noChangeShapeType="1"/>
              </p:cNvSpPr>
              <p:nvPr/>
            </p:nvSpPr>
            <p:spPr bwMode="auto">
              <a:xfrm>
                <a:off x="7591425"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5" name="Line 115"/>
              <p:cNvSpPr>
                <a:spLocks noChangeShapeType="1"/>
              </p:cNvSpPr>
              <p:nvPr/>
            </p:nvSpPr>
            <p:spPr bwMode="auto">
              <a:xfrm>
                <a:off x="7734300"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6" name="Line 116"/>
              <p:cNvSpPr>
                <a:spLocks noChangeShapeType="1"/>
              </p:cNvSpPr>
              <p:nvPr/>
            </p:nvSpPr>
            <p:spPr bwMode="auto">
              <a:xfrm>
                <a:off x="7881937"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7" name="Line 117"/>
              <p:cNvSpPr>
                <a:spLocks noChangeShapeType="1"/>
              </p:cNvSpPr>
              <p:nvPr/>
            </p:nvSpPr>
            <p:spPr bwMode="auto">
              <a:xfrm>
                <a:off x="8021637"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8" name="Line 118"/>
              <p:cNvSpPr>
                <a:spLocks noChangeShapeType="1"/>
              </p:cNvSpPr>
              <p:nvPr/>
            </p:nvSpPr>
            <p:spPr bwMode="auto">
              <a:xfrm>
                <a:off x="8164512"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29" name="Line 119"/>
              <p:cNvSpPr>
                <a:spLocks noChangeShapeType="1"/>
              </p:cNvSpPr>
              <p:nvPr/>
            </p:nvSpPr>
            <p:spPr bwMode="auto">
              <a:xfrm>
                <a:off x="8312150" y="1962150"/>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0" name="Line 120"/>
              <p:cNvSpPr>
                <a:spLocks noChangeShapeType="1"/>
              </p:cNvSpPr>
              <p:nvPr/>
            </p:nvSpPr>
            <p:spPr bwMode="auto">
              <a:xfrm>
                <a:off x="8453437"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1" name="Line 121"/>
              <p:cNvSpPr>
                <a:spLocks noChangeShapeType="1"/>
              </p:cNvSpPr>
              <p:nvPr/>
            </p:nvSpPr>
            <p:spPr bwMode="auto">
              <a:xfrm>
                <a:off x="8596312"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2" name="Line 122"/>
              <p:cNvSpPr>
                <a:spLocks noChangeShapeType="1"/>
              </p:cNvSpPr>
              <p:nvPr/>
            </p:nvSpPr>
            <p:spPr bwMode="auto">
              <a:xfrm>
                <a:off x="6578600" y="19653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3" name="Line 123"/>
              <p:cNvSpPr>
                <a:spLocks noChangeShapeType="1"/>
              </p:cNvSpPr>
              <p:nvPr/>
            </p:nvSpPr>
            <p:spPr bwMode="auto">
              <a:xfrm>
                <a:off x="6494462" y="1901825"/>
                <a:ext cx="2232025" cy="0"/>
              </a:xfrm>
              <a:prstGeom prst="line">
                <a:avLst/>
              </a:prstGeom>
              <a:noFill/>
              <a:ln w="9525">
                <a:solidFill>
                  <a:schemeClr val="tx1"/>
                </a:solidFill>
                <a:round/>
                <a:headEnd/>
                <a:tailEnd/>
              </a:ln>
            </p:spPr>
            <p:txBody>
              <a:bodyPr wrap="none" lIns="0" tIns="0" rIns="0" bIns="0">
                <a:spAutoFit/>
              </a:bodyPr>
              <a:lstStyle/>
              <a:p>
                <a:endParaRPr lang="es-ES"/>
              </a:p>
            </p:txBody>
          </p:sp>
          <p:sp>
            <p:nvSpPr>
              <p:cNvPr id="19634" name="Line 124"/>
              <p:cNvSpPr>
                <a:spLocks noChangeShapeType="1"/>
              </p:cNvSpPr>
              <p:nvPr/>
            </p:nvSpPr>
            <p:spPr bwMode="auto">
              <a:xfrm>
                <a:off x="6651625"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5" name="Line 125"/>
              <p:cNvSpPr>
                <a:spLocks noChangeShapeType="1"/>
              </p:cNvSpPr>
              <p:nvPr/>
            </p:nvSpPr>
            <p:spPr bwMode="auto">
              <a:xfrm>
                <a:off x="6796087"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6" name="Line 126"/>
              <p:cNvSpPr>
                <a:spLocks noChangeShapeType="1"/>
              </p:cNvSpPr>
              <p:nvPr/>
            </p:nvSpPr>
            <p:spPr bwMode="auto">
              <a:xfrm>
                <a:off x="6938962"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7" name="Line 127"/>
              <p:cNvSpPr>
                <a:spLocks noChangeShapeType="1"/>
              </p:cNvSpPr>
              <p:nvPr/>
            </p:nvSpPr>
            <p:spPr bwMode="auto">
              <a:xfrm>
                <a:off x="7086600"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8" name="Line 128"/>
              <p:cNvSpPr>
                <a:spLocks noChangeShapeType="1"/>
              </p:cNvSpPr>
              <p:nvPr/>
            </p:nvSpPr>
            <p:spPr bwMode="auto">
              <a:xfrm>
                <a:off x="7227887"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39" name="Line 129"/>
              <p:cNvSpPr>
                <a:spLocks noChangeShapeType="1"/>
              </p:cNvSpPr>
              <p:nvPr/>
            </p:nvSpPr>
            <p:spPr bwMode="auto">
              <a:xfrm>
                <a:off x="7370762"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0" name="Line 130"/>
              <p:cNvSpPr>
                <a:spLocks noChangeShapeType="1"/>
              </p:cNvSpPr>
              <p:nvPr/>
            </p:nvSpPr>
            <p:spPr bwMode="auto">
              <a:xfrm>
                <a:off x="7516812"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1" name="Line 131"/>
              <p:cNvSpPr>
                <a:spLocks noChangeShapeType="1"/>
              </p:cNvSpPr>
              <p:nvPr/>
            </p:nvSpPr>
            <p:spPr bwMode="auto">
              <a:xfrm>
                <a:off x="7659687"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2" name="Line 132"/>
              <p:cNvSpPr>
                <a:spLocks noChangeShapeType="1"/>
              </p:cNvSpPr>
              <p:nvPr/>
            </p:nvSpPr>
            <p:spPr bwMode="auto">
              <a:xfrm>
                <a:off x="7807325"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3" name="Line 133"/>
              <p:cNvSpPr>
                <a:spLocks noChangeShapeType="1"/>
              </p:cNvSpPr>
              <p:nvPr/>
            </p:nvSpPr>
            <p:spPr bwMode="auto">
              <a:xfrm>
                <a:off x="7947025"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4" name="Line 134"/>
              <p:cNvSpPr>
                <a:spLocks noChangeShapeType="1"/>
              </p:cNvSpPr>
              <p:nvPr/>
            </p:nvSpPr>
            <p:spPr bwMode="auto">
              <a:xfrm>
                <a:off x="8089900"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5" name="Line 135"/>
              <p:cNvSpPr>
                <a:spLocks noChangeShapeType="1"/>
              </p:cNvSpPr>
              <p:nvPr/>
            </p:nvSpPr>
            <p:spPr bwMode="auto">
              <a:xfrm>
                <a:off x="8237537"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6" name="Line 136"/>
              <p:cNvSpPr>
                <a:spLocks noChangeShapeType="1"/>
              </p:cNvSpPr>
              <p:nvPr/>
            </p:nvSpPr>
            <p:spPr bwMode="auto">
              <a:xfrm>
                <a:off x="8378825"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7" name="Line 137"/>
              <p:cNvSpPr>
                <a:spLocks noChangeShapeType="1"/>
              </p:cNvSpPr>
              <p:nvPr/>
            </p:nvSpPr>
            <p:spPr bwMode="auto">
              <a:xfrm>
                <a:off x="8521700"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8" name="Line 138"/>
              <p:cNvSpPr>
                <a:spLocks noChangeShapeType="1"/>
              </p:cNvSpPr>
              <p:nvPr/>
            </p:nvSpPr>
            <p:spPr bwMode="auto">
              <a:xfrm>
                <a:off x="6519862"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49" name="Line 139"/>
              <p:cNvSpPr>
                <a:spLocks noChangeShapeType="1"/>
              </p:cNvSpPr>
              <p:nvPr/>
            </p:nvSpPr>
            <p:spPr bwMode="auto">
              <a:xfrm>
                <a:off x="8655050" y="1901825"/>
                <a:ext cx="0" cy="57150"/>
              </a:xfrm>
              <a:prstGeom prst="line">
                <a:avLst/>
              </a:prstGeom>
              <a:noFill/>
              <a:ln w="9525">
                <a:solidFill>
                  <a:schemeClr val="tx1"/>
                </a:solidFill>
                <a:round/>
                <a:headEnd/>
                <a:tailEnd/>
              </a:ln>
            </p:spPr>
            <p:txBody>
              <a:bodyPr wrap="none" lIns="0" tIns="0" rIns="0" bIns="0">
                <a:spAutoFit/>
              </a:bodyPr>
              <a:lstStyle/>
              <a:p>
                <a:endParaRPr lang="es-ES"/>
              </a:p>
            </p:txBody>
          </p:sp>
          <p:sp>
            <p:nvSpPr>
              <p:cNvPr id="19650" name="Rectangle 140"/>
              <p:cNvSpPr>
                <a:spLocks noChangeArrowheads="1"/>
              </p:cNvSpPr>
              <p:nvPr/>
            </p:nvSpPr>
            <p:spPr bwMode="auto">
              <a:xfrm rot="7312636">
                <a:off x="8560564" y="1935145"/>
                <a:ext cx="274638" cy="96871"/>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651" name="Rectangle 141"/>
              <p:cNvSpPr>
                <a:spLocks noChangeArrowheads="1"/>
              </p:cNvSpPr>
              <p:nvPr/>
            </p:nvSpPr>
            <p:spPr bwMode="auto">
              <a:xfrm rot="6725692">
                <a:off x="8595501" y="1862120"/>
                <a:ext cx="274638" cy="96871"/>
              </a:xfrm>
              <a:prstGeom prst="rect">
                <a:avLst/>
              </a:prstGeom>
              <a:solidFill>
                <a:schemeClr val="bg1"/>
              </a:solidFill>
              <a:ln w="9525">
                <a:noFill/>
                <a:miter lim="800000"/>
                <a:headEnd/>
                <a:tailEnd/>
              </a:ln>
            </p:spPr>
            <p:txBody>
              <a:bodyPr rot="10800000" vert="eaVert" lIns="0" tIns="0" rIns="0" bIns="0" anchor="ctr">
                <a:spAutoFit/>
              </a:bodyPr>
              <a:lstStyle/>
              <a:p>
                <a:endParaRPr lang="en-US">
                  <a:cs typeface="Arial" charset="0"/>
                </a:endParaRPr>
              </a:p>
            </p:txBody>
          </p:sp>
          <p:sp>
            <p:nvSpPr>
              <p:cNvPr id="19652" name="Line 142"/>
              <p:cNvSpPr>
                <a:spLocks noChangeShapeType="1"/>
              </p:cNvSpPr>
              <p:nvPr/>
            </p:nvSpPr>
            <p:spPr bwMode="auto">
              <a:xfrm flipV="1">
                <a:off x="6719887" y="1757362"/>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653" name="Text Box 143"/>
              <p:cNvSpPr txBox="1">
                <a:spLocks noChangeArrowheads="1"/>
              </p:cNvSpPr>
              <p:nvPr/>
            </p:nvSpPr>
            <p:spPr bwMode="auto">
              <a:xfrm>
                <a:off x="6637337" y="1501775"/>
                <a:ext cx="165100" cy="274637"/>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654" name="Line 144"/>
              <p:cNvSpPr>
                <a:spLocks noChangeShapeType="1"/>
              </p:cNvSpPr>
              <p:nvPr/>
            </p:nvSpPr>
            <p:spPr bwMode="auto">
              <a:xfrm flipV="1">
                <a:off x="7302500" y="1754187"/>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655" name="Text Box 145"/>
              <p:cNvSpPr txBox="1">
                <a:spLocks noChangeArrowheads="1"/>
              </p:cNvSpPr>
              <p:nvPr/>
            </p:nvSpPr>
            <p:spPr bwMode="auto">
              <a:xfrm>
                <a:off x="7219950" y="1498600"/>
                <a:ext cx="165100" cy="274637"/>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656" name="Line 146"/>
              <p:cNvSpPr>
                <a:spLocks noChangeShapeType="1"/>
              </p:cNvSpPr>
              <p:nvPr/>
            </p:nvSpPr>
            <p:spPr bwMode="auto">
              <a:xfrm flipV="1">
                <a:off x="7878762" y="1751012"/>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657" name="Text Box 147"/>
              <p:cNvSpPr txBox="1">
                <a:spLocks noChangeArrowheads="1"/>
              </p:cNvSpPr>
              <p:nvPr/>
            </p:nvSpPr>
            <p:spPr bwMode="auto">
              <a:xfrm>
                <a:off x="7796212" y="1495425"/>
                <a:ext cx="165100" cy="274637"/>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658" name="Line 148"/>
              <p:cNvSpPr>
                <a:spLocks noChangeShapeType="1"/>
              </p:cNvSpPr>
              <p:nvPr/>
            </p:nvSpPr>
            <p:spPr bwMode="auto">
              <a:xfrm flipV="1">
                <a:off x="8453437" y="1754187"/>
                <a:ext cx="0" cy="144462"/>
              </a:xfrm>
              <a:prstGeom prst="line">
                <a:avLst/>
              </a:prstGeom>
              <a:noFill/>
              <a:ln w="9525">
                <a:solidFill>
                  <a:schemeClr val="tx1"/>
                </a:solidFill>
                <a:round/>
                <a:headEnd/>
                <a:tailEnd/>
              </a:ln>
            </p:spPr>
            <p:txBody>
              <a:bodyPr wrap="none" lIns="0" tIns="0" rIns="0" bIns="0">
                <a:spAutoFit/>
              </a:bodyPr>
              <a:lstStyle/>
              <a:p>
                <a:endParaRPr lang="es-ES"/>
              </a:p>
            </p:txBody>
          </p:sp>
          <p:sp>
            <p:nvSpPr>
              <p:cNvPr id="19659" name="Text Box 149"/>
              <p:cNvSpPr txBox="1">
                <a:spLocks noChangeArrowheads="1"/>
              </p:cNvSpPr>
              <p:nvPr/>
            </p:nvSpPr>
            <p:spPr bwMode="auto">
              <a:xfrm>
                <a:off x="8370887" y="1498600"/>
                <a:ext cx="165100" cy="274637"/>
              </a:xfrm>
              <a:prstGeom prst="rect">
                <a:avLst/>
              </a:prstGeom>
              <a:noFill/>
              <a:ln w="9525">
                <a:noFill/>
                <a:miter lim="800000"/>
                <a:headEnd/>
                <a:tailEnd/>
              </a:ln>
            </p:spPr>
            <p:txBody>
              <a:bodyPr wrap="none" lIns="0" tIns="0" rIns="0" bIns="0">
                <a:spAutoFit/>
              </a:bodyPr>
              <a:lstStyle/>
              <a:p>
                <a:r>
                  <a:rPr lang="es-ES" b="1">
                    <a:solidFill>
                      <a:srgbClr val="008000"/>
                    </a:solidFill>
                    <a:cs typeface="Arial" charset="0"/>
                  </a:rPr>
                  <a:t>N</a:t>
                </a:r>
              </a:p>
            </p:txBody>
          </p:sp>
          <p:sp>
            <p:nvSpPr>
              <p:cNvPr id="19660" name="Freeform 150"/>
              <p:cNvSpPr>
                <a:spLocks/>
              </p:cNvSpPr>
              <p:nvPr/>
            </p:nvSpPr>
            <p:spPr bwMode="auto">
              <a:xfrm>
                <a:off x="7345362" y="922337"/>
                <a:ext cx="677863" cy="923925"/>
              </a:xfrm>
              <a:custGeom>
                <a:avLst/>
                <a:gdLst>
                  <a:gd name="T0" fmla="*/ 622479867 w 427"/>
                  <a:gd name="T1" fmla="*/ 1466730719 h 582"/>
                  <a:gd name="T2" fmla="*/ 446068850 w 427"/>
                  <a:gd name="T3" fmla="*/ 1406246994 h 582"/>
                  <a:gd name="T4" fmla="*/ 372983393 w 427"/>
                  <a:gd name="T5" fmla="*/ 1378526081 h 582"/>
                  <a:gd name="T6" fmla="*/ 335181826 w 427"/>
                  <a:gd name="T7" fmla="*/ 1345763270 h 582"/>
                  <a:gd name="T8" fmla="*/ 297378671 w 427"/>
                  <a:gd name="T9" fmla="*/ 1310481097 h 582"/>
                  <a:gd name="T10" fmla="*/ 267136782 w 427"/>
                  <a:gd name="T11" fmla="*/ 1247476424 h 582"/>
                  <a:gd name="T12" fmla="*/ 244456160 w 427"/>
                  <a:gd name="T13" fmla="*/ 1209674889 h 582"/>
                  <a:gd name="T14" fmla="*/ 279738363 w 427"/>
                  <a:gd name="T15" fmla="*/ 1156750837 h 582"/>
                  <a:gd name="T16" fmla="*/ 342741504 w 427"/>
                  <a:gd name="T17" fmla="*/ 1126508974 h 582"/>
                  <a:gd name="T18" fmla="*/ 559475139 w 427"/>
                  <a:gd name="T19" fmla="*/ 1141629905 h 582"/>
                  <a:gd name="T20" fmla="*/ 582157349 w 427"/>
                  <a:gd name="T21" fmla="*/ 1164312096 h 582"/>
                  <a:gd name="T22" fmla="*/ 597278293 w 427"/>
                  <a:gd name="T23" fmla="*/ 1212194251 h 582"/>
                  <a:gd name="T24" fmla="*/ 521673572 w 427"/>
                  <a:gd name="T25" fmla="*/ 1323082667 h 582"/>
                  <a:gd name="T26" fmla="*/ 448588214 w 427"/>
                  <a:gd name="T27" fmla="*/ 1378526081 h 582"/>
                  <a:gd name="T28" fmla="*/ 410786547 w 427"/>
                  <a:gd name="T29" fmla="*/ 1416327615 h 582"/>
                  <a:gd name="T30" fmla="*/ 309980252 w 427"/>
                  <a:gd name="T31" fmla="*/ 1408767943 h 582"/>
                  <a:gd name="T32" fmla="*/ 267136782 w 427"/>
                  <a:gd name="T33" fmla="*/ 1391126063 h 582"/>
                  <a:gd name="T34" fmla="*/ 267136782 w 427"/>
                  <a:gd name="T35" fmla="*/ 1363405150 h 582"/>
                  <a:gd name="T36" fmla="*/ 304939937 w 427"/>
                  <a:gd name="T37" fmla="*/ 1340722959 h 582"/>
                  <a:gd name="T38" fmla="*/ 395665603 w 427"/>
                  <a:gd name="T39" fmla="*/ 1249997373 h 582"/>
                  <a:gd name="T40" fmla="*/ 433467269 w 427"/>
                  <a:gd name="T41" fmla="*/ 1197073320 h 582"/>
                  <a:gd name="T42" fmla="*/ 461189794 w 427"/>
                  <a:gd name="T43" fmla="*/ 1126508974 h 582"/>
                  <a:gd name="T44" fmla="*/ 476310739 w 427"/>
                  <a:gd name="T45" fmla="*/ 1023183405 h 582"/>
                  <a:gd name="T46" fmla="*/ 493951047 w 427"/>
                  <a:gd name="T47" fmla="*/ 967739991 h 582"/>
                  <a:gd name="T48" fmla="*/ 491431683 w 427"/>
                  <a:gd name="T49" fmla="*/ 892135335 h 582"/>
                  <a:gd name="T50" fmla="*/ 320060881 w 427"/>
                  <a:gd name="T51" fmla="*/ 816530481 h 582"/>
                  <a:gd name="T52" fmla="*/ 214214271 w 427"/>
                  <a:gd name="T53" fmla="*/ 801409550 h 582"/>
                  <a:gd name="T54" fmla="*/ 176411067 w 427"/>
                  <a:gd name="T55" fmla="*/ 793848290 h 582"/>
                  <a:gd name="T56" fmla="*/ 17641902 w 427"/>
                  <a:gd name="T57" fmla="*/ 695563032 h 582"/>
                  <a:gd name="T58" fmla="*/ 0 w 427"/>
                  <a:gd name="T59" fmla="*/ 637598668 h 582"/>
                  <a:gd name="T60" fmla="*/ 55443487 w 427"/>
                  <a:gd name="T61" fmla="*/ 551913392 h 582"/>
                  <a:gd name="T62" fmla="*/ 120967604 w 427"/>
                  <a:gd name="T63" fmla="*/ 529232789 h 582"/>
                  <a:gd name="T64" fmla="*/ 252015838 w 427"/>
                  <a:gd name="T65" fmla="*/ 493950616 h 582"/>
                  <a:gd name="T66" fmla="*/ 357862448 w 427"/>
                  <a:gd name="T67" fmla="*/ 501510288 h 582"/>
                  <a:gd name="T68" fmla="*/ 529233250 w 427"/>
                  <a:gd name="T69" fmla="*/ 607356806 h 582"/>
                  <a:gd name="T70" fmla="*/ 582157349 w 427"/>
                  <a:gd name="T71" fmla="*/ 657761498 h 582"/>
                  <a:gd name="T72" fmla="*/ 650200805 w 427"/>
                  <a:gd name="T73" fmla="*/ 728325843 h 582"/>
                  <a:gd name="T74" fmla="*/ 796369933 w 427"/>
                  <a:gd name="T75" fmla="*/ 728325843 h 582"/>
                  <a:gd name="T76" fmla="*/ 1038305241 w 427"/>
                  <a:gd name="T77" fmla="*/ 720764584 h 582"/>
                  <a:gd name="T78" fmla="*/ 1023184297 w 427"/>
                  <a:gd name="T79" fmla="*/ 574595582 h 582"/>
                  <a:gd name="T80" fmla="*/ 902216742 w 427"/>
                  <a:gd name="T81" fmla="*/ 378023378 h 582"/>
                  <a:gd name="T82" fmla="*/ 773689310 w 427"/>
                  <a:gd name="T83" fmla="*/ 219252807 h 582"/>
                  <a:gd name="T84" fmla="*/ 672883015 w 427"/>
                  <a:gd name="T85" fmla="*/ 158769033 h 582"/>
                  <a:gd name="T86" fmla="*/ 430947906 w 427"/>
                  <a:gd name="T87" fmla="*/ 211693135 h 582"/>
                  <a:gd name="T88" fmla="*/ 332660874 w 427"/>
                  <a:gd name="T89" fmla="*/ 249494670 h 582"/>
                  <a:gd name="T90" fmla="*/ 199093277 w 427"/>
                  <a:gd name="T91" fmla="*/ 158769033 h 582"/>
                  <a:gd name="T92" fmla="*/ 183972333 w 427"/>
                  <a:gd name="T93" fmla="*/ 115927188 h 582"/>
                  <a:gd name="T94" fmla="*/ 312499615 w 427"/>
                  <a:gd name="T95" fmla="*/ 37801547 h 582"/>
                  <a:gd name="T96" fmla="*/ 380544659 w 427"/>
                  <a:gd name="T97" fmla="*/ 15120937 h 582"/>
                  <a:gd name="T98" fmla="*/ 423386640 w 427"/>
                  <a:gd name="T99" fmla="*/ 32761236 h 582"/>
                  <a:gd name="T100" fmla="*/ 521673572 w 427"/>
                  <a:gd name="T101" fmla="*/ 98285284 h 582"/>
                  <a:gd name="T102" fmla="*/ 544354194 w 427"/>
                  <a:gd name="T103" fmla="*/ 123486860 h 582"/>
                  <a:gd name="T104" fmla="*/ 569555768 w 427"/>
                  <a:gd name="T105" fmla="*/ 153728723 h 582"/>
                  <a:gd name="T106" fmla="*/ 627520182 w 427"/>
                  <a:gd name="T107" fmla="*/ 229333428 h 582"/>
                  <a:gd name="T108" fmla="*/ 637600811 w 427"/>
                  <a:gd name="T109" fmla="*/ 249494670 h 582"/>
                  <a:gd name="T110" fmla="*/ 652721756 w 427"/>
                  <a:gd name="T111" fmla="*/ 272176860 h 582"/>
                  <a:gd name="T112" fmla="*/ 778729625 w 427"/>
                  <a:gd name="T113" fmla="*/ 347781516 h 582"/>
                  <a:gd name="T114" fmla="*/ 869455490 w 427"/>
                  <a:gd name="T115" fmla="*/ 372983068 h 582"/>
                  <a:gd name="T116" fmla="*/ 932458631 w 427"/>
                  <a:gd name="T117" fmla="*/ 317539654 h 582"/>
                  <a:gd name="T118" fmla="*/ 975302100 w 427"/>
                  <a:gd name="T119" fmla="*/ 221773756 h 582"/>
                  <a:gd name="T120" fmla="*/ 1060987451 w 427"/>
                  <a:gd name="T121" fmla="*/ 30241875 h 582"/>
                  <a:gd name="T122" fmla="*/ 1076108395 w 427"/>
                  <a:gd name="T123" fmla="*/ 0 h 5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7"/>
                  <a:gd name="T187" fmla="*/ 0 h 582"/>
                  <a:gd name="T188" fmla="*/ 427 w 427"/>
                  <a:gd name="T189" fmla="*/ 582 h 5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7" h="582">
                    <a:moveTo>
                      <a:pt x="247" y="582"/>
                    </a:moveTo>
                    <a:cubicBezTo>
                      <a:pt x="228" y="566"/>
                      <a:pt x="201" y="561"/>
                      <a:pt x="177" y="558"/>
                    </a:cubicBezTo>
                    <a:cubicBezTo>
                      <a:pt x="167" y="554"/>
                      <a:pt x="158" y="551"/>
                      <a:pt x="148" y="547"/>
                    </a:cubicBezTo>
                    <a:cubicBezTo>
                      <a:pt x="137" y="536"/>
                      <a:pt x="142" y="539"/>
                      <a:pt x="133" y="534"/>
                    </a:cubicBezTo>
                    <a:cubicBezTo>
                      <a:pt x="129" y="526"/>
                      <a:pt x="126" y="523"/>
                      <a:pt x="118" y="520"/>
                    </a:cubicBezTo>
                    <a:cubicBezTo>
                      <a:pt x="116" y="511"/>
                      <a:pt x="111" y="503"/>
                      <a:pt x="106" y="495"/>
                    </a:cubicBezTo>
                    <a:cubicBezTo>
                      <a:pt x="103" y="490"/>
                      <a:pt x="97" y="480"/>
                      <a:pt x="97" y="480"/>
                    </a:cubicBezTo>
                    <a:cubicBezTo>
                      <a:pt x="99" y="468"/>
                      <a:pt x="98" y="462"/>
                      <a:pt x="111" y="459"/>
                    </a:cubicBezTo>
                    <a:cubicBezTo>
                      <a:pt x="119" y="453"/>
                      <a:pt x="126" y="449"/>
                      <a:pt x="136" y="447"/>
                    </a:cubicBezTo>
                    <a:cubicBezTo>
                      <a:pt x="164" y="433"/>
                      <a:pt x="195" y="442"/>
                      <a:pt x="222" y="453"/>
                    </a:cubicBezTo>
                    <a:cubicBezTo>
                      <a:pt x="225" y="456"/>
                      <a:pt x="228" y="459"/>
                      <a:pt x="231" y="462"/>
                    </a:cubicBezTo>
                    <a:cubicBezTo>
                      <a:pt x="236" y="467"/>
                      <a:pt x="237" y="481"/>
                      <a:pt x="237" y="481"/>
                    </a:cubicBezTo>
                    <a:cubicBezTo>
                      <a:pt x="235" y="504"/>
                      <a:pt x="228" y="514"/>
                      <a:pt x="207" y="525"/>
                    </a:cubicBezTo>
                    <a:cubicBezTo>
                      <a:pt x="200" y="535"/>
                      <a:pt x="190" y="542"/>
                      <a:pt x="178" y="547"/>
                    </a:cubicBezTo>
                    <a:cubicBezTo>
                      <a:pt x="174" y="554"/>
                      <a:pt x="171" y="560"/>
                      <a:pt x="163" y="562"/>
                    </a:cubicBezTo>
                    <a:cubicBezTo>
                      <a:pt x="150" y="561"/>
                      <a:pt x="136" y="560"/>
                      <a:pt x="123" y="559"/>
                    </a:cubicBezTo>
                    <a:cubicBezTo>
                      <a:pt x="117" y="558"/>
                      <a:pt x="106" y="552"/>
                      <a:pt x="106" y="552"/>
                    </a:cubicBezTo>
                    <a:cubicBezTo>
                      <a:pt x="106" y="550"/>
                      <a:pt x="104" y="543"/>
                      <a:pt x="106" y="541"/>
                    </a:cubicBezTo>
                    <a:cubicBezTo>
                      <a:pt x="110" y="537"/>
                      <a:pt x="121" y="532"/>
                      <a:pt x="121" y="532"/>
                    </a:cubicBezTo>
                    <a:cubicBezTo>
                      <a:pt x="131" y="519"/>
                      <a:pt x="147" y="510"/>
                      <a:pt x="157" y="496"/>
                    </a:cubicBezTo>
                    <a:cubicBezTo>
                      <a:pt x="162" y="489"/>
                      <a:pt x="172" y="475"/>
                      <a:pt x="172" y="475"/>
                    </a:cubicBezTo>
                    <a:cubicBezTo>
                      <a:pt x="174" y="465"/>
                      <a:pt x="179" y="456"/>
                      <a:pt x="183" y="447"/>
                    </a:cubicBezTo>
                    <a:cubicBezTo>
                      <a:pt x="186" y="433"/>
                      <a:pt x="185" y="419"/>
                      <a:pt x="189" y="406"/>
                    </a:cubicBezTo>
                    <a:cubicBezTo>
                      <a:pt x="191" y="399"/>
                      <a:pt x="196" y="384"/>
                      <a:pt x="196" y="384"/>
                    </a:cubicBezTo>
                    <a:cubicBezTo>
                      <a:pt x="196" y="374"/>
                      <a:pt x="197" y="364"/>
                      <a:pt x="195" y="354"/>
                    </a:cubicBezTo>
                    <a:cubicBezTo>
                      <a:pt x="190" y="326"/>
                      <a:pt x="145" y="326"/>
                      <a:pt x="127" y="324"/>
                    </a:cubicBezTo>
                    <a:cubicBezTo>
                      <a:pt x="113" y="320"/>
                      <a:pt x="99" y="320"/>
                      <a:pt x="85" y="318"/>
                    </a:cubicBezTo>
                    <a:cubicBezTo>
                      <a:pt x="80" y="317"/>
                      <a:pt x="70" y="315"/>
                      <a:pt x="70" y="315"/>
                    </a:cubicBezTo>
                    <a:cubicBezTo>
                      <a:pt x="49" y="304"/>
                      <a:pt x="19" y="300"/>
                      <a:pt x="7" y="276"/>
                    </a:cubicBezTo>
                    <a:cubicBezTo>
                      <a:pt x="5" y="268"/>
                      <a:pt x="2" y="261"/>
                      <a:pt x="0" y="253"/>
                    </a:cubicBezTo>
                    <a:cubicBezTo>
                      <a:pt x="3" y="233"/>
                      <a:pt x="2" y="222"/>
                      <a:pt x="22" y="219"/>
                    </a:cubicBezTo>
                    <a:cubicBezTo>
                      <a:pt x="30" y="215"/>
                      <a:pt x="39" y="212"/>
                      <a:pt x="48" y="210"/>
                    </a:cubicBezTo>
                    <a:cubicBezTo>
                      <a:pt x="75" y="196"/>
                      <a:pt x="70" y="198"/>
                      <a:pt x="100" y="196"/>
                    </a:cubicBezTo>
                    <a:cubicBezTo>
                      <a:pt x="114" y="197"/>
                      <a:pt x="128" y="197"/>
                      <a:pt x="142" y="199"/>
                    </a:cubicBezTo>
                    <a:cubicBezTo>
                      <a:pt x="160" y="202"/>
                      <a:pt x="193" y="231"/>
                      <a:pt x="210" y="241"/>
                    </a:cubicBezTo>
                    <a:cubicBezTo>
                      <a:pt x="216" y="250"/>
                      <a:pt x="224" y="254"/>
                      <a:pt x="231" y="261"/>
                    </a:cubicBezTo>
                    <a:cubicBezTo>
                      <a:pt x="235" y="271"/>
                      <a:pt x="246" y="287"/>
                      <a:pt x="258" y="289"/>
                    </a:cubicBezTo>
                    <a:cubicBezTo>
                      <a:pt x="273" y="296"/>
                      <a:pt x="305" y="290"/>
                      <a:pt x="316" y="289"/>
                    </a:cubicBezTo>
                    <a:cubicBezTo>
                      <a:pt x="344" y="291"/>
                      <a:pt x="391" y="301"/>
                      <a:pt x="412" y="286"/>
                    </a:cubicBezTo>
                    <a:cubicBezTo>
                      <a:pt x="421" y="269"/>
                      <a:pt x="413" y="246"/>
                      <a:pt x="406" y="228"/>
                    </a:cubicBezTo>
                    <a:cubicBezTo>
                      <a:pt x="394" y="197"/>
                      <a:pt x="380" y="174"/>
                      <a:pt x="358" y="150"/>
                    </a:cubicBezTo>
                    <a:cubicBezTo>
                      <a:pt x="339" y="130"/>
                      <a:pt x="331" y="104"/>
                      <a:pt x="307" y="87"/>
                    </a:cubicBezTo>
                    <a:cubicBezTo>
                      <a:pt x="294" y="78"/>
                      <a:pt x="284" y="65"/>
                      <a:pt x="267" y="63"/>
                    </a:cubicBezTo>
                    <a:cubicBezTo>
                      <a:pt x="222" y="66"/>
                      <a:pt x="210" y="78"/>
                      <a:pt x="171" y="84"/>
                    </a:cubicBezTo>
                    <a:cubicBezTo>
                      <a:pt x="159" y="93"/>
                      <a:pt x="146" y="95"/>
                      <a:pt x="132" y="99"/>
                    </a:cubicBezTo>
                    <a:cubicBezTo>
                      <a:pt x="101" y="95"/>
                      <a:pt x="90" y="90"/>
                      <a:pt x="79" y="63"/>
                    </a:cubicBezTo>
                    <a:cubicBezTo>
                      <a:pt x="78" y="57"/>
                      <a:pt x="75" y="52"/>
                      <a:pt x="73" y="46"/>
                    </a:cubicBezTo>
                    <a:cubicBezTo>
                      <a:pt x="77" y="20"/>
                      <a:pt x="101" y="18"/>
                      <a:pt x="124" y="15"/>
                    </a:cubicBezTo>
                    <a:cubicBezTo>
                      <a:pt x="132" y="12"/>
                      <a:pt x="144" y="11"/>
                      <a:pt x="151" y="6"/>
                    </a:cubicBezTo>
                    <a:cubicBezTo>
                      <a:pt x="158" y="7"/>
                      <a:pt x="161" y="12"/>
                      <a:pt x="168" y="13"/>
                    </a:cubicBezTo>
                    <a:cubicBezTo>
                      <a:pt x="180" y="23"/>
                      <a:pt x="193" y="31"/>
                      <a:pt x="207" y="39"/>
                    </a:cubicBezTo>
                    <a:cubicBezTo>
                      <a:pt x="217" y="54"/>
                      <a:pt x="205" y="37"/>
                      <a:pt x="216" y="49"/>
                    </a:cubicBezTo>
                    <a:cubicBezTo>
                      <a:pt x="220" y="53"/>
                      <a:pt x="226" y="61"/>
                      <a:pt x="226" y="61"/>
                    </a:cubicBezTo>
                    <a:cubicBezTo>
                      <a:pt x="232" y="78"/>
                      <a:pt x="227" y="67"/>
                      <a:pt x="249" y="91"/>
                    </a:cubicBezTo>
                    <a:cubicBezTo>
                      <a:pt x="251" y="93"/>
                      <a:pt x="251" y="96"/>
                      <a:pt x="253" y="99"/>
                    </a:cubicBezTo>
                    <a:cubicBezTo>
                      <a:pt x="255" y="102"/>
                      <a:pt x="257" y="105"/>
                      <a:pt x="259" y="108"/>
                    </a:cubicBezTo>
                    <a:cubicBezTo>
                      <a:pt x="273" y="123"/>
                      <a:pt x="289" y="132"/>
                      <a:pt x="309" y="138"/>
                    </a:cubicBezTo>
                    <a:cubicBezTo>
                      <a:pt x="320" y="146"/>
                      <a:pt x="332" y="147"/>
                      <a:pt x="345" y="148"/>
                    </a:cubicBezTo>
                    <a:cubicBezTo>
                      <a:pt x="359" y="144"/>
                      <a:pt x="361" y="135"/>
                      <a:pt x="370" y="126"/>
                    </a:cubicBezTo>
                    <a:cubicBezTo>
                      <a:pt x="373" y="111"/>
                      <a:pt x="382" y="102"/>
                      <a:pt x="387" y="88"/>
                    </a:cubicBezTo>
                    <a:cubicBezTo>
                      <a:pt x="390" y="65"/>
                      <a:pt x="404" y="29"/>
                      <a:pt x="421" y="12"/>
                    </a:cubicBezTo>
                    <a:cubicBezTo>
                      <a:pt x="423" y="8"/>
                      <a:pt x="426" y="4"/>
                      <a:pt x="427" y="0"/>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661" name="Freeform 151"/>
              <p:cNvSpPr>
                <a:spLocks/>
              </p:cNvSpPr>
              <p:nvPr/>
            </p:nvSpPr>
            <p:spPr bwMode="auto">
              <a:xfrm>
                <a:off x="7766050" y="912812"/>
                <a:ext cx="661987" cy="914400"/>
              </a:xfrm>
              <a:custGeom>
                <a:avLst/>
                <a:gdLst>
                  <a:gd name="T0" fmla="*/ 95765862 w 417"/>
                  <a:gd name="T1" fmla="*/ 370462117 h 576"/>
                  <a:gd name="T2" fmla="*/ 294857278 w 417"/>
                  <a:gd name="T3" fmla="*/ 448587821 h 576"/>
                  <a:gd name="T4" fmla="*/ 506550280 w 417"/>
                  <a:gd name="T5" fmla="*/ 325100911 h 576"/>
                  <a:gd name="T6" fmla="*/ 574595221 w 417"/>
                  <a:gd name="T7" fmla="*/ 249494668 h 576"/>
                  <a:gd name="T8" fmla="*/ 438506926 w 417"/>
                  <a:gd name="T9" fmla="*/ 221773755 h 576"/>
                  <a:gd name="T10" fmla="*/ 579635528 w 417"/>
                  <a:gd name="T11" fmla="*/ 446066872 h 576"/>
                  <a:gd name="T12" fmla="*/ 846772009 w 417"/>
                  <a:gd name="T13" fmla="*/ 312499342 h 576"/>
                  <a:gd name="T14" fmla="*/ 997981226 w 417"/>
                  <a:gd name="T15" fmla="*/ 357862135 h 576"/>
                  <a:gd name="T16" fmla="*/ 1048384298 w 417"/>
                  <a:gd name="T17" fmla="*/ 539313407 h 576"/>
                  <a:gd name="T18" fmla="*/ 662799804 w 417"/>
                  <a:gd name="T19" fmla="*/ 551913390 h 576"/>
                  <a:gd name="T20" fmla="*/ 604837065 w 417"/>
                  <a:gd name="T21" fmla="*/ 425905630 h 576"/>
                  <a:gd name="T22" fmla="*/ 791328432 w 417"/>
                  <a:gd name="T23" fmla="*/ 312499342 h 576"/>
                  <a:gd name="T24" fmla="*/ 859371984 w 417"/>
                  <a:gd name="T25" fmla="*/ 478829683 h 576"/>
                  <a:gd name="T26" fmla="*/ 877013853 w 417"/>
                  <a:gd name="T27" fmla="*/ 531752148 h 576"/>
                  <a:gd name="T28" fmla="*/ 897175082 w 417"/>
                  <a:gd name="T29" fmla="*/ 589716511 h 576"/>
                  <a:gd name="T30" fmla="*/ 889613827 w 417"/>
                  <a:gd name="T31" fmla="*/ 781248305 h 576"/>
                  <a:gd name="T32" fmla="*/ 375502193 w 417"/>
                  <a:gd name="T33" fmla="*/ 803928908 h 576"/>
                  <a:gd name="T34" fmla="*/ 451106901 w 417"/>
                  <a:gd name="T35" fmla="*/ 945057796 h 576"/>
                  <a:gd name="T36" fmla="*/ 753525334 w 417"/>
                  <a:gd name="T37" fmla="*/ 796369236 h 576"/>
                  <a:gd name="T38" fmla="*/ 541832431 w 417"/>
                  <a:gd name="T39" fmla="*/ 771167684 h 576"/>
                  <a:gd name="T40" fmla="*/ 594756450 w 417"/>
                  <a:gd name="T41" fmla="*/ 871974090 h 576"/>
                  <a:gd name="T42" fmla="*/ 723283490 w 417"/>
                  <a:gd name="T43" fmla="*/ 1060984935 h 576"/>
                  <a:gd name="T44" fmla="*/ 783767177 w 417"/>
                  <a:gd name="T45" fmla="*/ 1171871763 h 576"/>
                  <a:gd name="T46" fmla="*/ 844251062 w 417"/>
                  <a:gd name="T47" fmla="*/ 1348284213 h 576"/>
                  <a:gd name="T48" fmla="*/ 461187515 w 417"/>
                  <a:gd name="T49" fmla="*/ 1378526075 h 576"/>
                  <a:gd name="T50" fmla="*/ 519151842 w 417"/>
                  <a:gd name="T51" fmla="*/ 1156750832 h 576"/>
                  <a:gd name="T52" fmla="*/ 761086588 w 417"/>
                  <a:gd name="T53" fmla="*/ 1166831452 h 576"/>
                  <a:gd name="T54" fmla="*/ 899694441 w 417"/>
                  <a:gd name="T55" fmla="*/ 1224795815 h 576"/>
                  <a:gd name="T56" fmla="*/ 756046281 w 417"/>
                  <a:gd name="T57" fmla="*/ 1068546194 h 576"/>
                  <a:gd name="T58" fmla="*/ 635078908 w 417"/>
                  <a:gd name="T59" fmla="*/ 1295360160 h 576"/>
                  <a:gd name="T60" fmla="*/ 534272764 w 417"/>
                  <a:gd name="T61" fmla="*/ 1353324523 h 576"/>
                  <a:gd name="T62" fmla="*/ 476308437 w 417"/>
                  <a:gd name="T63" fmla="*/ 1393647006 h 5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7"/>
                  <a:gd name="T97" fmla="*/ 0 h 576"/>
                  <a:gd name="T98" fmla="*/ 417 w 417"/>
                  <a:gd name="T99" fmla="*/ 576 h 5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7" h="576">
                    <a:moveTo>
                      <a:pt x="26" y="0"/>
                    </a:moveTo>
                    <a:cubicBezTo>
                      <a:pt x="28" y="47"/>
                      <a:pt x="0" y="115"/>
                      <a:pt x="38" y="147"/>
                    </a:cubicBezTo>
                    <a:cubicBezTo>
                      <a:pt x="47" y="167"/>
                      <a:pt x="57" y="173"/>
                      <a:pt x="77" y="180"/>
                    </a:cubicBezTo>
                    <a:cubicBezTo>
                      <a:pt x="90" y="179"/>
                      <a:pt x="104" y="180"/>
                      <a:pt x="117" y="178"/>
                    </a:cubicBezTo>
                    <a:cubicBezTo>
                      <a:pt x="138" y="175"/>
                      <a:pt x="154" y="155"/>
                      <a:pt x="173" y="147"/>
                    </a:cubicBezTo>
                    <a:cubicBezTo>
                      <a:pt x="184" y="142"/>
                      <a:pt x="191" y="135"/>
                      <a:pt x="201" y="129"/>
                    </a:cubicBezTo>
                    <a:cubicBezTo>
                      <a:pt x="206" y="126"/>
                      <a:pt x="218" y="120"/>
                      <a:pt x="218" y="120"/>
                    </a:cubicBezTo>
                    <a:cubicBezTo>
                      <a:pt x="219" y="113"/>
                      <a:pt x="225" y="106"/>
                      <a:pt x="228" y="99"/>
                    </a:cubicBezTo>
                    <a:cubicBezTo>
                      <a:pt x="229" y="89"/>
                      <a:pt x="236" y="68"/>
                      <a:pt x="222" y="66"/>
                    </a:cubicBezTo>
                    <a:cubicBezTo>
                      <a:pt x="184" y="69"/>
                      <a:pt x="183" y="61"/>
                      <a:pt x="174" y="88"/>
                    </a:cubicBezTo>
                    <a:cubicBezTo>
                      <a:pt x="175" y="117"/>
                      <a:pt x="162" y="173"/>
                      <a:pt x="200" y="187"/>
                    </a:cubicBezTo>
                    <a:cubicBezTo>
                      <a:pt x="211" y="186"/>
                      <a:pt x="219" y="181"/>
                      <a:pt x="230" y="177"/>
                    </a:cubicBezTo>
                    <a:cubicBezTo>
                      <a:pt x="243" y="164"/>
                      <a:pt x="264" y="149"/>
                      <a:pt x="282" y="145"/>
                    </a:cubicBezTo>
                    <a:cubicBezTo>
                      <a:pt x="298" y="137"/>
                      <a:pt x="319" y="130"/>
                      <a:pt x="336" y="124"/>
                    </a:cubicBezTo>
                    <a:cubicBezTo>
                      <a:pt x="354" y="125"/>
                      <a:pt x="372" y="123"/>
                      <a:pt x="389" y="126"/>
                    </a:cubicBezTo>
                    <a:cubicBezTo>
                      <a:pt x="398" y="127"/>
                      <a:pt x="394" y="138"/>
                      <a:pt x="396" y="142"/>
                    </a:cubicBezTo>
                    <a:cubicBezTo>
                      <a:pt x="403" y="156"/>
                      <a:pt x="414" y="166"/>
                      <a:pt x="417" y="183"/>
                    </a:cubicBezTo>
                    <a:cubicBezTo>
                      <a:pt x="417" y="193"/>
                      <a:pt x="417" y="204"/>
                      <a:pt x="416" y="214"/>
                    </a:cubicBezTo>
                    <a:cubicBezTo>
                      <a:pt x="414" y="237"/>
                      <a:pt x="381" y="246"/>
                      <a:pt x="363" y="252"/>
                    </a:cubicBezTo>
                    <a:cubicBezTo>
                      <a:pt x="325" y="248"/>
                      <a:pt x="291" y="247"/>
                      <a:pt x="263" y="219"/>
                    </a:cubicBezTo>
                    <a:cubicBezTo>
                      <a:pt x="260" y="212"/>
                      <a:pt x="258" y="208"/>
                      <a:pt x="252" y="204"/>
                    </a:cubicBezTo>
                    <a:cubicBezTo>
                      <a:pt x="249" y="191"/>
                      <a:pt x="245" y="181"/>
                      <a:pt x="240" y="169"/>
                    </a:cubicBezTo>
                    <a:cubicBezTo>
                      <a:pt x="236" y="133"/>
                      <a:pt x="224" y="93"/>
                      <a:pt x="255" y="70"/>
                    </a:cubicBezTo>
                    <a:cubicBezTo>
                      <a:pt x="278" y="75"/>
                      <a:pt x="304" y="102"/>
                      <a:pt x="314" y="124"/>
                    </a:cubicBezTo>
                    <a:cubicBezTo>
                      <a:pt x="319" y="134"/>
                      <a:pt x="326" y="150"/>
                      <a:pt x="335" y="156"/>
                    </a:cubicBezTo>
                    <a:cubicBezTo>
                      <a:pt x="336" y="167"/>
                      <a:pt x="336" y="180"/>
                      <a:pt x="341" y="190"/>
                    </a:cubicBezTo>
                    <a:cubicBezTo>
                      <a:pt x="342" y="194"/>
                      <a:pt x="340" y="198"/>
                      <a:pt x="341" y="201"/>
                    </a:cubicBezTo>
                    <a:cubicBezTo>
                      <a:pt x="342" y="205"/>
                      <a:pt x="346" y="208"/>
                      <a:pt x="348" y="211"/>
                    </a:cubicBezTo>
                    <a:cubicBezTo>
                      <a:pt x="349" y="213"/>
                      <a:pt x="349" y="214"/>
                      <a:pt x="350" y="216"/>
                    </a:cubicBezTo>
                    <a:cubicBezTo>
                      <a:pt x="352" y="222"/>
                      <a:pt x="356" y="234"/>
                      <a:pt x="356" y="234"/>
                    </a:cubicBezTo>
                    <a:cubicBezTo>
                      <a:pt x="357" y="250"/>
                      <a:pt x="358" y="247"/>
                      <a:pt x="362" y="258"/>
                    </a:cubicBezTo>
                    <a:cubicBezTo>
                      <a:pt x="361" y="278"/>
                      <a:pt x="367" y="296"/>
                      <a:pt x="353" y="310"/>
                    </a:cubicBezTo>
                    <a:cubicBezTo>
                      <a:pt x="302" y="308"/>
                      <a:pt x="279" y="307"/>
                      <a:pt x="239" y="303"/>
                    </a:cubicBezTo>
                    <a:cubicBezTo>
                      <a:pt x="237" y="303"/>
                      <a:pt x="154" y="285"/>
                      <a:pt x="149" y="319"/>
                    </a:cubicBezTo>
                    <a:cubicBezTo>
                      <a:pt x="150" y="347"/>
                      <a:pt x="142" y="352"/>
                      <a:pt x="161" y="363"/>
                    </a:cubicBezTo>
                    <a:cubicBezTo>
                      <a:pt x="166" y="371"/>
                      <a:pt x="170" y="372"/>
                      <a:pt x="179" y="375"/>
                    </a:cubicBezTo>
                    <a:cubicBezTo>
                      <a:pt x="218" y="374"/>
                      <a:pt x="258" y="375"/>
                      <a:pt x="297" y="372"/>
                    </a:cubicBezTo>
                    <a:cubicBezTo>
                      <a:pt x="316" y="371"/>
                      <a:pt x="301" y="335"/>
                      <a:pt x="299" y="316"/>
                    </a:cubicBezTo>
                    <a:cubicBezTo>
                      <a:pt x="295" y="282"/>
                      <a:pt x="261" y="257"/>
                      <a:pt x="231" y="252"/>
                    </a:cubicBezTo>
                    <a:cubicBezTo>
                      <a:pt x="195" y="257"/>
                      <a:pt x="195" y="273"/>
                      <a:pt x="215" y="306"/>
                    </a:cubicBezTo>
                    <a:cubicBezTo>
                      <a:pt x="218" y="320"/>
                      <a:pt x="220" y="322"/>
                      <a:pt x="228" y="334"/>
                    </a:cubicBezTo>
                    <a:cubicBezTo>
                      <a:pt x="233" y="349"/>
                      <a:pt x="226" y="330"/>
                      <a:pt x="236" y="346"/>
                    </a:cubicBezTo>
                    <a:cubicBezTo>
                      <a:pt x="241" y="353"/>
                      <a:pt x="243" y="363"/>
                      <a:pt x="248" y="370"/>
                    </a:cubicBezTo>
                    <a:cubicBezTo>
                      <a:pt x="261" y="387"/>
                      <a:pt x="274" y="404"/>
                      <a:pt x="287" y="421"/>
                    </a:cubicBezTo>
                    <a:cubicBezTo>
                      <a:pt x="288" y="428"/>
                      <a:pt x="292" y="433"/>
                      <a:pt x="296" y="439"/>
                    </a:cubicBezTo>
                    <a:cubicBezTo>
                      <a:pt x="297" y="446"/>
                      <a:pt x="306" y="459"/>
                      <a:pt x="311" y="465"/>
                    </a:cubicBezTo>
                    <a:cubicBezTo>
                      <a:pt x="316" y="481"/>
                      <a:pt x="322" y="496"/>
                      <a:pt x="329" y="511"/>
                    </a:cubicBezTo>
                    <a:cubicBezTo>
                      <a:pt x="331" y="519"/>
                      <a:pt x="333" y="527"/>
                      <a:pt x="335" y="535"/>
                    </a:cubicBezTo>
                    <a:cubicBezTo>
                      <a:pt x="333" y="554"/>
                      <a:pt x="337" y="564"/>
                      <a:pt x="318" y="568"/>
                    </a:cubicBezTo>
                    <a:cubicBezTo>
                      <a:pt x="258" y="566"/>
                      <a:pt x="226" y="576"/>
                      <a:pt x="183" y="547"/>
                    </a:cubicBezTo>
                    <a:cubicBezTo>
                      <a:pt x="179" y="540"/>
                      <a:pt x="174" y="536"/>
                      <a:pt x="171" y="529"/>
                    </a:cubicBezTo>
                    <a:cubicBezTo>
                      <a:pt x="167" y="493"/>
                      <a:pt x="169" y="465"/>
                      <a:pt x="206" y="459"/>
                    </a:cubicBezTo>
                    <a:cubicBezTo>
                      <a:pt x="214" y="453"/>
                      <a:pt x="223" y="451"/>
                      <a:pt x="233" y="448"/>
                    </a:cubicBezTo>
                    <a:cubicBezTo>
                      <a:pt x="283" y="450"/>
                      <a:pt x="273" y="446"/>
                      <a:pt x="302" y="463"/>
                    </a:cubicBezTo>
                    <a:cubicBezTo>
                      <a:pt x="320" y="490"/>
                      <a:pt x="317" y="486"/>
                      <a:pt x="350" y="493"/>
                    </a:cubicBezTo>
                    <a:cubicBezTo>
                      <a:pt x="356" y="492"/>
                      <a:pt x="357" y="494"/>
                      <a:pt x="357" y="486"/>
                    </a:cubicBezTo>
                    <a:cubicBezTo>
                      <a:pt x="355" y="440"/>
                      <a:pt x="367" y="415"/>
                      <a:pt x="327" y="406"/>
                    </a:cubicBezTo>
                    <a:cubicBezTo>
                      <a:pt x="314" y="409"/>
                      <a:pt x="309" y="414"/>
                      <a:pt x="300" y="424"/>
                    </a:cubicBezTo>
                    <a:cubicBezTo>
                      <a:pt x="297" y="444"/>
                      <a:pt x="288" y="472"/>
                      <a:pt x="279" y="490"/>
                    </a:cubicBezTo>
                    <a:cubicBezTo>
                      <a:pt x="277" y="503"/>
                      <a:pt x="265" y="512"/>
                      <a:pt x="252" y="514"/>
                    </a:cubicBezTo>
                    <a:cubicBezTo>
                      <a:pt x="244" y="520"/>
                      <a:pt x="235" y="523"/>
                      <a:pt x="225" y="525"/>
                    </a:cubicBezTo>
                    <a:cubicBezTo>
                      <a:pt x="219" y="529"/>
                      <a:pt x="217" y="533"/>
                      <a:pt x="212" y="537"/>
                    </a:cubicBezTo>
                    <a:cubicBezTo>
                      <a:pt x="208" y="539"/>
                      <a:pt x="201" y="544"/>
                      <a:pt x="201" y="544"/>
                    </a:cubicBezTo>
                    <a:cubicBezTo>
                      <a:pt x="197" y="550"/>
                      <a:pt x="196" y="552"/>
                      <a:pt x="189" y="553"/>
                    </a:cubicBezTo>
                    <a:cubicBezTo>
                      <a:pt x="186" y="555"/>
                      <a:pt x="179" y="556"/>
                      <a:pt x="179" y="556"/>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662" name="Freeform 152"/>
              <p:cNvSpPr>
                <a:spLocks/>
              </p:cNvSpPr>
              <p:nvPr/>
            </p:nvSpPr>
            <p:spPr bwMode="auto">
              <a:xfrm>
                <a:off x="6775450" y="1150937"/>
                <a:ext cx="446087" cy="681038"/>
              </a:xfrm>
              <a:custGeom>
                <a:avLst/>
                <a:gdLst>
                  <a:gd name="T0" fmla="*/ 204131595 w 281"/>
                  <a:gd name="T1" fmla="*/ 1020664931 h 429"/>
                  <a:gd name="T2" fmla="*/ 488909751 w 281"/>
                  <a:gd name="T3" fmla="*/ 1023184294 h 429"/>
                  <a:gd name="T4" fmla="*/ 534272492 w 281"/>
                  <a:gd name="T5" fmla="*/ 997982721 h 429"/>
                  <a:gd name="T6" fmla="*/ 556953070 w 281"/>
                  <a:gd name="T7" fmla="*/ 960181154 h 429"/>
                  <a:gd name="T8" fmla="*/ 536791851 w 281"/>
                  <a:gd name="T9" fmla="*/ 839213599 h 429"/>
                  <a:gd name="T10" fmla="*/ 468748532 w 281"/>
                  <a:gd name="T11" fmla="*/ 796369932 h 429"/>
                  <a:gd name="T12" fmla="*/ 378022949 w 281"/>
                  <a:gd name="T13" fmla="*/ 756047413 h 429"/>
                  <a:gd name="T14" fmla="*/ 332660207 w 281"/>
                  <a:gd name="T15" fmla="*/ 740926469 h 429"/>
                  <a:gd name="T16" fmla="*/ 234373472 w 281"/>
                  <a:gd name="T17" fmla="*/ 735886154 h 429"/>
                  <a:gd name="T18" fmla="*/ 330139261 w 281"/>
                  <a:gd name="T19" fmla="*/ 816531191 h 429"/>
                  <a:gd name="T20" fmla="*/ 408264777 w 281"/>
                  <a:gd name="T21" fmla="*/ 869455488 h 429"/>
                  <a:gd name="T22" fmla="*/ 496469414 w 281"/>
                  <a:gd name="T23" fmla="*/ 1000503672 h 429"/>
                  <a:gd name="T24" fmla="*/ 488909751 w 281"/>
                  <a:gd name="T25" fmla="*/ 1081148708 h 429"/>
                  <a:gd name="T26" fmla="*/ 362902035 w 281"/>
                  <a:gd name="T27" fmla="*/ 1050906819 h 429"/>
                  <a:gd name="T28" fmla="*/ 294857128 w 281"/>
                  <a:gd name="T29" fmla="*/ 1005543986 h 429"/>
                  <a:gd name="T30" fmla="*/ 383063253 w 281"/>
                  <a:gd name="T31" fmla="*/ 826611820 h 429"/>
                  <a:gd name="T32" fmla="*/ 405743831 w 281"/>
                  <a:gd name="T33" fmla="*/ 788810253 h 429"/>
                  <a:gd name="T34" fmla="*/ 458667923 w 281"/>
                  <a:gd name="T35" fmla="*/ 695563636 h 429"/>
                  <a:gd name="T36" fmla="*/ 579635234 w 281"/>
                  <a:gd name="T37" fmla="*/ 514112305 h 429"/>
                  <a:gd name="T38" fmla="*/ 609875475 w 281"/>
                  <a:gd name="T39" fmla="*/ 388104336 h 429"/>
                  <a:gd name="T40" fmla="*/ 544353102 w 281"/>
                  <a:gd name="T41" fmla="*/ 340222140 h 429"/>
                  <a:gd name="T42" fmla="*/ 332660207 w 281"/>
                  <a:gd name="T43" fmla="*/ 264617418 h 429"/>
                  <a:gd name="T44" fmla="*/ 211692895 w 281"/>
                  <a:gd name="T45" fmla="*/ 259577103 h 429"/>
                  <a:gd name="T46" fmla="*/ 257055637 w 281"/>
                  <a:gd name="T47" fmla="*/ 438507583 h 429"/>
                  <a:gd name="T48" fmla="*/ 556953070 w 281"/>
                  <a:gd name="T49" fmla="*/ 569555767 h 429"/>
                  <a:gd name="T50" fmla="*/ 677920382 w 281"/>
                  <a:gd name="T51" fmla="*/ 637600810 h 429"/>
                  <a:gd name="T52" fmla="*/ 695562242 w 281"/>
                  <a:gd name="T53" fmla="*/ 690523321 h 429"/>
                  <a:gd name="T54" fmla="*/ 559474016 w 281"/>
                  <a:gd name="T55" fmla="*/ 612399236 h 429"/>
                  <a:gd name="T56" fmla="*/ 491429109 w 281"/>
                  <a:gd name="T57" fmla="*/ 559475137 h 429"/>
                  <a:gd name="T58" fmla="*/ 398184167 w 281"/>
                  <a:gd name="T59" fmla="*/ 476310738 h 429"/>
                  <a:gd name="T60" fmla="*/ 428426095 w 281"/>
                  <a:gd name="T61" fmla="*/ 350302769 h 429"/>
                  <a:gd name="T62" fmla="*/ 415824440 w 281"/>
                  <a:gd name="T63" fmla="*/ 294859307 h 429"/>
                  <a:gd name="T64" fmla="*/ 317539293 w 281"/>
                  <a:gd name="T65" fmla="*/ 204133591 h 429"/>
                  <a:gd name="T66" fmla="*/ 178930071 w 281"/>
                  <a:gd name="T67" fmla="*/ 146169178 h 429"/>
                  <a:gd name="T68" fmla="*/ 52922430 w 281"/>
                  <a:gd name="T69" fmla="*/ 93246642 h 429"/>
                  <a:gd name="T70" fmla="*/ 12599971 w 281"/>
                  <a:gd name="T71" fmla="*/ 45362845 h 429"/>
                  <a:gd name="T72" fmla="*/ 0 w 281"/>
                  <a:gd name="T73" fmla="*/ 0 h 4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1"/>
                  <a:gd name="T112" fmla="*/ 0 h 429"/>
                  <a:gd name="T113" fmla="*/ 281 w 281"/>
                  <a:gd name="T114" fmla="*/ 429 h 4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1" h="429">
                    <a:moveTo>
                      <a:pt x="81" y="405"/>
                    </a:moveTo>
                    <a:cubicBezTo>
                      <a:pt x="125" y="406"/>
                      <a:pt x="148" y="408"/>
                      <a:pt x="194" y="406"/>
                    </a:cubicBezTo>
                    <a:cubicBezTo>
                      <a:pt x="201" y="403"/>
                      <a:pt x="206" y="400"/>
                      <a:pt x="212" y="396"/>
                    </a:cubicBezTo>
                    <a:cubicBezTo>
                      <a:pt x="213" y="389"/>
                      <a:pt x="218" y="387"/>
                      <a:pt x="221" y="381"/>
                    </a:cubicBezTo>
                    <a:cubicBezTo>
                      <a:pt x="224" y="365"/>
                      <a:pt x="228" y="342"/>
                      <a:pt x="213" y="333"/>
                    </a:cubicBezTo>
                    <a:cubicBezTo>
                      <a:pt x="207" y="323"/>
                      <a:pt x="197" y="318"/>
                      <a:pt x="186" y="316"/>
                    </a:cubicBezTo>
                    <a:cubicBezTo>
                      <a:pt x="177" y="309"/>
                      <a:pt x="161" y="302"/>
                      <a:pt x="150" y="300"/>
                    </a:cubicBezTo>
                    <a:cubicBezTo>
                      <a:pt x="144" y="297"/>
                      <a:pt x="139" y="295"/>
                      <a:pt x="132" y="294"/>
                    </a:cubicBezTo>
                    <a:cubicBezTo>
                      <a:pt x="118" y="288"/>
                      <a:pt x="108" y="289"/>
                      <a:pt x="93" y="292"/>
                    </a:cubicBezTo>
                    <a:cubicBezTo>
                      <a:pt x="96" y="311"/>
                      <a:pt x="113" y="319"/>
                      <a:pt x="131" y="324"/>
                    </a:cubicBezTo>
                    <a:cubicBezTo>
                      <a:pt x="141" y="332"/>
                      <a:pt x="151" y="339"/>
                      <a:pt x="162" y="345"/>
                    </a:cubicBezTo>
                    <a:cubicBezTo>
                      <a:pt x="175" y="361"/>
                      <a:pt x="188" y="379"/>
                      <a:pt x="197" y="397"/>
                    </a:cubicBezTo>
                    <a:cubicBezTo>
                      <a:pt x="200" y="409"/>
                      <a:pt x="203" y="418"/>
                      <a:pt x="194" y="429"/>
                    </a:cubicBezTo>
                    <a:cubicBezTo>
                      <a:pt x="166" y="427"/>
                      <a:pt x="165" y="425"/>
                      <a:pt x="144" y="417"/>
                    </a:cubicBezTo>
                    <a:cubicBezTo>
                      <a:pt x="137" y="409"/>
                      <a:pt x="126" y="406"/>
                      <a:pt x="117" y="399"/>
                    </a:cubicBezTo>
                    <a:cubicBezTo>
                      <a:pt x="114" y="373"/>
                      <a:pt x="139" y="350"/>
                      <a:pt x="152" y="328"/>
                    </a:cubicBezTo>
                    <a:cubicBezTo>
                      <a:pt x="153" y="320"/>
                      <a:pt x="154" y="317"/>
                      <a:pt x="161" y="313"/>
                    </a:cubicBezTo>
                    <a:cubicBezTo>
                      <a:pt x="163" y="299"/>
                      <a:pt x="176" y="288"/>
                      <a:pt x="182" y="276"/>
                    </a:cubicBezTo>
                    <a:cubicBezTo>
                      <a:pt x="185" y="257"/>
                      <a:pt x="211" y="208"/>
                      <a:pt x="230" y="204"/>
                    </a:cubicBezTo>
                    <a:cubicBezTo>
                      <a:pt x="245" y="186"/>
                      <a:pt x="247" y="183"/>
                      <a:pt x="242" y="154"/>
                    </a:cubicBezTo>
                    <a:cubicBezTo>
                      <a:pt x="241" y="149"/>
                      <a:pt x="221" y="139"/>
                      <a:pt x="216" y="135"/>
                    </a:cubicBezTo>
                    <a:cubicBezTo>
                      <a:pt x="193" y="118"/>
                      <a:pt x="160" y="109"/>
                      <a:pt x="132" y="105"/>
                    </a:cubicBezTo>
                    <a:cubicBezTo>
                      <a:pt x="115" y="99"/>
                      <a:pt x="102" y="101"/>
                      <a:pt x="84" y="103"/>
                    </a:cubicBezTo>
                    <a:cubicBezTo>
                      <a:pt x="64" y="123"/>
                      <a:pt x="84" y="159"/>
                      <a:pt x="102" y="174"/>
                    </a:cubicBezTo>
                    <a:cubicBezTo>
                      <a:pt x="133" y="200"/>
                      <a:pt x="185" y="207"/>
                      <a:pt x="221" y="226"/>
                    </a:cubicBezTo>
                    <a:cubicBezTo>
                      <a:pt x="236" y="234"/>
                      <a:pt x="252" y="250"/>
                      <a:pt x="269" y="253"/>
                    </a:cubicBezTo>
                    <a:cubicBezTo>
                      <a:pt x="281" y="259"/>
                      <a:pt x="279" y="257"/>
                      <a:pt x="276" y="274"/>
                    </a:cubicBezTo>
                    <a:cubicBezTo>
                      <a:pt x="257" y="265"/>
                      <a:pt x="243" y="247"/>
                      <a:pt x="222" y="243"/>
                    </a:cubicBezTo>
                    <a:cubicBezTo>
                      <a:pt x="213" y="236"/>
                      <a:pt x="204" y="229"/>
                      <a:pt x="195" y="222"/>
                    </a:cubicBezTo>
                    <a:cubicBezTo>
                      <a:pt x="192" y="208"/>
                      <a:pt x="172" y="191"/>
                      <a:pt x="158" y="189"/>
                    </a:cubicBezTo>
                    <a:cubicBezTo>
                      <a:pt x="141" y="179"/>
                      <a:pt x="165" y="152"/>
                      <a:pt x="170" y="139"/>
                    </a:cubicBezTo>
                    <a:cubicBezTo>
                      <a:pt x="172" y="130"/>
                      <a:pt x="173" y="123"/>
                      <a:pt x="165" y="117"/>
                    </a:cubicBezTo>
                    <a:cubicBezTo>
                      <a:pt x="157" y="103"/>
                      <a:pt x="141" y="86"/>
                      <a:pt x="126" y="81"/>
                    </a:cubicBezTo>
                    <a:cubicBezTo>
                      <a:pt x="111" y="68"/>
                      <a:pt x="89" y="64"/>
                      <a:pt x="71" y="58"/>
                    </a:cubicBezTo>
                    <a:cubicBezTo>
                      <a:pt x="53" y="53"/>
                      <a:pt x="38" y="43"/>
                      <a:pt x="21" y="37"/>
                    </a:cubicBezTo>
                    <a:cubicBezTo>
                      <a:pt x="14" y="30"/>
                      <a:pt x="11" y="24"/>
                      <a:pt x="5" y="18"/>
                    </a:cubicBezTo>
                    <a:cubicBezTo>
                      <a:pt x="2" y="10"/>
                      <a:pt x="0" y="10"/>
                      <a:pt x="0" y="0"/>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663" name="Freeform 153"/>
              <p:cNvSpPr>
                <a:spLocks/>
              </p:cNvSpPr>
              <p:nvPr/>
            </p:nvSpPr>
            <p:spPr bwMode="auto">
              <a:xfrm>
                <a:off x="6567487" y="852487"/>
                <a:ext cx="1150938" cy="985838"/>
              </a:xfrm>
              <a:custGeom>
                <a:avLst/>
                <a:gdLst>
                  <a:gd name="T0" fmla="*/ 20161258 w 725"/>
                  <a:gd name="T1" fmla="*/ 1418849321 h 621"/>
                  <a:gd name="T2" fmla="*/ 85685346 w 725"/>
                  <a:gd name="T3" fmla="*/ 1040825841 h 621"/>
                  <a:gd name="T4" fmla="*/ 246975436 w 725"/>
                  <a:gd name="T5" fmla="*/ 821571230 h 621"/>
                  <a:gd name="T6" fmla="*/ 403225139 w 725"/>
                  <a:gd name="T7" fmla="*/ 776208412 h 621"/>
                  <a:gd name="T8" fmla="*/ 488910559 w 725"/>
                  <a:gd name="T9" fmla="*/ 665321524 h 621"/>
                  <a:gd name="T10" fmla="*/ 516633074 w 725"/>
                  <a:gd name="T11" fmla="*/ 602318405 h 621"/>
                  <a:gd name="T12" fmla="*/ 511592761 w 725"/>
                  <a:gd name="T13" fmla="*/ 375504217 h 621"/>
                  <a:gd name="T14" fmla="*/ 451109005 w 725"/>
                  <a:gd name="T15" fmla="*/ 438507436 h 621"/>
                  <a:gd name="T16" fmla="*/ 418346177 w 725"/>
                  <a:gd name="T17" fmla="*/ 526713709 h 621"/>
                  <a:gd name="T18" fmla="*/ 330141394 w 725"/>
                  <a:gd name="T19" fmla="*/ 965221144 h 621"/>
                  <a:gd name="T20" fmla="*/ 229335134 w 725"/>
                  <a:gd name="T21" fmla="*/ 927418003 h 621"/>
                  <a:gd name="T22" fmla="*/ 327620444 w 725"/>
                  <a:gd name="T23" fmla="*/ 514112132 h 621"/>
                  <a:gd name="T24" fmla="*/ 811490590 w 725"/>
                  <a:gd name="T25" fmla="*/ 385584843 h 621"/>
                  <a:gd name="T26" fmla="*/ 882055171 w 725"/>
                  <a:gd name="T27" fmla="*/ 272177005 h 621"/>
                  <a:gd name="T28" fmla="*/ 798890601 w 725"/>
                  <a:gd name="T29" fmla="*/ 136088503 h 621"/>
                  <a:gd name="T30" fmla="*/ 783769662 w 725"/>
                  <a:gd name="T31" fmla="*/ 272177005 h 621"/>
                  <a:gd name="T32" fmla="*/ 1078627377 w 725"/>
                  <a:gd name="T33" fmla="*/ 332660762 h 621"/>
                  <a:gd name="T34" fmla="*/ 1184473950 w 725"/>
                  <a:gd name="T35" fmla="*/ 246975440 h 621"/>
                  <a:gd name="T36" fmla="*/ 1242438343 w 725"/>
                  <a:gd name="T37" fmla="*/ 136088503 h 621"/>
                  <a:gd name="T38" fmla="*/ 1192035213 w 725"/>
                  <a:gd name="T39" fmla="*/ 88206297 h 621"/>
                  <a:gd name="T40" fmla="*/ 1257559282 w 725"/>
                  <a:gd name="T41" fmla="*/ 204133523 h 621"/>
                  <a:gd name="T42" fmla="*/ 1514615245 w 725"/>
                  <a:gd name="T43" fmla="*/ 325101086 h 621"/>
                  <a:gd name="T44" fmla="*/ 1809473158 w 725"/>
                  <a:gd name="T45" fmla="*/ 536794335 h 621"/>
                  <a:gd name="T46" fmla="*/ 1728828150 w 725"/>
                  <a:gd name="T47" fmla="*/ 748487484 h 621"/>
                  <a:gd name="T48" fmla="*/ 1517134608 w 725"/>
                  <a:gd name="T49" fmla="*/ 665321524 h 621"/>
                  <a:gd name="T50" fmla="*/ 1499494306 w 725"/>
                  <a:gd name="T51" fmla="*/ 0 h 621"/>
                  <a:gd name="T52" fmla="*/ 1396167096 w 725"/>
                  <a:gd name="T53" fmla="*/ 133569140 h 621"/>
                  <a:gd name="T54" fmla="*/ 1320562401 w 725"/>
                  <a:gd name="T55" fmla="*/ 332660762 h 621"/>
                  <a:gd name="T56" fmla="*/ 1282760847 w 725"/>
                  <a:gd name="T57" fmla="*/ 491431517 h 621"/>
                  <a:gd name="T58" fmla="*/ 1199594889 w 725"/>
                  <a:gd name="T59" fmla="*/ 665321524 h 621"/>
                  <a:gd name="T60" fmla="*/ 1136591770 w 725"/>
                  <a:gd name="T61" fmla="*/ 738406858 h 621"/>
                  <a:gd name="T62" fmla="*/ 934979251 w 725"/>
                  <a:gd name="T63" fmla="*/ 680442464 h 621"/>
                  <a:gd name="T64" fmla="*/ 866934232 w 725"/>
                  <a:gd name="T65" fmla="*/ 567036213 h 621"/>
                  <a:gd name="T66" fmla="*/ 932458300 w 725"/>
                  <a:gd name="T67" fmla="*/ 272177005 h 621"/>
                  <a:gd name="T68" fmla="*/ 1038304873 w 725"/>
                  <a:gd name="T69" fmla="*/ 299899521 h 621"/>
                  <a:gd name="T70" fmla="*/ 1214715828 w 725"/>
                  <a:gd name="T71" fmla="*/ 874495509 h 621"/>
                  <a:gd name="T72" fmla="*/ 1348284916 w 725"/>
                  <a:gd name="T73" fmla="*/ 814011554 h 621"/>
                  <a:gd name="T74" fmla="*/ 1313002725 w 725"/>
                  <a:gd name="T75" fmla="*/ 632560283 h 621"/>
                  <a:gd name="T76" fmla="*/ 1038304873 w 725"/>
                  <a:gd name="T77" fmla="*/ 519152445 h 6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5"/>
                  <a:gd name="T118" fmla="*/ 0 h 621"/>
                  <a:gd name="T119" fmla="*/ 725 w 725"/>
                  <a:gd name="T120" fmla="*/ 621 h 6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5" h="621">
                    <a:moveTo>
                      <a:pt x="44" y="621"/>
                    </a:moveTo>
                    <a:cubicBezTo>
                      <a:pt x="30" y="603"/>
                      <a:pt x="18" y="584"/>
                      <a:pt x="8" y="563"/>
                    </a:cubicBezTo>
                    <a:cubicBezTo>
                      <a:pt x="0" y="515"/>
                      <a:pt x="7" y="471"/>
                      <a:pt x="28" y="428"/>
                    </a:cubicBezTo>
                    <a:cubicBezTo>
                      <a:pt x="29" y="422"/>
                      <a:pt x="31" y="418"/>
                      <a:pt x="34" y="413"/>
                    </a:cubicBezTo>
                    <a:cubicBezTo>
                      <a:pt x="36" y="395"/>
                      <a:pt x="51" y="342"/>
                      <a:pt x="73" y="338"/>
                    </a:cubicBezTo>
                    <a:cubicBezTo>
                      <a:pt x="81" y="332"/>
                      <a:pt x="89" y="328"/>
                      <a:pt x="98" y="326"/>
                    </a:cubicBezTo>
                    <a:cubicBezTo>
                      <a:pt x="108" y="322"/>
                      <a:pt x="120" y="319"/>
                      <a:pt x="131" y="317"/>
                    </a:cubicBezTo>
                    <a:cubicBezTo>
                      <a:pt x="141" y="313"/>
                      <a:pt x="149" y="309"/>
                      <a:pt x="160" y="308"/>
                    </a:cubicBezTo>
                    <a:cubicBezTo>
                      <a:pt x="167" y="302"/>
                      <a:pt x="172" y="295"/>
                      <a:pt x="179" y="290"/>
                    </a:cubicBezTo>
                    <a:cubicBezTo>
                      <a:pt x="184" y="281"/>
                      <a:pt x="189" y="273"/>
                      <a:pt x="194" y="264"/>
                    </a:cubicBezTo>
                    <a:cubicBezTo>
                      <a:pt x="196" y="261"/>
                      <a:pt x="199" y="254"/>
                      <a:pt x="199" y="254"/>
                    </a:cubicBezTo>
                    <a:cubicBezTo>
                      <a:pt x="200" y="249"/>
                      <a:pt x="205" y="239"/>
                      <a:pt x="205" y="239"/>
                    </a:cubicBezTo>
                    <a:cubicBezTo>
                      <a:pt x="207" y="230"/>
                      <a:pt x="210" y="224"/>
                      <a:pt x="214" y="216"/>
                    </a:cubicBezTo>
                    <a:cubicBezTo>
                      <a:pt x="215" y="198"/>
                      <a:pt x="228" y="154"/>
                      <a:pt x="203" y="149"/>
                    </a:cubicBezTo>
                    <a:cubicBezTo>
                      <a:pt x="196" y="146"/>
                      <a:pt x="193" y="149"/>
                      <a:pt x="188" y="153"/>
                    </a:cubicBezTo>
                    <a:cubicBezTo>
                      <a:pt x="184" y="160"/>
                      <a:pt x="183" y="167"/>
                      <a:pt x="179" y="174"/>
                    </a:cubicBezTo>
                    <a:cubicBezTo>
                      <a:pt x="178" y="181"/>
                      <a:pt x="173" y="195"/>
                      <a:pt x="173" y="195"/>
                    </a:cubicBezTo>
                    <a:cubicBezTo>
                      <a:pt x="172" y="201"/>
                      <a:pt x="171" y="205"/>
                      <a:pt x="166" y="209"/>
                    </a:cubicBezTo>
                    <a:cubicBezTo>
                      <a:pt x="162" y="224"/>
                      <a:pt x="158" y="240"/>
                      <a:pt x="151" y="254"/>
                    </a:cubicBezTo>
                    <a:cubicBezTo>
                      <a:pt x="149" y="294"/>
                      <a:pt x="172" y="362"/>
                      <a:pt x="131" y="383"/>
                    </a:cubicBezTo>
                    <a:cubicBezTo>
                      <a:pt x="114" y="379"/>
                      <a:pt x="114" y="381"/>
                      <a:pt x="103" y="375"/>
                    </a:cubicBezTo>
                    <a:cubicBezTo>
                      <a:pt x="99" y="373"/>
                      <a:pt x="91" y="368"/>
                      <a:pt x="91" y="368"/>
                    </a:cubicBezTo>
                    <a:cubicBezTo>
                      <a:pt x="84" y="357"/>
                      <a:pt x="79" y="346"/>
                      <a:pt x="76" y="333"/>
                    </a:cubicBezTo>
                    <a:cubicBezTo>
                      <a:pt x="74" y="275"/>
                      <a:pt x="62" y="216"/>
                      <a:pt x="130" y="204"/>
                    </a:cubicBezTo>
                    <a:cubicBezTo>
                      <a:pt x="168" y="188"/>
                      <a:pt x="213" y="199"/>
                      <a:pt x="254" y="197"/>
                    </a:cubicBezTo>
                    <a:cubicBezTo>
                      <a:pt x="279" y="187"/>
                      <a:pt x="297" y="163"/>
                      <a:pt x="322" y="153"/>
                    </a:cubicBezTo>
                    <a:cubicBezTo>
                      <a:pt x="328" y="144"/>
                      <a:pt x="334" y="132"/>
                      <a:pt x="343" y="125"/>
                    </a:cubicBezTo>
                    <a:cubicBezTo>
                      <a:pt x="346" y="119"/>
                      <a:pt x="347" y="114"/>
                      <a:pt x="350" y="108"/>
                    </a:cubicBezTo>
                    <a:cubicBezTo>
                      <a:pt x="348" y="90"/>
                      <a:pt x="353" y="66"/>
                      <a:pt x="331" y="62"/>
                    </a:cubicBezTo>
                    <a:cubicBezTo>
                      <a:pt x="327" y="55"/>
                      <a:pt x="324" y="57"/>
                      <a:pt x="317" y="54"/>
                    </a:cubicBezTo>
                    <a:cubicBezTo>
                      <a:pt x="307" y="57"/>
                      <a:pt x="309" y="62"/>
                      <a:pt x="305" y="71"/>
                    </a:cubicBezTo>
                    <a:cubicBezTo>
                      <a:pt x="307" y="83"/>
                      <a:pt x="307" y="96"/>
                      <a:pt x="311" y="108"/>
                    </a:cubicBezTo>
                    <a:cubicBezTo>
                      <a:pt x="315" y="121"/>
                      <a:pt x="345" y="136"/>
                      <a:pt x="358" y="138"/>
                    </a:cubicBezTo>
                    <a:cubicBezTo>
                      <a:pt x="405" y="137"/>
                      <a:pt x="400" y="140"/>
                      <a:pt x="428" y="132"/>
                    </a:cubicBezTo>
                    <a:cubicBezTo>
                      <a:pt x="436" y="127"/>
                      <a:pt x="442" y="120"/>
                      <a:pt x="451" y="117"/>
                    </a:cubicBezTo>
                    <a:cubicBezTo>
                      <a:pt x="463" y="108"/>
                      <a:pt x="460" y="111"/>
                      <a:pt x="470" y="98"/>
                    </a:cubicBezTo>
                    <a:cubicBezTo>
                      <a:pt x="475" y="91"/>
                      <a:pt x="485" y="78"/>
                      <a:pt x="485" y="78"/>
                    </a:cubicBezTo>
                    <a:cubicBezTo>
                      <a:pt x="487" y="69"/>
                      <a:pt x="491" y="63"/>
                      <a:pt x="493" y="54"/>
                    </a:cubicBezTo>
                    <a:cubicBezTo>
                      <a:pt x="492" y="39"/>
                      <a:pt x="495" y="32"/>
                      <a:pt x="484" y="24"/>
                    </a:cubicBezTo>
                    <a:cubicBezTo>
                      <a:pt x="477" y="26"/>
                      <a:pt x="476" y="28"/>
                      <a:pt x="473" y="35"/>
                    </a:cubicBezTo>
                    <a:cubicBezTo>
                      <a:pt x="471" y="46"/>
                      <a:pt x="471" y="44"/>
                      <a:pt x="475" y="62"/>
                    </a:cubicBezTo>
                    <a:cubicBezTo>
                      <a:pt x="477" y="71"/>
                      <a:pt x="492" y="77"/>
                      <a:pt x="499" y="81"/>
                    </a:cubicBezTo>
                    <a:cubicBezTo>
                      <a:pt x="521" y="94"/>
                      <a:pt x="547" y="108"/>
                      <a:pt x="572" y="114"/>
                    </a:cubicBezTo>
                    <a:cubicBezTo>
                      <a:pt x="582" y="119"/>
                      <a:pt x="590" y="125"/>
                      <a:pt x="601" y="129"/>
                    </a:cubicBezTo>
                    <a:cubicBezTo>
                      <a:pt x="604" y="136"/>
                      <a:pt x="647" y="151"/>
                      <a:pt x="659" y="153"/>
                    </a:cubicBezTo>
                    <a:cubicBezTo>
                      <a:pt x="689" y="172"/>
                      <a:pt x="697" y="188"/>
                      <a:pt x="718" y="213"/>
                    </a:cubicBezTo>
                    <a:cubicBezTo>
                      <a:pt x="719" y="220"/>
                      <a:pt x="719" y="223"/>
                      <a:pt x="725" y="227"/>
                    </a:cubicBezTo>
                    <a:cubicBezTo>
                      <a:pt x="720" y="261"/>
                      <a:pt x="715" y="278"/>
                      <a:pt x="686" y="297"/>
                    </a:cubicBezTo>
                    <a:cubicBezTo>
                      <a:pt x="677" y="310"/>
                      <a:pt x="658" y="317"/>
                      <a:pt x="644" y="320"/>
                    </a:cubicBezTo>
                    <a:cubicBezTo>
                      <a:pt x="616" y="315"/>
                      <a:pt x="609" y="289"/>
                      <a:pt x="602" y="264"/>
                    </a:cubicBezTo>
                    <a:cubicBezTo>
                      <a:pt x="599" y="201"/>
                      <a:pt x="608" y="171"/>
                      <a:pt x="626" y="117"/>
                    </a:cubicBezTo>
                    <a:cubicBezTo>
                      <a:pt x="625" y="61"/>
                      <a:pt x="638" y="32"/>
                      <a:pt x="595" y="0"/>
                    </a:cubicBezTo>
                    <a:cubicBezTo>
                      <a:pt x="585" y="10"/>
                      <a:pt x="576" y="23"/>
                      <a:pt x="565" y="32"/>
                    </a:cubicBezTo>
                    <a:cubicBezTo>
                      <a:pt x="561" y="39"/>
                      <a:pt x="557" y="45"/>
                      <a:pt x="554" y="53"/>
                    </a:cubicBezTo>
                    <a:cubicBezTo>
                      <a:pt x="553" y="60"/>
                      <a:pt x="548" y="74"/>
                      <a:pt x="548" y="74"/>
                    </a:cubicBezTo>
                    <a:cubicBezTo>
                      <a:pt x="546" y="95"/>
                      <a:pt x="529" y="112"/>
                      <a:pt x="524" y="132"/>
                    </a:cubicBezTo>
                    <a:cubicBezTo>
                      <a:pt x="520" y="146"/>
                      <a:pt x="523" y="160"/>
                      <a:pt x="517" y="173"/>
                    </a:cubicBezTo>
                    <a:cubicBezTo>
                      <a:pt x="515" y="182"/>
                      <a:pt x="514" y="188"/>
                      <a:pt x="509" y="195"/>
                    </a:cubicBezTo>
                    <a:cubicBezTo>
                      <a:pt x="507" y="204"/>
                      <a:pt x="503" y="206"/>
                      <a:pt x="499" y="215"/>
                    </a:cubicBezTo>
                    <a:cubicBezTo>
                      <a:pt x="491" y="231"/>
                      <a:pt x="484" y="248"/>
                      <a:pt x="476" y="264"/>
                    </a:cubicBezTo>
                    <a:cubicBezTo>
                      <a:pt x="475" y="270"/>
                      <a:pt x="472" y="278"/>
                      <a:pt x="467" y="282"/>
                    </a:cubicBezTo>
                    <a:cubicBezTo>
                      <a:pt x="462" y="286"/>
                      <a:pt x="451" y="293"/>
                      <a:pt x="451" y="293"/>
                    </a:cubicBezTo>
                    <a:cubicBezTo>
                      <a:pt x="422" y="291"/>
                      <a:pt x="412" y="289"/>
                      <a:pt x="388" y="279"/>
                    </a:cubicBezTo>
                    <a:cubicBezTo>
                      <a:pt x="373" y="273"/>
                      <a:pt x="386" y="280"/>
                      <a:pt x="371" y="270"/>
                    </a:cubicBezTo>
                    <a:cubicBezTo>
                      <a:pt x="367" y="268"/>
                      <a:pt x="359" y="263"/>
                      <a:pt x="359" y="263"/>
                    </a:cubicBezTo>
                    <a:cubicBezTo>
                      <a:pt x="351" y="252"/>
                      <a:pt x="347" y="238"/>
                      <a:pt x="344" y="225"/>
                    </a:cubicBezTo>
                    <a:cubicBezTo>
                      <a:pt x="344" y="210"/>
                      <a:pt x="342" y="159"/>
                      <a:pt x="353" y="137"/>
                    </a:cubicBezTo>
                    <a:cubicBezTo>
                      <a:pt x="357" y="129"/>
                      <a:pt x="364" y="115"/>
                      <a:pt x="370" y="108"/>
                    </a:cubicBezTo>
                    <a:cubicBezTo>
                      <a:pt x="373" y="105"/>
                      <a:pt x="379" y="99"/>
                      <a:pt x="379" y="99"/>
                    </a:cubicBezTo>
                    <a:cubicBezTo>
                      <a:pt x="398" y="103"/>
                      <a:pt x="400" y="107"/>
                      <a:pt x="412" y="119"/>
                    </a:cubicBezTo>
                    <a:cubicBezTo>
                      <a:pt x="415" y="127"/>
                      <a:pt x="417" y="136"/>
                      <a:pt x="421" y="144"/>
                    </a:cubicBezTo>
                    <a:cubicBezTo>
                      <a:pt x="423" y="201"/>
                      <a:pt x="396" y="328"/>
                      <a:pt x="482" y="347"/>
                    </a:cubicBezTo>
                    <a:cubicBezTo>
                      <a:pt x="491" y="346"/>
                      <a:pt x="499" y="347"/>
                      <a:pt x="508" y="345"/>
                    </a:cubicBezTo>
                    <a:cubicBezTo>
                      <a:pt x="519" y="343"/>
                      <a:pt x="522" y="326"/>
                      <a:pt x="535" y="323"/>
                    </a:cubicBezTo>
                    <a:cubicBezTo>
                      <a:pt x="539" y="316"/>
                      <a:pt x="544" y="311"/>
                      <a:pt x="547" y="303"/>
                    </a:cubicBezTo>
                    <a:cubicBezTo>
                      <a:pt x="544" y="282"/>
                      <a:pt x="542" y="261"/>
                      <a:pt x="521" y="251"/>
                    </a:cubicBezTo>
                    <a:cubicBezTo>
                      <a:pt x="510" y="233"/>
                      <a:pt x="485" y="215"/>
                      <a:pt x="464" y="212"/>
                    </a:cubicBezTo>
                    <a:cubicBezTo>
                      <a:pt x="452" y="206"/>
                      <a:pt x="426" y="207"/>
                      <a:pt x="412" y="206"/>
                    </a:cubicBezTo>
                    <a:cubicBezTo>
                      <a:pt x="373" y="200"/>
                      <a:pt x="403" y="204"/>
                      <a:pt x="322" y="204"/>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sp>
            <p:nvSpPr>
              <p:cNvPr id="19664" name="Freeform 154"/>
              <p:cNvSpPr>
                <a:spLocks/>
              </p:cNvSpPr>
              <p:nvPr/>
            </p:nvSpPr>
            <p:spPr bwMode="auto">
              <a:xfrm>
                <a:off x="6588125" y="904875"/>
                <a:ext cx="2159000" cy="920750"/>
              </a:xfrm>
              <a:custGeom>
                <a:avLst/>
                <a:gdLst>
                  <a:gd name="T0" fmla="*/ 47883758 w 1360"/>
                  <a:gd name="T1" fmla="*/ 977820610 h 580"/>
                  <a:gd name="T2" fmla="*/ 128527178 w 1360"/>
                  <a:gd name="T3" fmla="*/ 594756823 h 580"/>
                  <a:gd name="T4" fmla="*/ 340221865 w 1360"/>
                  <a:gd name="T5" fmla="*/ 604837444 h 580"/>
                  <a:gd name="T6" fmla="*/ 400705593 w 1360"/>
                  <a:gd name="T7" fmla="*/ 665321168 h 580"/>
                  <a:gd name="T8" fmla="*/ 390624971 w 1360"/>
                  <a:gd name="T9" fmla="*/ 846772540 h 580"/>
                  <a:gd name="T10" fmla="*/ 330141243 w 1360"/>
                  <a:gd name="T11" fmla="*/ 614918065 h 580"/>
                  <a:gd name="T12" fmla="*/ 541832804 w 1360"/>
                  <a:gd name="T13" fmla="*/ 635079306 h 580"/>
                  <a:gd name="T14" fmla="*/ 602316532 w 1360"/>
                  <a:gd name="T15" fmla="*/ 877014403 h 580"/>
                  <a:gd name="T16" fmla="*/ 693043712 w 1360"/>
                  <a:gd name="T17" fmla="*/ 907256265 h 580"/>
                  <a:gd name="T18" fmla="*/ 914815993 w 1360"/>
                  <a:gd name="T19" fmla="*/ 947578748 h 580"/>
                  <a:gd name="T20" fmla="*/ 904735372 w 1360"/>
                  <a:gd name="T21" fmla="*/ 534273099 h 580"/>
                  <a:gd name="T22" fmla="*/ 834172610 w 1360"/>
                  <a:gd name="T23" fmla="*/ 534273099 h 580"/>
                  <a:gd name="T24" fmla="*/ 934977236 w 1360"/>
                  <a:gd name="T25" fmla="*/ 695563031 h 580"/>
                  <a:gd name="T26" fmla="*/ 1267637742 w 1360"/>
                  <a:gd name="T27" fmla="*/ 846772540 h 580"/>
                  <a:gd name="T28" fmla="*/ 1197073392 w 1360"/>
                  <a:gd name="T29" fmla="*/ 897175644 h 580"/>
                  <a:gd name="T30" fmla="*/ 1166831528 w 1360"/>
                  <a:gd name="T31" fmla="*/ 806449859 h 580"/>
                  <a:gd name="T32" fmla="*/ 1277718363 w 1360"/>
                  <a:gd name="T33" fmla="*/ 584676202 h 580"/>
                  <a:gd name="T34" fmla="*/ 1408768029 w 1360"/>
                  <a:gd name="T35" fmla="*/ 433466891 h 580"/>
                  <a:gd name="T36" fmla="*/ 1580138592 w 1360"/>
                  <a:gd name="T37" fmla="*/ 635079306 h 580"/>
                  <a:gd name="T38" fmla="*/ 1610380456 w 1360"/>
                  <a:gd name="T39" fmla="*/ 937498127 h 580"/>
                  <a:gd name="T40" fmla="*/ 1761588586 w 1360"/>
                  <a:gd name="T41" fmla="*/ 977820610 h 580"/>
                  <a:gd name="T42" fmla="*/ 1892636664 w 1360"/>
                  <a:gd name="T43" fmla="*/ 897175644 h 580"/>
                  <a:gd name="T44" fmla="*/ 1902717286 w 1360"/>
                  <a:gd name="T45" fmla="*/ 524192478 h 580"/>
                  <a:gd name="T46" fmla="*/ 1912797907 w 1360"/>
                  <a:gd name="T47" fmla="*/ 493950616 h 580"/>
                  <a:gd name="T48" fmla="*/ 1973281635 w 1360"/>
                  <a:gd name="T49" fmla="*/ 584676202 h 580"/>
                  <a:gd name="T50" fmla="*/ 2003523499 w 1360"/>
                  <a:gd name="T51" fmla="*/ 685482410 h 580"/>
                  <a:gd name="T52" fmla="*/ 2147483647 w 1360"/>
                  <a:gd name="T53" fmla="*/ 927417506 h 580"/>
                  <a:gd name="T54" fmla="*/ 2147483647 w 1360"/>
                  <a:gd name="T55" fmla="*/ 907256265 h 580"/>
                  <a:gd name="T56" fmla="*/ 2147483647 w 1360"/>
                  <a:gd name="T57" fmla="*/ 473789374 h 580"/>
                  <a:gd name="T58" fmla="*/ 2147483647 w 1360"/>
                  <a:gd name="T59" fmla="*/ 372983067 h 580"/>
                  <a:gd name="T60" fmla="*/ 2147483647 w 1360"/>
                  <a:gd name="T61" fmla="*/ 272176860 h 580"/>
                  <a:gd name="T62" fmla="*/ 2147483647 w 1360"/>
                  <a:gd name="T63" fmla="*/ 252015618 h 580"/>
                  <a:gd name="T64" fmla="*/ 2144652199 w 1360"/>
                  <a:gd name="T65" fmla="*/ 110886878 h 580"/>
                  <a:gd name="T66" fmla="*/ 2147483647 w 1360"/>
                  <a:gd name="T67" fmla="*/ 60483749 h 580"/>
                  <a:gd name="T68" fmla="*/ 2147483647 w 1360"/>
                  <a:gd name="T69" fmla="*/ 141128740 h 580"/>
                  <a:gd name="T70" fmla="*/ 2147483647 w 1360"/>
                  <a:gd name="T71" fmla="*/ 201612465 h 580"/>
                  <a:gd name="T72" fmla="*/ 2147483647 w 1360"/>
                  <a:gd name="T73" fmla="*/ 413305550 h 580"/>
                  <a:gd name="T74" fmla="*/ 2147483647 w 1360"/>
                  <a:gd name="T75" fmla="*/ 645159927 h 580"/>
                  <a:gd name="T76" fmla="*/ 2147483647 w 1360"/>
                  <a:gd name="T77" fmla="*/ 735885514 h 580"/>
                  <a:gd name="T78" fmla="*/ 2147483647 w 1360"/>
                  <a:gd name="T79" fmla="*/ 766127376 h 580"/>
                  <a:gd name="T80" fmla="*/ 2147483647 w 1360"/>
                  <a:gd name="T81" fmla="*/ 826611100 h 580"/>
                  <a:gd name="T82" fmla="*/ 2147483647 w 1360"/>
                  <a:gd name="T83" fmla="*/ 907256265 h 580"/>
                  <a:gd name="T84" fmla="*/ 2147483647 w 1360"/>
                  <a:gd name="T85" fmla="*/ 897175644 h 580"/>
                  <a:gd name="T86" fmla="*/ 2147483647 w 1360"/>
                  <a:gd name="T87" fmla="*/ 786288617 h 580"/>
                  <a:gd name="T88" fmla="*/ 2147483647 w 1360"/>
                  <a:gd name="T89" fmla="*/ 695563031 h 580"/>
                  <a:gd name="T90" fmla="*/ 2147483647 w 1360"/>
                  <a:gd name="T91" fmla="*/ 645159927 h 580"/>
                  <a:gd name="T92" fmla="*/ 2147483647 w 1360"/>
                  <a:gd name="T93" fmla="*/ 685482410 h 580"/>
                  <a:gd name="T94" fmla="*/ 2147483647 w 1360"/>
                  <a:gd name="T95" fmla="*/ 735885514 h 580"/>
                  <a:gd name="T96" fmla="*/ 2147483647 w 1360"/>
                  <a:gd name="T97" fmla="*/ 816530480 h 580"/>
                  <a:gd name="T98" fmla="*/ 2147483647 w 1360"/>
                  <a:gd name="T99" fmla="*/ 877014403 h 580"/>
                  <a:gd name="T100" fmla="*/ 2147483647 w 1360"/>
                  <a:gd name="T101" fmla="*/ 917336886 h 580"/>
                  <a:gd name="T102" fmla="*/ 2147483647 w 1360"/>
                  <a:gd name="T103" fmla="*/ 1461690407 h 580"/>
                  <a:gd name="T104" fmla="*/ 2147483647 w 1360"/>
                  <a:gd name="T105" fmla="*/ 1280239233 h 580"/>
                  <a:gd name="T106" fmla="*/ 2147483647 w 1360"/>
                  <a:gd name="T107" fmla="*/ 1249997371 h 580"/>
                  <a:gd name="T108" fmla="*/ 2147483647 w 1360"/>
                  <a:gd name="T109" fmla="*/ 957659369 h 580"/>
                  <a:gd name="T110" fmla="*/ 2147483647 w 1360"/>
                  <a:gd name="T111" fmla="*/ 1058465576 h 580"/>
                  <a:gd name="T112" fmla="*/ 2147483647 w 1360"/>
                  <a:gd name="T113" fmla="*/ 1088707439 h 580"/>
                  <a:gd name="T114" fmla="*/ 2147483647 w 1360"/>
                  <a:gd name="T115" fmla="*/ 1179433025 h 580"/>
                  <a:gd name="T116" fmla="*/ 2147483647 w 1360"/>
                  <a:gd name="T117" fmla="*/ 1219755508 h 5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60"/>
                  <a:gd name="T178" fmla="*/ 0 h 580"/>
                  <a:gd name="T179" fmla="*/ 1360 w 1360"/>
                  <a:gd name="T180" fmla="*/ 580 h 5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60" h="580">
                    <a:moveTo>
                      <a:pt x="19" y="388"/>
                    </a:moveTo>
                    <a:cubicBezTo>
                      <a:pt x="20" y="348"/>
                      <a:pt x="0" y="261"/>
                      <a:pt x="51" y="236"/>
                    </a:cubicBezTo>
                    <a:cubicBezTo>
                      <a:pt x="79" y="237"/>
                      <a:pt x="108" y="233"/>
                      <a:pt x="135" y="240"/>
                    </a:cubicBezTo>
                    <a:cubicBezTo>
                      <a:pt x="146" y="243"/>
                      <a:pt x="159" y="264"/>
                      <a:pt x="159" y="264"/>
                    </a:cubicBezTo>
                    <a:cubicBezTo>
                      <a:pt x="168" y="290"/>
                      <a:pt x="184" y="316"/>
                      <a:pt x="155" y="336"/>
                    </a:cubicBezTo>
                    <a:cubicBezTo>
                      <a:pt x="109" y="323"/>
                      <a:pt x="86" y="289"/>
                      <a:pt x="131" y="244"/>
                    </a:cubicBezTo>
                    <a:cubicBezTo>
                      <a:pt x="159" y="247"/>
                      <a:pt x="187" y="246"/>
                      <a:pt x="215" y="252"/>
                    </a:cubicBezTo>
                    <a:cubicBezTo>
                      <a:pt x="243" y="258"/>
                      <a:pt x="233" y="331"/>
                      <a:pt x="239" y="348"/>
                    </a:cubicBezTo>
                    <a:cubicBezTo>
                      <a:pt x="243" y="358"/>
                      <a:pt x="272" y="359"/>
                      <a:pt x="275" y="360"/>
                    </a:cubicBezTo>
                    <a:cubicBezTo>
                      <a:pt x="306" y="366"/>
                      <a:pt x="331" y="373"/>
                      <a:pt x="363" y="376"/>
                    </a:cubicBezTo>
                    <a:cubicBezTo>
                      <a:pt x="432" y="362"/>
                      <a:pt x="391" y="254"/>
                      <a:pt x="359" y="212"/>
                    </a:cubicBezTo>
                    <a:cubicBezTo>
                      <a:pt x="346" y="173"/>
                      <a:pt x="348" y="179"/>
                      <a:pt x="331" y="212"/>
                    </a:cubicBezTo>
                    <a:cubicBezTo>
                      <a:pt x="338" y="245"/>
                      <a:pt x="337" y="265"/>
                      <a:pt x="371" y="276"/>
                    </a:cubicBezTo>
                    <a:cubicBezTo>
                      <a:pt x="397" y="315"/>
                      <a:pt x="465" y="311"/>
                      <a:pt x="503" y="336"/>
                    </a:cubicBezTo>
                    <a:cubicBezTo>
                      <a:pt x="498" y="386"/>
                      <a:pt x="501" y="382"/>
                      <a:pt x="475" y="356"/>
                    </a:cubicBezTo>
                    <a:cubicBezTo>
                      <a:pt x="472" y="344"/>
                      <a:pt x="462" y="333"/>
                      <a:pt x="463" y="320"/>
                    </a:cubicBezTo>
                    <a:cubicBezTo>
                      <a:pt x="466" y="282"/>
                      <a:pt x="488" y="260"/>
                      <a:pt x="507" y="232"/>
                    </a:cubicBezTo>
                    <a:cubicBezTo>
                      <a:pt x="514" y="199"/>
                      <a:pt x="532" y="190"/>
                      <a:pt x="559" y="172"/>
                    </a:cubicBezTo>
                    <a:cubicBezTo>
                      <a:pt x="584" y="197"/>
                      <a:pt x="605" y="223"/>
                      <a:pt x="627" y="252"/>
                    </a:cubicBezTo>
                    <a:cubicBezTo>
                      <a:pt x="635" y="293"/>
                      <a:pt x="631" y="330"/>
                      <a:pt x="639" y="372"/>
                    </a:cubicBezTo>
                    <a:cubicBezTo>
                      <a:pt x="640" y="378"/>
                      <a:pt x="699" y="388"/>
                      <a:pt x="699" y="388"/>
                    </a:cubicBezTo>
                    <a:cubicBezTo>
                      <a:pt x="727" y="379"/>
                      <a:pt x="741" y="386"/>
                      <a:pt x="751" y="356"/>
                    </a:cubicBezTo>
                    <a:cubicBezTo>
                      <a:pt x="752" y="307"/>
                      <a:pt x="753" y="257"/>
                      <a:pt x="755" y="208"/>
                    </a:cubicBezTo>
                    <a:cubicBezTo>
                      <a:pt x="755" y="204"/>
                      <a:pt x="755" y="194"/>
                      <a:pt x="759" y="196"/>
                    </a:cubicBezTo>
                    <a:cubicBezTo>
                      <a:pt x="771" y="203"/>
                      <a:pt x="783" y="232"/>
                      <a:pt x="783" y="232"/>
                    </a:cubicBezTo>
                    <a:cubicBezTo>
                      <a:pt x="786" y="246"/>
                      <a:pt x="795" y="272"/>
                      <a:pt x="795" y="272"/>
                    </a:cubicBezTo>
                    <a:cubicBezTo>
                      <a:pt x="800" y="341"/>
                      <a:pt x="797" y="356"/>
                      <a:pt x="867" y="368"/>
                    </a:cubicBezTo>
                    <a:cubicBezTo>
                      <a:pt x="896" y="365"/>
                      <a:pt x="943" y="387"/>
                      <a:pt x="955" y="360"/>
                    </a:cubicBezTo>
                    <a:cubicBezTo>
                      <a:pt x="979" y="308"/>
                      <a:pt x="953" y="245"/>
                      <a:pt x="951" y="188"/>
                    </a:cubicBezTo>
                    <a:cubicBezTo>
                      <a:pt x="951" y="186"/>
                      <a:pt x="946" y="153"/>
                      <a:pt x="943" y="148"/>
                    </a:cubicBezTo>
                    <a:cubicBezTo>
                      <a:pt x="930" y="121"/>
                      <a:pt x="927" y="124"/>
                      <a:pt x="903" y="108"/>
                    </a:cubicBezTo>
                    <a:cubicBezTo>
                      <a:pt x="899" y="105"/>
                      <a:pt x="891" y="100"/>
                      <a:pt x="891" y="100"/>
                    </a:cubicBezTo>
                    <a:cubicBezTo>
                      <a:pt x="880" y="79"/>
                      <a:pt x="870" y="58"/>
                      <a:pt x="851" y="44"/>
                    </a:cubicBezTo>
                    <a:cubicBezTo>
                      <a:pt x="860" y="0"/>
                      <a:pt x="903" y="22"/>
                      <a:pt x="947" y="24"/>
                    </a:cubicBezTo>
                    <a:cubicBezTo>
                      <a:pt x="967" y="29"/>
                      <a:pt x="990" y="39"/>
                      <a:pt x="1003" y="56"/>
                    </a:cubicBezTo>
                    <a:cubicBezTo>
                      <a:pt x="1009" y="64"/>
                      <a:pt x="1011" y="74"/>
                      <a:pt x="1019" y="80"/>
                    </a:cubicBezTo>
                    <a:cubicBezTo>
                      <a:pt x="1060" y="111"/>
                      <a:pt x="1106" y="148"/>
                      <a:pt x="1155" y="164"/>
                    </a:cubicBezTo>
                    <a:cubicBezTo>
                      <a:pt x="1167" y="200"/>
                      <a:pt x="1135" y="232"/>
                      <a:pt x="1111" y="256"/>
                    </a:cubicBezTo>
                    <a:cubicBezTo>
                      <a:pt x="1110" y="268"/>
                      <a:pt x="1110" y="280"/>
                      <a:pt x="1107" y="292"/>
                    </a:cubicBezTo>
                    <a:cubicBezTo>
                      <a:pt x="1106" y="297"/>
                      <a:pt x="1101" y="300"/>
                      <a:pt x="1099" y="304"/>
                    </a:cubicBezTo>
                    <a:cubicBezTo>
                      <a:pt x="1096" y="312"/>
                      <a:pt x="1091" y="328"/>
                      <a:pt x="1091" y="328"/>
                    </a:cubicBezTo>
                    <a:cubicBezTo>
                      <a:pt x="1096" y="348"/>
                      <a:pt x="1104" y="354"/>
                      <a:pt x="1123" y="360"/>
                    </a:cubicBezTo>
                    <a:cubicBezTo>
                      <a:pt x="1148" y="359"/>
                      <a:pt x="1177" y="369"/>
                      <a:pt x="1199" y="356"/>
                    </a:cubicBezTo>
                    <a:cubicBezTo>
                      <a:pt x="1212" y="348"/>
                      <a:pt x="1200" y="327"/>
                      <a:pt x="1203" y="312"/>
                    </a:cubicBezTo>
                    <a:cubicBezTo>
                      <a:pt x="1205" y="300"/>
                      <a:pt x="1215" y="276"/>
                      <a:pt x="1215" y="276"/>
                    </a:cubicBezTo>
                    <a:cubicBezTo>
                      <a:pt x="1206" y="240"/>
                      <a:pt x="1189" y="253"/>
                      <a:pt x="1151" y="256"/>
                    </a:cubicBezTo>
                    <a:cubicBezTo>
                      <a:pt x="1148" y="261"/>
                      <a:pt x="1141" y="266"/>
                      <a:pt x="1143" y="272"/>
                    </a:cubicBezTo>
                    <a:cubicBezTo>
                      <a:pt x="1146" y="281"/>
                      <a:pt x="1174" y="290"/>
                      <a:pt x="1179" y="292"/>
                    </a:cubicBezTo>
                    <a:cubicBezTo>
                      <a:pt x="1205" y="303"/>
                      <a:pt x="1233" y="315"/>
                      <a:pt x="1259" y="324"/>
                    </a:cubicBezTo>
                    <a:cubicBezTo>
                      <a:pt x="1266" y="345"/>
                      <a:pt x="1285" y="337"/>
                      <a:pt x="1303" y="348"/>
                    </a:cubicBezTo>
                    <a:cubicBezTo>
                      <a:pt x="1311" y="353"/>
                      <a:pt x="1327" y="364"/>
                      <a:pt x="1327" y="364"/>
                    </a:cubicBezTo>
                    <a:cubicBezTo>
                      <a:pt x="1360" y="464"/>
                      <a:pt x="1328" y="512"/>
                      <a:pt x="1283" y="580"/>
                    </a:cubicBezTo>
                    <a:cubicBezTo>
                      <a:pt x="1248" y="573"/>
                      <a:pt x="1252" y="545"/>
                      <a:pt x="1263" y="508"/>
                    </a:cubicBezTo>
                    <a:cubicBezTo>
                      <a:pt x="1266" y="498"/>
                      <a:pt x="1282" y="501"/>
                      <a:pt x="1291" y="496"/>
                    </a:cubicBezTo>
                    <a:cubicBezTo>
                      <a:pt x="1306" y="451"/>
                      <a:pt x="1302" y="409"/>
                      <a:pt x="1263" y="380"/>
                    </a:cubicBezTo>
                    <a:cubicBezTo>
                      <a:pt x="1249" y="389"/>
                      <a:pt x="1239" y="402"/>
                      <a:pt x="1251" y="420"/>
                    </a:cubicBezTo>
                    <a:cubicBezTo>
                      <a:pt x="1257" y="428"/>
                      <a:pt x="1270" y="427"/>
                      <a:pt x="1279" y="432"/>
                    </a:cubicBezTo>
                    <a:cubicBezTo>
                      <a:pt x="1286" y="446"/>
                      <a:pt x="1288" y="461"/>
                      <a:pt x="1303" y="468"/>
                    </a:cubicBezTo>
                    <a:cubicBezTo>
                      <a:pt x="1306" y="470"/>
                      <a:pt x="1343" y="478"/>
                      <a:pt x="1343" y="484"/>
                    </a:cubicBezTo>
                  </a:path>
                </a:pathLst>
              </a:custGeom>
              <a:noFill/>
              <a:ln w="15875" cap="flat" cmpd="sng">
                <a:solidFill>
                  <a:srgbClr val="0000FF"/>
                </a:solidFill>
                <a:prstDash val="solid"/>
                <a:round/>
                <a:headEnd type="none" w="med" len="med"/>
                <a:tailEnd type="none" w="med" len="med"/>
              </a:ln>
            </p:spPr>
            <p:txBody>
              <a:bodyPr wrap="none" lIns="0" tIns="0" rIns="0" bIns="0">
                <a:spAutoFit/>
              </a:bodyPr>
              <a:lstStyle/>
              <a:p>
                <a:endParaRPr lang="es-ES"/>
              </a:p>
            </p:txBody>
          </p:sp>
        </p:grpSp>
        <p:sp>
          <p:nvSpPr>
            <p:cNvPr id="19536" name="Text Box 412"/>
            <p:cNvSpPr txBox="1">
              <a:spLocks noChangeArrowheads="1"/>
            </p:cNvSpPr>
            <p:nvPr/>
          </p:nvSpPr>
          <p:spPr bwMode="auto">
            <a:xfrm>
              <a:off x="6300788" y="34988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37" name="Text Box 413"/>
            <p:cNvSpPr txBox="1">
              <a:spLocks noChangeArrowheads="1"/>
            </p:cNvSpPr>
            <p:nvPr/>
          </p:nvSpPr>
          <p:spPr bwMode="auto">
            <a:xfrm>
              <a:off x="7138988" y="32702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38" name="Text Box 414"/>
            <p:cNvSpPr txBox="1">
              <a:spLocks noChangeArrowheads="1"/>
            </p:cNvSpPr>
            <p:nvPr/>
          </p:nvSpPr>
          <p:spPr bwMode="auto">
            <a:xfrm>
              <a:off x="7138988" y="35750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39" name="Text Box 415"/>
            <p:cNvSpPr txBox="1">
              <a:spLocks noChangeArrowheads="1"/>
            </p:cNvSpPr>
            <p:nvPr/>
          </p:nvSpPr>
          <p:spPr bwMode="auto">
            <a:xfrm>
              <a:off x="7672388" y="33464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40" name="Text Box 416"/>
            <p:cNvSpPr txBox="1">
              <a:spLocks noChangeArrowheads="1"/>
            </p:cNvSpPr>
            <p:nvPr/>
          </p:nvSpPr>
          <p:spPr bwMode="auto">
            <a:xfrm>
              <a:off x="6681788" y="369570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41" name="Text Box 417"/>
            <p:cNvSpPr txBox="1">
              <a:spLocks noChangeArrowheads="1"/>
            </p:cNvSpPr>
            <p:nvPr/>
          </p:nvSpPr>
          <p:spPr bwMode="auto">
            <a:xfrm>
              <a:off x="7519988" y="36512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sp>
          <p:nvSpPr>
            <p:cNvPr id="19542" name="Text Box 418"/>
            <p:cNvSpPr txBox="1">
              <a:spLocks noChangeArrowheads="1"/>
            </p:cNvSpPr>
            <p:nvPr/>
          </p:nvSpPr>
          <p:spPr bwMode="auto">
            <a:xfrm>
              <a:off x="8053388" y="3651250"/>
              <a:ext cx="330200" cy="336550"/>
            </a:xfrm>
            <a:prstGeom prst="rect">
              <a:avLst/>
            </a:prstGeom>
            <a:noFill/>
            <a:ln w="9525">
              <a:noFill/>
              <a:miter lim="800000"/>
              <a:headEnd/>
              <a:tailEnd/>
            </a:ln>
          </p:spPr>
          <p:txBody>
            <a:bodyPr wrap="none">
              <a:spAutoFit/>
            </a:bodyPr>
            <a:lstStyle/>
            <a:p>
              <a:r>
                <a:rPr lang="es-ES_tradnl" sz="1600">
                  <a:solidFill>
                    <a:srgbClr val="FF3300"/>
                  </a:solidFill>
                  <a:cs typeface="Arial" charset="0"/>
                </a:rPr>
                <a:t>N</a:t>
              </a:r>
              <a:endParaRPr lang="en-US" sz="1600">
                <a:solidFill>
                  <a:srgbClr val="FF3300"/>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524"/>
                                        </p:tgtEl>
                                        <p:attrNameLst>
                                          <p:attrName>style.visibility</p:attrName>
                                        </p:attrNameLst>
                                      </p:cBhvr>
                                      <p:to>
                                        <p:strVal val="visible"/>
                                      </p:to>
                                    </p:set>
                                    <p:animEffect transition="in" filter="box(in)">
                                      <p:cBhvr>
                                        <p:cTn id="7" dur="500"/>
                                        <p:tgtEl>
                                          <p:spTgt spid="1952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525"/>
                                        </p:tgtEl>
                                        <p:attrNameLst>
                                          <p:attrName>style.visibility</p:attrName>
                                        </p:attrNameLst>
                                      </p:cBhvr>
                                      <p:to>
                                        <p:strVal val="visible"/>
                                      </p:to>
                                    </p:set>
                                    <p:animEffect transition="in" filter="box(in)">
                                      <p:cBhvr>
                                        <p:cTn id="10" dur="500"/>
                                        <p:tgtEl>
                                          <p:spTgt spid="19525"/>
                                        </p:tgtEl>
                                      </p:cBhvr>
                                    </p:animEffect>
                                  </p:childTnLst>
                                </p:cTn>
                              </p:par>
                              <p:par>
                                <p:cTn id="11" presetID="4" presetClass="entr" presetSubtype="16" fill="hold" nodeType="withEffect">
                                  <p:stCondLst>
                                    <p:cond delay="0"/>
                                  </p:stCondLst>
                                  <p:childTnLst>
                                    <p:set>
                                      <p:cBhvr>
                                        <p:cTn id="12" dur="1" fill="hold">
                                          <p:stCondLst>
                                            <p:cond delay="0"/>
                                          </p:stCondLst>
                                        </p:cTn>
                                        <p:tgtEl>
                                          <p:spTgt spid="214"/>
                                        </p:tgtEl>
                                        <p:attrNameLst>
                                          <p:attrName>style.visibility</p:attrName>
                                        </p:attrNameLst>
                                      </p:cBhvr>
                                      <p:to>
                                        <p:strVal val="visible"/>
                                      </p:to>
                                    </p:set>
                                    <p:animEffect transition="in" filter="box(in)">
                                      <p:cBhvr>
                                        <p:cTn id="13" dur="500"/>
                                        <p:tgtEl>
                                          <p:spTgt spid="2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521"/>
                                        </p:tgtEl>
                                        <p:attrNameLst>
                                          <p:attrName>style.visibility</p:attrName>
                                        </p:attrNameLst>
                                      </p:cBhvr>
                                      <p:to>
                                        <p:strVal val="visible"/>
                                      </p:to>
                                    </p:set>
                                    <p:animEffect transition="in" filter="box(in)">
                                      <p:cBhvr>
                                        <p:cTn id="16" dur="500"/>
                                        <p:tgtEl>
                                          <p:spTgt spid="19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1" grpId="0"/>
      <p:bldP spid="19524" grpId="0"/>
      <p:bldP spid="195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0" descr="Planta piloto 008"/>
          <p:cNvPicPr>
            <a:picLocks noChangeAspect="1" noChangeArrowheads="1"/>
          </p:cNvPicPr>
          <p:nvPr/>
        </p:nvPicPr>
        <p:blipFill>
          <a:blip r:embed="rId3" cstate="print"/>
          <a:srcRect l="2856"/>
          <a:stretch>
            <a:fillRect/>
          </a:stretch>
        </p:blipFill>
        <p:spPr bwMode="auto">
          <a:xfrm>
            <a:off x="323528" y="3647066"/>
            <a:ext cx="2979737" cy="1976437"/>
          </a:xfrm>
          <a:prstGeom prst="rect">
            <a:avLst/>
          </a:prstGeom>
          <a:noFill/>
          <a:ln w="9525">
            <a:noFill/>
            <a:miter lim="800000"/>
            <a:headEnd/>
            <a:tailEnd/>
          </a:ln>
        </p:spPr>
      </p:pic>
      <p:sp>
        <p:nvSpPr>
          <p:cNvPr id="927795" name="Rectangle 51"/>
          <p:cNvSpPr>
            <a:spLocks noChangeArrowheads="1"/>
          </p:cNvSpPr>
          <p:nvPr/>
        </p:nvSpPr>
        <p:spPr bwMode="auto">
          <a:xfrm>
            <a:off x="323528" y="3284239"/>
            <a:ext cx="2979737" cy="374650"/>
          </a:xfrm>
          <a:prstGeom prst="rect">
            <a:avLst/>
          </a:prstGeom>
          <a:solidFill>
            <a:schemeClr val="bg1">
              <a:lumMod val="50000"/>
            </a:schemeClr>
          </a:solidFill>
          <a:ln w="9525" algn="ctr">
            <a:noFill/>
            <a:miter lim="800000"/>
            <a:headEnd/>
            <a:tailEnd/>
          </a:ln>
          <a:effectLst/>
        </p:spPr>
        <p:txBody>
          <a:bodyPr lIns="93296" tIns="46648" rIns="93296" bIns="46648" anchor="ctr">
            <a:spAutoFit/>
          </a:bodyPr>
          <a:lstStyle/>
          <a:p>
            <a:pPr algn="ctr">
              <a:lnSpc>
                <a:spcPct val="130000"/>
              </a:lnSpc>
              <a:spcBef>
                <a:spcPct val="65000"/>
              </a:spcBef>
              <a:buFont typeface="Wingdings" pitchFamily="2" charset="2"/>
              <a:buNone/>
              <a:defRPr/>
            </a:pPr>
            <a:r>
              <a:rPr lang="es-ES_tradnl" sz="1400" b="1" dirty="0" err="1" smtClean="0">
                <a:solidFill>
                  <a:schemeClr val="bg1"/>
                </a:solidFill>
                <a:latin typeface="Verdana" pitchFamily="34" charset="0"/>
              </a:rPr>
              <a:t>Stirred</a:t>
            </a:r>
            <a:r>
              <a:rPr lang="es-ES_tradnl" sz="1400" b="1" dirty="0" smtClean="0">
                <a:solidFill>
                  <a:schemeClr val="bg1"/>
                </a:solidFill>
                <a:latin typeface="Verdana" pitchFamily="34" charset="0"/>
              </a:rPr>
              <a:t> </a:t>
            </a:r>
            <a:r>
              <a:rPr lang="es-ES_tradnl" sz="1400" b="1" dirty="0" err="1" smtClean="0">
                <a:solidFill>
                  <a:schemeClr val="bg1"/>
                </a:solidFill>
                <a:latin typeface="Verdana" pitchFamily="34" charset="0"/>
              </a:rPr>
              <a:t>tank</a:t>
            </a:r>
            <a:r>
              <a:rPr lang="es-ES_tradnl" sz="1400" b="1" dirty="0" smtClean="0">
                <a:solidFill>
                  <a:schemeClr val="bg1"/>
                </a:solidFill>
                <a:latin typeface="Verdana" pitchFamily="34" charset="0"/>
              </a:rPr>
              <a:t> </a:t>
            </a:r>
            <a:r>
              <a:rPr lang="es-ES_tradnl" sz="1400" b="1" dirty="0">
                <a:solidFill>
                  <a:schemeClr val="bg1"/>
                </a:solidFill>
                <a:latin typeface="Verdana" pitchFamily="34" charset="0"/>
              </a:rPr>
              <a:t>15 </a:t>
            </a:r>
            <a:r>
              <a:rPr lang="es-ES_tradnl" sz="1400" b="1" dirty="0" smtClean="0">
                <a:solidFill>
                  <a:schemeClr val="bg1"/>
                </a:solidFill>
                <a:latin typeface="Verdana" pitchFamily="34" charset="0"/>
              </a:rPr>
              <a:t>l</a:t>
            </a:r>
            <a:endParaRPr lang="es-ES_tradnl" sz="1400" b="1" dirty="0">
              <a:solidFill>
                <a:schemeClr val="bg1"/>
              </a:solidFill>
              <a:latin typeface="Verdana" pitchFamily="34" charset="0"/>
            </a:endParaRPr>
          </a:p>
        </p:txBody>
      </p:sp>
      <p:pic>
        <p:nvPicPr>
          <p:cNvPr id="21507" name="Picture 38"/>
          <p:cNvPicPr>
            <a:picLocks noChangeAspect="1" noChangeArrowheads="1"/>
          </p:cNvPicPr>
          <p:nvPr/>
        </p:nvPicPr>
        <p:blipFill>
          <a:blip r:embed="rId4" cstate="print"/>
          <a:srcRect b="39616"/>
          <a:stretch>
            <a:fillRect/>
          </a:stretch>
        </p:blipFill>
        <p:spPr bwMode="auto">
          <a:xfrm>
            <a:off x="1034231" y="907876"/>
            <a:ext cx="7642225" cy="2039937"/>
          </a:xfrm>
          <a:prstGeom prst="rect">
            <a:avLst/>
          </a:prstGeom>
          <a:noFill/>
          <a:ln w="9525">
            <a:noFill/>
            <a:miter lim="800000"/>
            <a:headEnd/>
            <a:tailEnd/>
          </a:ln>
        </p:spPr>
      </p:pic>
      <p:sp>
        <p:nvSpPr>
          <p:cNvPr id="21508" name="Rectangle 39"/>
          <p:cNvSpPr>
            <a:spLocks noChangeArrowheads="1"/>
          </p:cNvSpPr>
          <p:nvPr/>
        </p:nvSpPr>
        <p:spPr bwMode="auto">
          <a:xfrm>
            <a:off x="-59431" y="1211265"/>
            <a:ext cx="1391071" cy="503311"/>
          </a:xfrm>
          <a:prstGeom prst="rect">
            <a:avLst/>
          </a:prstGeom>
          <a:noFill/>
          <a:ln w="9525">
            <a:noFill/>
            <a:miter lim="800000"/>
            <a:headEnd/>
            <a:tailEnd/>
          </a:ln>
        </p:spPr>
        <p:txBody>
          <a:bodyPr lIns="91430" tIns="45716" rIns="91430" bIns="45716"/>
          <a:lstStyle/>
          <a:p>
            <a:pPr algn="ctr" defTabSz="912813">
              <a:lnSpc>
                <a:spcPct val="90000"/>
              </a:lnSpc>
              <a:buSzPct val="120000"/>
            </a:pPr>
            <a:r>
              <a:rPr lang="es-ES_tradnl" sz="1400" b="1" dirty="0" smtClean="0">
                <a:latin typeface="Verdana" pitchFamily="34" charset="0"/>
              </a:rPr>
              <a:t>P-123</a:t>
            </a:r>
          </a:p>
          <a:p>
            <a:pPr algn="ctr" defTabSz="912813">
              <a:lnSpc>
                <a:spcPct val="90000"/>
              </a:lnSpc>
              <a:buSzPct val="120000"/>
            </a:pPr>
            <a:r>
              <a:rPr lang="es-ES_tradnl" sz="1400" b="1" dirty="0" smtClean="0">
                <a:latin typeface="Verdana" pitchFamily="34" charset="0"/>
              </a:rPr>
              <a:t>Non-</a:t>
            </a:r>
            <a:r>
              <a:rPr lang="es-ES_tradnl" sz="1400" b="1" dirty="0" err="1" smtClean="0">
                <a:latin typeface="Verdana" pitchFamily="34" charset="0"/>
              </a:rPr>
              <a:t>ionic</a:t>
            </a:r>
            <a:r>
              <a:rPr lang="es-ES_tradnl" sz="1400" b="1" dirty="0" smtClean="0">
                <a:latin typeface="Verdana" pitchFamily="34" charset="0"/>
              </a:rPr>
              <a:t> </a:t>
            </a:r>
            <a:r>
              <a:rPr lang="es-ES_tradnl" sz="1400" b="1" dirty="0" err="1" smtClean="0">
                <a:latin typeface="Verdana" pitchFamily="34" charset="0"/>
              </a:rPr>
              <a:t>surfactant</a:t>
            </a:r>
            <a:endParaRPr lang="es-ES_tradnl" sz="1400" b="1" dirty="0">
              <a:latin typeface="Verdana" pitchFamily="34" charset="0"/>
            </a:endParaRPr>
          </a:p>
          <a:p>
            <a:pPr algn="ctr" defTabSz="912813">
              <a:lnSpc>
                <a:spcPct val="90000"/>
              </a:lnSpc>
              <a:buSzPct val="120000"/>
            </a:pPr>
            <a:endParaRPr lang="es-ES_tradnl" sz="1400" b="1" dirty="0">
              <a:latin typeface="Verdana" pitchFamily="34" charset="0"/>
            </a:endParaRPr>
          </a:p>
        </p:txBody>
      </p:sp>
      <p:sp>
        <p:nvSpPr>
          <p:cNvPr id="21509" name="Rectangle 40"/>
          <p:cNvSpPr>
            <a:spLocks noChangeArrowheads="1"/>
          </p:cNvSpPr>
          <p:nvPr/>
        </p:nvSpPr>
        <p:spPr bwMode="auto">
          <a:xfrm>
            <a:off x="1907704" y="1196752"/>
            <a:ext cx="1273796" cy="360039"/>
          </a:xfrm>
          <a:prstGeom prst="rect">
            <a:avLst/>
          </a:prstGeom>
          <a:noFill/>
          <a:ln w="9525">
            <a:noFill/>
            <a:miter lim="800000"/>
            <a:headEnd/>
            <a:tailEnd/>
          </a:ln>
        </p:spPr>
        <p:txBody>
          <a:bodyPr lIns="91430" tIns="45716" rIns="91430" bIns="45716"/>
          <a:lstStyle/>
          <a:p>
            <a:pPr algn="just" defTabSz="912813">
              <a:lnSpc>
                <a:spcPct val="90000"/>
              </a:lnSpc>
              <a:buSzPct val="120000"/>
            </a:pPr>
            <a:r>
              <a:rPr lang="es-ES_tradnl" sz="1400" b="1" dirty="0" smtClean="0">
                <a:latin typeface="Verdana" pitchFamily="34" charset="0"/>
              </a:rPr>
              <a:t>TEOS</a:t>
            </a:r>
          </a:p>
          <a:p>
            <a:pPr algn="just" defTabSz="912813">
              <a:lnSpc>
                <a:spcPct val="90000"/>
              </a:lnSpc>
              <a:buSzPct val="120000"/>
            </a:pPr>
            <a:r>
              <a:rPr lang="es-ES_tradnl" sz="1400" b="1" dirty="0" smtClean="0">
                <a:latin typeface="Verdana" pitchFamily="34" charset="0"/>
              </a:rPr>
              <a:t>precursor</a:t>
            </a:r>
            <a:endParaRPr lang="es-MX" sz="1400" b="1" dirty="0">
              <a:latin typeface="Verdana" pitchFamily="34" charset="0"/>
            </a:endParaRPr>
          </a:p>
        </p:txBody>
      </p:sp>
      <p:sp>
        <p:nvSpPr>
          <p:cNvPr id="21510" name="Rectangle 41"/>
          <p:cNvSpPr>
            <a:spLocks noChangeArrowheads="1"/>
          </p:cNvSpPr>
          <p:nvPr/>
        </p:nvSpPr>
        <p:spPr bwMode="auto">
          <a:xfrm>
            <a:off x="1065981" y="1939751"/>
            <a:ext cx="739775" cy="725487"/>
          </a:xfrm>
          <a:prstGeom prst="rect">
            <a:avLst/>
          </a:prstGeom>
          <a:noFill/>
          <a:ln w="9525">
            <a:noFill/>
            <a:miter lim="800000"/>
            <a:headEnd/>
            <a:tailEnd/>
          </a:ln>
        </p:spPr>
        <p:txBody>
          <a:bodyPr wrap="none" lIns="93296" tIns="46648" rIns="93296" bIns="46648" anchor="ctr"/>
          <a:lstStyle/>
          <a:p>
            <a:endParaRPr lang="en-US"/>
          </a:p>
        </p:txBody>
      </p:sp>
      <p:cxnSp>
        <p:nvCxnSpPr>
          <p:cNvPr id="21512" name="AutoShape 43"/>
          <p:cNvCxnSpPr>
            <a:cxnSpLocks noChangeShapeType="1"/>
          </p:cNvCxnSpPr>
          <p:nvPr/>
        </p:nvCxnSpPr>
        <p:spPr bwMode="auto">
          <a:xfrm rot="10800000" flipV="1">
            <a:off x="1603648" y="1460294"/>
            <a:ext cx="268287" cy="360363"/>
          </a:xfrm>
          <a:prstGeom prst="bentConnector2">
            <a:avLst/>
          </a:prstGeom>
          <a:noFill/>
          <a:ln w="9525">
            <a:solidFill>
              <a:schemeClr val="tx1"/>
            </a:solidFill>
            <a:miter lim="800000"/>
            <a:headEnd/>
            <a:tailEnd type="triangle" w="med" len="med"/>
          </a:ln>
        </p:spPr>
      </p:cxnSp>
      <p:sp>
        <p:nvSpPr>
          <p:cNvPr id="21513" name="Rectangle 44"/>
          <p:cNvSpPr>
            <a:spLocks noChangeArrowheads="1"/>
          </p:cNvSpPr>
          <p:nvPr/>
        </p:nvSpPr>
        <p:spPr bwMode="auto">
          <a:xfrm>
            <a:off x="962794" y="2527126"/>
            <a:ext cx="1076325" cy="385762"/>
          </a:xfrm>
          <a:prstGeom prst="rect">
            <a:avLst/>
          </a:prstGeom>
          <a:noFill/>
          <a:ln w="9525">
            <a:noFill/>
            <a:miter lim="800000"/>
            <a:headEnd/>
            <a:tailEnd/>
          </a:ln>
        </p:spPr>
        <p:txBody>
          <a:bodyPr lIns="91430" tIns="45716" rIns="91430" bIns="45716"/>
          <a:lstStyle/>
          <a:p>
            <a:pPr algn="ctr" defTabSz="912813">
              <a:lnSpc>
                <a:spcPct val="120000"/>
              </a:lnSpc>
              <a:buSzPct val="120000"/>
            </a:pPr>
            <a:r>
              <a:rPr lang="es-ES_tradnl" sz="1100" b="1" dirty="0" err="1" smtClean="0">
                <a:latin typeface="Verdana" pitchFamily="34" charset="0"/>
              </a:rPr>
              <a:t>Spherical</a:t>
            </a:r>
            <a:r>
              <a:rPr lang="es-ES_tradnl" sz="1100" b="1" dirty="0" smtClean="0">
                <a:latin typeface="Verdana" pitchFamily="34" charset="0"/>
              </a:rPr>
              <a:t> </a:t>
            </a:r>
            <a:r>
              <a:rPr lang="es-ES_tradnl" sz="1100" b="1" dirty="0" err="1" smtClean="0">
                <a:latin typeface="Verdana" pitchFamily="34" charset="0"/>
              </a:rPr>
              <a:t>micelle</a:t>
            </a:r>
            <a:endParaRPr lang="es-MX" sz="1100" b="1" dirty="0">
              <a:latin typeface="Verdana" pitchFamily="34" charset="0"/>
            </a:endParaRPr>
          </a:p>
        </p:txBody>
      </p:sp>
      <p:sp>
        <p:nvSpPr>
          <p:cNvPr id="21514" name="Rectangle 45"/>
          <p:cNvSpPr>
            <a:spLocks noChangeArrowheads="1"/>
          </p:cNvSpPr>
          <p:nvPr/>
        </p:nvSpPr>
        <p:spPr bwMode="auto">
          <a:xfrm>
            <a:off x="1835919" y="2527126"/>
            <a:ext cx="1076325" cy="384175"/>
          </a:xfrm>
          <a:prstGeom prst="rect">
            <a:avLst/>
          </a:prstGeom>
          <a:noFill/>
          <a:ln w="9525">
            <a:noFill/>
            <a:miter lim="800000"/>
            <a:headEnd/>
            <a:tailEnd/>
          </a:ln>
        </p:spPr>
        <p:txBody>
          <a:bodyPr lIns="91430" tIns="45716" rIns="91430" bIns="45716"/>
          <a:lstStyle/>
          <a:p>
            <a:pPr algn="ctr" defTabSz="912813">
              <a:lnSpc>
                <a:spcPct val="120000"/>
              </a:lnSpc>
              <a:buSzPct val="120000"/>
            </a:pPr>
            <a:r>
              <a:rPr lang="es-ES_tradnl" sz="1100" b="1" dirty="0" err="1" smtClean="0">
                <a:latin typeface="Verdana" pitchFamily="34" charset="0"/>
              </a:rPr>
              <a:t>Cylindrical</a:t>
            </a:r>
            <a:r>
              <a:rPr lang="es-ES_tradnl" sz="1100" b="1" dirty="0" smtClean="0">
                <a:latin typeface="Verdana" pitchFamily="34" charset="0"/>
              </a:rPr>
              <a:t> </a:t>
            </a:r>
            <a:r>
              <a:rPr lang="es-ES_tradnl" sz="1100" b="1" dirty="0" err="1" smtClean="0">
                <a:latin typeface="Verdana" pitchFamily="34" charset="0"/>
              </a:rPr>
              <a:t>micelle</a:t>
            </a:r>
            <a:endParaRPr lang="es-MX" sz="1100" b="1" dirty="0">
              <a:latin typeface="Verdana" pitchFamily="34" charset="0"/>
            </a:endParaRPr>
          </a:p>
        </p:txBody>
      </p:sp>
      <p:sp>
        <p:nvSpPr>
          <p:cNvPr id="21515" name="Rectangle 48"/>
          <p:cNvSpPr>
            <a:spLocks noChangeArrowheads="1"/>
          </p:cNvSpPr>
          <p:nvPr/>
        </p:nvSpPr>
        <p:spPr bwMode="auto">
          <a:xfrm>
            <a:off x="7524328" y="2708920"/>
            <a:ext cx="1454150" cy="361950"/>
          </a:xfrm>
          <a:prstGeom prst="rect">
            <a:avLst/>
          </a:prstGeom>
          <a:noFill/>
          <a:ln w="9525">
            <a:noFill/>
            <a:miter lim="800000"/>
            <a:headEnd/>
            <a:tailEnd/>
          </a:ln>
        </p:spPr>
        <p:txBody>
          <a:bodyPr lIns="91430" tIns="45716" rIns="91430" bIns="45716"/>
          <a:lstStyle/>
          <a:p>
            <a:pPr algn="ctr" defTabSz="912813">
              <a:lnSpc>
                <a:spcPct val="125000"/>
              </a:lnSpc>
              <a:buSzPct val="120000"/>
            </a:pPr>
            <a:r>
              <a:rPr lang="es-ES_tradnl" sz="1400" b="1" dirty="0" err="1">
                <a:latin typeface="Verdana" pitchFamily="34" charset="0"/>
              </a:rPr>
              <a:t>SBA</a:t>
            </a:r>
            <a:r>
              <a:rPr lang="es-ES_tradnl" sz="1400" b="1" dirty="0">
                <a:latin typeface="Verdana" pitchFamily="34" charset="0"/>
              </a:rPr>
              <a:t>-15</a:t>
            </a:r>
            <a:endParaRPr lang="es-MX" sz="1400" b="1" dirty="0">
              <a:latin typeface="Verdana" pitchFamily="34" charset="0"/>
            </a:endParaRPr>
          </a:p>
        </p:txBody>
      </p:sp>
      <p:sp>
        <p:nvSpPr>
          <p:cNvPr id="21516" name="Text Box 49"/>
          <p:cNvSpPr txBox="1">
            <a:spLocks noChangeArrowheads="1"/>
          </p:cNvSpPr>
          <p:nvPr/>
        </p:nvSpPr>
        <p:spPr bwMode="auto">
          <a:xfrm>
            <a:off x="5868168" y="2390602"/>
            <a:ext cx="1514475" cy="537405"/>
          </a:xfrm>
          <a:prstGeom prst="rect">
            <a:avLst/>
          </a:prstGeom>
          <a:noFill/>
          <a:ln w="9525">
            <a:noFill/>
            <a:miter lim="800000"/>
            <a:headEnd/>
            <a:tailEnd/>
          </a:ln>
        </p:spPr>
        <p:txBody>
          <a:bodyPr lIns="93296" tIns="46648" rIns="93296" bIns="46648">
            <a:spAutoFit/>
          </a:bodyPr>
          <a:lstStyle/>
          <a:p>
            <a:pPr algn="ctr">
              <a:lnSpc>
                <a:spcPct val="120000"/>
              </a:lnSpc>
            </a:pPr>
            <a:r>
              <a:rPr lang="es-ES" sz="1200" b="1" dirty="0" err="1" smtClean="0">
                <a:latin typeface="Verdana" pitchFamily="34" charset="0"/>
              </a:rPr>
              <a:t>Surfactant</a:t>
            </a:r>
            <a:endParaRPr lang="es-ES" sz="1200" b="1" dirty="0" smtClean="0">
              <a:latin typeface="Verdana" pitchFamily="34" charset="0"/>
            </a:endParaRPr>
          </a:p>
          <a:p>
            <a:pPr algn="ctr">
              <a:lnSpc>
                <a:spcPct val="120000"/>
              </a:lnSpc>
            </a:pPr>
            <a:r>
              <a:rPr lang="es-ES" sz="1200" b="1" dirty="0" err="1" smtClean="0">
                <a:latin typeface="Verdana" pitchFamily="34" charset="0"/>
              </a:rPr>
              <a:t>Removal</a:t>
            </a:r>
            <a:endParaRPr lang="es-ES" sz="1200" b="1" dirty="0" smtClean="0">
              <a:latin typeface="Verdana" pitchFamily="34" charset="0"/>
            </a:endParaRPr>
          </a:p>
        </p:txBody>
      </p:sp>
      <p:sp>
        <p:nvSpPr>
          <p:cNvPr id="21517" name="Rectangle 92"/>
          <p:cNvSpPr>
            <a:spLocks noChangeArrowheads="1"/>
          </p:cNvSpPr>
          <p:nvPr/>
        </p:nvSpPr>
        <p:spPr bwMode="auto">
          <a:xfrm>
            <a:off x="4491806" y="1468263"/>
            <a:ext cx="766763" cy="374650"/>
          </a:xfrm>
          <a:prstGeom prst="rect">
            <a:avLst/>
          </a:prstGeom>
          <a:solidFill>
            <a:schemeClr val="bg1"/>
          </a:solidFill>
          <a:ln w="9525">
            <a:noFill/>
            <a:miter lim="800000"/>
            <a:headEnd/>
            <a:tailEnd/>
          </a:ln>
        </p:spPr>
        <p:txBody>
          <a:bodyPr wrap="none" lIns="93296" tIns="46648" rIns="93296" bIns="46648" anchor="ctr"/>
          <a:lstStyle/>
          <a:p>
            <a:endParaRPr lang="en-US"/>
          </a:p>
        </p:txBody>
      </p:sp>
      <p:sp>
        <p:nvSpPr>
          <p:cNvPr id="21518" name="Rectangle 93"/>
          <p:cNvSpPr>
            <a:spLocks noChangeArrowheads="1"/>
          </p:cNvSpPr>
          <p:nvPr/>
        </p:nvSpPr>
        <p:spPr bwMode="auto">
          <a:xfrm>
            <a:off x="4626744" y="1573038"/>
            <a:ext cx="346075" cy="646113"/>
          </a:xfrm>
          <a:prstGeom prst="rect">
            <a:avLst/>
          </a:prstGeom>
          <a:solidFill>
            <a:schemeClr val="bg1"/>
          </a:solidFill>
          <a:ln w="9525">
            <a:noFill/>
            <a:miter lim="800000"/>
            <a:headEnd/>
            <a:tailEnd/>
          </a:ln>
        </p:spPr>
        <p:txBody>
          <a:bodyPr wrap="none" lIns="93296" tIns="46648" rIns="93296" bIns="46648" anchor="ctr"/>
          <a:lstStyle/>
          <a:p>
            <a:endParaRPr lang="en-US"/>
          </a:p>
        </p:txBody>
      </p:sp>
      <p:sp>
        <p:nvSpPr>
          <p:cNvPr id="21519" name="Rectangle 98"/>
          <p:cNvSpPr>
            <a:spLocks noChangeArrowheads="1"/>
          </p:cNvSpPr>
          <p:nvPr/>
        </p:nvSpPr>
        <p:spPr bwMode="auto">
          <a:xfrm>
            <a:off x="4552131" y="2352501"/>
            <a:ext cx="400050" cy="325437"/>
          </a:xfrm>
          <a:prstGeom prst="rect">
            <a:avLst/>
          </a:prstGeom>
          <a:solidFill>
            <a:schemeClr val="bg1"/>
          </a:solidFill>
          <a:ln w="9525">
            <a:noFill/>
            <a:miter lim="800000"/>
            <a:headEnd/>
            <a:tailEnd/>
          </a:ln>
        </p:spPr>
        <p:txBody>
          <a:bodyPr wrap="none" lIns="93296" tIns="46648" rIns="93296" bIns="46648" anchor="ctr"/>
          <a:lstStyle/>
          <a:p>
            <a:endParaRPr lang="en-US"/>
          </a:p>
        </p:txBody>
      </p:sp>
      <p:pic>
        <p:nvPicPr>
          <p:cNvPr id="21520" name="Picture 91"/>
          <p:cNvPicPr>
            <a:picLocks noChangeAspect="1" noChangeArrowheads="1"/>
          </p:cNvPicPr>
          <p:nvPr/>
        </p:nvPicPr>
        <p:blipFill>
          <a:blip r:embed="rId5" cstate="print"/>
          <a:srcRect/>
          <a:stretch>
            <a:fillRect/>
          </a:stretch>
        </p:blipFill>
        <p:spPr bwMode="auto">
          <a:xfrm>
            <a:off x="4248919" y="2276301"/>
            <a:ext cx="898525" cy="790575"/>
          </a:xfrm>
          <a:prstGeom prst="rect">
            <a:avLst/>
          </a:prstGeom>
          <a:noFill/>
          <a:ln w="9525">
            <a:noFill/>
            <a:miter lim="800000"/>
            <a:headEnd/>
            <a:tailEnd/>
          </a:ln>
        </p:spPr>
      </p:pic>
      <p:sp>
        <p:nvSpPr>
          <p:cNvPr id="21521" name="Rectangle 47"/>
          <p:cNvSpPr>
            <a:spLocks noChangeArrowheads="1"/>
          </p:cNvSpPr>
          <p:nvPr/>
        </p:nvSpPr>
        <p:spPr bwMode="auto">
          <a:xfrm>
            <a:off x="4882331" y="907876"/>
            <a:ext cx="2235200" cy="474662"/>
          </a:xfrm>
          <a:prstGeom prst="rect">
            <a:avLst/>
          </a:prstGeom>
          <a:noFill/>
          <a:ln w="9525">
            <a:noFill/>
            <a:miter lim="800000"/>
            <a:headEnd/>
            <a:tailEnd/>
          </a:ln>
        </p:spPr>
        <p:txBody>
          <a:bodyPr lIns="91430" tIns="45716" rIns="91430" bIns="45716"/>
          <a:lstStyle/>
          <a:p>
            <a:pPr algn="ctr" defTabSz="912813">
              <a:lnSpc>
                <a:spcPct val="120000"/>
              </a:lnSpc>
              <a:buSzPct val="120000"/>
            </a:pPr>
            <a:r>
              <a:rPr lang="es-ES_tradnl" sz="1100" b="1" dirty="0" err="1" smtClean="0">
                <a:latin typeface="Verdana" pitchFamily="34" charset="0"/>
              </a:rPr>
              <a:t>Surfactant</a:t>
            </a:r>
            <a:r>
              <a:rPr lang="es-ES_tradnl" sz="1100" b="1" dirty="0" smtClean="0">
                <a:latin typeface="Verdana" pitchFamily="34" charset="0"/>
              </a:rPr>
              <a:t> </a:t>
            </a:r>
          </a:p>
          <a:p>
            <a:pPr algn="ctr" defTabSz="912813">
              <a:lnSpc>
                <a:spcPct val="120000"/>
              </a:lnSpc>
              <a:buSzPct val="120000"/>
            </a:pPr>
            <a:r>
              <a:rPr lang="es-ES_tradnl" sz="1100" b="1" dirty="0" err="1" smtClean="0">
                <a:latin typeface="Verdana" pitchFamily="34" charset="0"/>
              </a:rPr>
              <a:t>inside</a:t>
            </a:r>
            <a:r>
              <a:rPr lang="es-ES_tradnl" sz="1100" b="1" dirty="0" smtClean="0">
                <a:latin typeface="Verdana" pitchFamily="34" charset="0"/>
              </a:rPr>
              <a:t> </a:t>
            </a:r>
            <a:r>
              <a:rPr lang="es-ES_tradnl" sz="1100" b="1" dirty="0" err="1" smtClean="0">
                <a:latin typeface="Verdana" pitchFamily="34" charset="0"/>
              </a:rPr>
              <a:t>pores</a:t>
            </a:r>
            <a:endParaRPr lang="es-MX" sz="1100" b="1" dirty="0">
              <a:latin typeface="Verdana" pitchFamily="34" charset="0"/>
            </a:endParaRPr>
          </a:p>
        </p:txBody>
      </p:sp>
      <p:sp>
        <p:nvSpPr>
          <p:cNvPr id="21522" name="Rectangle 52"/>
          <p:cNvSpPr>
            <a:spLocks noChangeArrowheads="1"/>
          </p:cNvSpPr>
          <p:nvPr/>
        </p:nvSpPr>
        <p:spPr bwMode="auto">
          <a:xfrm>
            <a:off x="94431" y="695018"/>
            <a:ext cx="6300192" cy="452703"/>
          </a:xfrm>
          <a:prstGeom prst="rect">
            <a:avLst/>
          </a:prstGeom>
          <a:noFill/>
          <a:ln w="9525" algn="ctr">
            <a:noFill/>
            <a:miter lim="800000"/>
            <a:headEnd/>
            <a:tailEnd/>
          </a:ln>
        </p:spPr>
        <p:txBody>
          <a:bodyPr wrap="square" lIns="93296" tIns="46648" rIns="93296" bIns="46648" anchor="ctr">
            <a:spAutoFit/>
          </a:bodyPr>
          <a:lstStyle/>
          <a:p>
            <a:pPr lvl="1">
              <a:lnSpc>
                <a:spcPct val="130000"/>
              </a:lnSpc>
              <a:spcBef>
                <a:spcPct val="65000"/>
              </a:spcBef>
              <a:buFont typeface="Wingdings" pitchFamily="2" charset="2"/>
              <a:buNone/>
            </a:pPr>
            <a:r>
              <a:rPr lang="es-ES_tradnl" sz="2000" b="1" dirty="0" smtClean="0">
                <a:cs typeface="Arial" charset="0"/>
              </a:rPr>
              <a:t>SBA-15 </a:t>
            </a:r>
            <a:r>
              <a:rPr lang="es-ES_tradnl" sz="2000" b="1" dirty="0" err="1" smtClean="0">
                <a:cs typeface="Arial" charset="0"/>
              </a:rPr>
              <a:t>Synthesis</a:t>
            </a:r>
            <a:endParaRPr lang="es-ES_tradnl" sz="2000" b="1" dirty="0">
              <a:cs typeface="Arial" charset="0"/>
            </a:endParaRPr>
          </a:p>
        </p:txBody>
      </p:sp>
      <p:pic>
        <p:nvPicPr>
          <p:cNvPr id="21523" name="Picture 100" descr="T1-8"/>
          <p:cNvPicPr>
            <a:picLocks noChangeAspect="1" noChangeArrowheads="1"/>
          </p:cNvPicPr>
          <p:nvPr/>
        </p:nvPicPr>
        <p:blipFill>
          <a:blip r:embed="rId6" cstate="print"/>
          <a:srcRect l="33121" t="37823"/>
          <a:stretch>
            <a:fillRect/>
          </a:stretch>
        </p:blipFill>
        <p:spPr bwMode="auto">
          <a:xfrm>
            <a:off x="3469953" y="3546275"/>
            <a:ext cx="2876550" cy="2114550"/>
          </a:xfrm>
          <a:prstGeom prst="rect">
            <a:avLst/>
          </a:prstGeom>
          <a:noFill/>
          <a:ln w="9525">
            <a:noFill/>
            <a:miter lim="800000"/>
            <a:headEnd/>
            <a:tailEnd/>
          </a:ln>
        </p:spPr>
      </p:pic>
      <p:sp>
        <p:nvSpPr>
          <p:cNvPr id="927845" name="Text Box 101"/>
          <p:cNvSpPr txBox="1">
            <a:spLocks noChangeArrowheads="1"/>
          </p:cNvSpPr>
          <p:nvPr/>
        </p:nvSpPr>
        <p:spPr bwMode="auto">
          <a:xfrm>
            <a:off x="3479478" y="3284239"/>
            <a:ext cx="2867025" cy="309562"/>
          </a:xfrm>
          <a:prstGeom prst="rect">
            <a:avLst/>
          </a:prstGeom>
          <a:solidFill>
            <a:schemeClr val="bg1">
              <a:lumMod val="50000"/>
            </a:schemeClr>
          </a:solidFill>
          <a:ln w="9525">
            <a:noFill/>
            <a:miter lim="800000"/>
            <a:headEnd/>
            <a:tailEnd/>
          </a:ln>
          <a:effectLst/>
        </p:spPr>
        <p:txBody>
          <a:bodyPr lIns="93296" tIns="46648" rIns="93296" bIns="46648">
            <a:spAutoFit/>
          </a:bodyPr>
          <a:lstStyle/>
          <a:p>
            <a:pPr algn="ctr">
              <a:defRPr/>
            </a:pPr>
            <a:r>
              <a:rPr lang="es-ES" sz="1400" b="1" dirty="0" smtClean="0">
                <a:solidFill>
                  <a:schemeClr val="bg1"/>
                </a:solidFill>
                <a:latin typeface="Verdana" pitchFamily="34" charset="0"/>
              </a:rPr>
              <a:t>TEM </a:t>
            </a:r>
            <a:r>
              <a:rPr lang="es-ES" sz="1400" b="1" dirty="0" err="1" smtClean="0">
                <a:solidFill>
                  <a:schemeClr val="bg1"/>
                </a:solidFill>
                <a:latin typeface="Verdana" pitchFamily="34" charset="0"/>
              </a:rPr>
              <a:t>image</a:t>
            </a:r>
            <a:endParaRPr lang="es-ES" sz="1400" b="1" dirty="0">
              <a:solidFill>
                <a:schemeClr val="bg1"/>
              </a:solidFill>
              <a:latin typeface="Verdana" pitchFamily="34" charset="0"/>
            </a:endParaRPr>
          </a:p>
        </p:txBody>
      </p:sp>
      <p:grpSp>
        <p:nvGrpSpPr>
          <p:cNvPr id="21525" name="21 Grupo"/>
          <p:cNvGrpSpPr>
            <a:grpSpLocks/>
          </p:cNvGrpSpPr>
          <p:nvPr/>
        </p:nvGrpSpPr>
        <p:grpSpPr bwMode="auto">
          <a:xfrm>
            <a:off x="323850" y="188913"/>
            <a:ext cx="4968875" cy="400110"/>
            <a:chOff x="323528" y="188640"/>
            <a:chExt cx="4968552" cy="400170"/>
          </a:xfrm>
        </p:grpSpPr>
        <p:sp>
          <p:nvSpPr>
            <p:cNvPr id="21544"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31" name="30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pic>
        <p:nvPicPr>
          <p:cNvPr id="21526" name="Picture 2"/>
          <p:cNvPicPr>
            <a:picLocks noChangeAspect="1" noChangeArrowheads="1"/>
          </p:cNvPicPr>
          <p:nvPr/>
        </p:nvPicPr>
        <p:blipFill>
          <a:blip r:embed="rId7" cstate="print">
            <a:clrChange>
              <a:clrFrom>
                <a:srgbClr val="FEFEFE"/>
              </a:clrFrom>
              <a:clrTo>
                <a:srgbClr val="FEFEFE">
                  <a:alpha val="0"/>
                </a:srgbClr>
              </a:clrTo>
            </a:clrChange>
          </a:blip>
          <a:srcRect l="78519" t="22379" r="1331" b="4973"/>
          <a:stretch>
            <a:fillRect/>
          </a:stretch>
        </p:blipFill>
        <p:spPr bwMode="auto">
          <a:xfrm>
            <a:off x="7740352" y="5229200"/>
            <a:ext cx="1200377" cy="1152129"/>
          </a:xfrm>
          <a:prstGeom prst="rect">
            <a:avLst/>
          </a:prstGeom>
          <a:noFill/>
          <a:ln w="9525">
            <a:noFill/>
            <a:miter lim="800000"/>
            <a:headEnd/>
            <a:tailEnd/>
          </a:ln>
        </p:spPr>
      </p:pic>
      <p:sp>
        <p:nvSpPr>
          <p:cNvPr id="21528" name="Rectangle 30"/>
          <p:cNvSpPr>
            <a:spLocks noChangeArrowheads="1"/>
          </p:cNvSpPr>
          <p:nvPr/>
        </p:nvSpPr>
        <p:spPr bwMode="auto">
          <a:xfrm>
            <a:off x="35496" y="5758188"/>
            <a:ext cx="1620838" cy="754053"/>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400" b="1" dirty="0">
                <a:solidFill>
                  <a:srgbClr val="000000"/>
                </a:solidFill>
                <a:latin typeface="Verdana" pitchFamily="34" charset="0"/>
              </a:rPr>
              <a:t>P-123 (</a:t>
            </a:r>
            <a:r>
              <a:rPr lang="es-ES" sz="1400" b="1" dirty="0" err="1">
                <a:solidFill>
                  <a:srgbClr val="000000"/>
                </a:solidFill>
                <a:latin typeface="Verdana" pitchFamily="34" charset="0"/>
              </a:rPr>
              <a:t>Pluronic</a:t>
            </a:r>
            <a:r>
              <a:rPr lang="es-ES" sz="1400" b="1" dirty="0">
                <a:solidFill>
                  <a:srgbClr val="000000"/>
                </a:solidFill>
                <a:latin typeface="Verdana" pitchFamily="34" charset="0"/>
              </a:rPr>
              <a:t>)</a:t>
            </a:r>
          </a:p>
          <a:p>
            <a:pPr marL="336550" indent="-336550" algn="ctr" defTabSz="895350">
              <a:spcBef>
                <a:spcPct val="50000"/>
              </a:spcBef>
              <a:buClr>
                <a:schemeClr val="hlink"/>
              </a:buClr>
              <a:buSzPct val="70000"/>
              <a:buFont typeface="Wingdings" pitchFamily="2" charset="2"/>
              <a:buNone/>
            </a:pPr>
            <a:r>
              <a:rPr lang="es-ES" sz="1400" b="1" dirty="0" err="1" smtClean="0">
                <a:solidFill>
                  <a:srgbClr val="000000"/>
                </a:solidFill>
                <a:latin typeface="Verdana" pitchFamily="34" charset="0"/>
              </a:rPr>
              <a:t>HCl</a:t>
            </a:r>
            <a:r>
              <a:rPr lang="es-ES" sz="1400" b="1" dirty="0" smtClean="0">
                <a:solidFill>
                  <a:srgbClr val="000000"/>
                </a:solidFill>
                <a:latin typeface="Verdana" pitchFamily="34" charset="0"/>
              </a:rPr>
              <a:t> 1,9 M</a:t>
            </a:r>
            <a:endParaRPr lang="es-ES" sz="1400" b="1" dirty="0">
              <a:solidFill>
                <a:srgbClr val="000000"/>
              </a:solidFill>
              <a:latin typeface="Verdana" pitchFamily="34" charset="0"/>
            </a:endParaRPr>
          </a:p>
        </p:txBody>
      </p:sp>
      <p:sp>
        <p:nvSpPr>
          <p:cNvPr id="21529" name="Rectangle 32"/>
          <p:cNvSpPr>
            <a:spLocks noChangeArrowheads="1"/>
          </p:cNvSpPr>
          <p:nvPr/>
        </p:nvSpPr>
        <p:spPr bwMode="auto">
          <a:xfrm>
            <a:off x="3131840" y="5773254"/>
            <a:ext cx="1944216" cy="215444"/>
          </a:xfrm>
          <a:prstGeom prst="rect">
            <a:avLst/>
          </a:prstGeom>
          <a:noFill/>
          <a:ln w="9525">
            <a:noFill/>
            <a:miter lim="800000"/>
            <a:headEnd/>
            <a:tailEnd/>
          </a:ln>
        </p:spPr>
        <p:txBody>
          <a:bodyPr wrap="square" lIns="0" tIns="0" rIns="0" bIns="0">
            <a:spAutoFit/>
          </a:bodyPr>
          <a:lstStyle/>
          <a:p>
            <a:pPr marL="336550" indent="-336550" algn="ctr" defTabSz="895350">
              <a:spcBef>
                <a:spcPct val="50000"/>
              </a:spcBef>
              <a:buClr>
                <a:schemeClr val="hlink"/>
              </a:buClr>
              <a:buSzPct val="70000"/>
              <a:buFont typeface="Wingdings" pitchFamily="2" charset="2"/>
              <a:buNone/>
            </a:pPr>
            <a:r>
              <a:rPr lang="es-ES" sz="1400" b="1" dirty="0">
                <a:solidFill>
                  <a:srgbClr val="000000"/>
                </a:solidFill>
                <a:latin typeface="Verdana" pitchFamily="34" charset="0"/>
              </a:rPr>
              <a:t>+ </a:t>
            </a:r>
            <a:r>
              <a:rPr lang="es-ES" sz="1400" b="1" dirty="0" smtClean="0">
                <a:solidFill>
                  <a:srgbClr val="000000"/>
                </a:solidFill>
                <a:latin typeface="Verdana" pitchFamily="34" charset="0"/>
              </a:rPr>
              <a:t>TEOS </a:t>
            </a:r>
            <a:r>
              <a:rPr lang="es-ES" sz="1400" b="1" dirty="0" err="1" smtClean="0">
                <a:solidFill>
                  <a:srgbClr val="000000"/>
                </a:solidFill>
                <a:latin typeface="Verdana" pitchFamily="34" charset="0"/>
              </a:rPr>
              <a:t>Hydrolisis</a:t>
            </a:r>
            <a:endParaRPr lang="es-ES" sz="1400" b="1" dirty="0">
              <a:solidFill>
                <a:srgbClr val="000000"/>
              </a:solidFill>
              <a:latin typeface="Verdana" pitchFamily="34" charset="0"/>
            </a:endParaRPr>
          </a:p>
        </p:txBody>
      </p:sp>
      <p:sp>
        <p:nvSpPr>
          <p:cNvPr id="21530" name="Line 33"/>
          <p:cNvSpPr>
            <a:spLocks noChangeShapeType="1"/>
          </p:cNvSpPr>
          <p:nvPr/>
        </p:nvSpPr>
        <p:spPr bwMode="auto">
          <a:xfrm>
            <a:off x="1759521" y="6018460"/>
            <a:ext cx="1338263" cy="0"/>
          </a:xfrm>
          <a:prstGeom prst="line">
            <a:avLst/>
          </a:prstGeom>
          <a:noFill/>
          <a:ln w="9525">
            <a:solidFill>
              <a:schemeClr val="tx1"/>
            </a:solidFill>
            <a:round/>
            <a:headEnd/>
            <a:tailEnd type="triangle" w="med" len="med"/>
          </a:ln>
        </p:spPr>
        <p:txBody>
          <a:bodyPr/>
          <a:lstStyle/>
          <a:p>
            <a:endParaRPr lang="es-ES"/>
          </a:p>
        </p:txBody>
      </p:sp>
      <p:sp>
        <p:nvSpPr>
          <p:cNvPr id="21532" name="Rectangle 35"/>
          <p:cNvSpPr>
            <a:spLocks noChangeArrowheads="1"/>
          </p:cNvSpPr>
          <p:nvPr/>
        </p:nvSpPr>
        <p:spPr bwMode="auto">
          <a:xfrm>
            <a:off x="1962721" y="6064576"/>
            <a:ext cx="904875" cy="184666"/>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n-US" sz="1200" b="1">
                <a:solidFill>
                  <a:srgbClr val="000000"/>
                </a:solidFill>
                <a:latin typeface="Verdana" pitchFamily="34" charset="0"/>
              </a:rPr>
              <a:t>2h, RT</a:t>
            </a:r>
          </a:p>
        </p:txBody>
      </p:sp>
      <p:sp>
        <p:nvSpPr>
          <p:cNvPr id="21533" name="Line 36"/>
          <p:cNvSpPr>
            <a:spLocks noChangeShapeType="1"/>
          </p:cNvSpPr>
          <p:nvPr/>
        </p:nvSpPr>
        <p:spPr bwMode="auto">
          <a:xfrm>
            <a:off x="3418086" y="6023222"/>
            <a:ext cx="1338262" cy="0"/>
          </a:xfrm>
          <a:prstGeom prst="line">
            <a:avLst/>
          </a:prstGeom>
          <a:noFill/>
          <a:ln w="9525">
            <a:solidFill>
              <a:schemeClr val="tx1"/>
            </a:solidFill>
            <a:round/>
            <a:headEnd/>
            <a:tailEnd type="triangle" w="med" len="med"/>
          </a:ln>
        </p:spPr>
        <p:txBody>
          <a:bodyPr/>
          <a:lstStyle/>
          <a:p>
            <a:endParaRPr lang="es-ES"/>
          </a:p>
        </p:txBody>
      </p:sp>
      <p:sp>
        <p:nvSpPr>
          <p:cNvPr id="21534" name="Rectangle 37"/>
          <p:cNvSpPr>
            <a:spLocks noChangeArrowheads="1"/>
          </p:cNvSpPr>
          <p:nvPr/>
        </p:nvSpPr>
        <p:spPr bwMode="auto">
          <a:xfrm>
            <a:off x="3616523" y="6051876"/>
            <a:ext cx="904875" cy="184150"/>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200" b="1" dirty="0">
                <a:solidFill>
                  <a:srgbClr val="000000"/>
                </a:solidFill>
                <a:latin typeface="Verdana" pitchFamily="34" charset="0"/>
              </a:rPr>
              <a:t>20h, </a:t>
            </a:r>
            <a:r>
              <a:rPr lang="es-ES" sz="1200" b="1" dirty="0">
                <a:solidFill>
                  <a:srgbClr val="FF0000"/>
                </a:solidFill>
                <a:latin typeface="Verdana" pitchFamily="34" charset="0"/>
              </a:rPr>
              <a:t>40ºC</a:t>
            </a:r>
          </a:p>
        </p:txBody>
      </p:sp>
      <p:sp>
        <p:nvSpPr>
          <p:cNvPr id="21536" name="Line 39"/>
          <p:cNvSpPr>
            <a:spLocks noChangeShapeType="1"/>
          </p:cNvSpPr>
          <p:nvPr/>
        </p:nvSpPr>
        <p:spPr bwMode="auto">
          <a:xfrm>
            <a:off x="4883919" y="6027985"/>
            <a:ext cx="1338262" cy="0"/>
          </a:xfrm>
          <a:prstGeom prst="line">
            <a:avLst/>
          </a:prstGeom>
          <a:noFill/>
          <a:ln w="9525">
            <a:solidFill>
              <a:schemeClr val="tx1"/>
            </a:solidFill>
            <a:round/>
            <a:headEnd/>
            <a:tailEnd type="triangle" w="med" len="med"/>
          </a:ln>
        </p:spPr>
        <p:txBody>
          <a:bodyPr/>
          <a:lstStyle/>
          <a:p>
            <a:endParaRPr lang="es-ES"/>
          </a:p>
        </p:txBody>
      </p:sp>
      <p:sp>
        <p:nvSpPr>
          <p:cNvPr id="21537" name="Rectangle 40"/>
          <p:cNvSpPr>
            <a:spLocks noChangeArrowheads="1"/>
          </p:cNvSpPr>
          <p:nvPr/>
        </p:nvSpPr>
        <p:spPr bwMode="auto">
          <a:xfrm>
            <a:off x="5082356" y="6056638"/>
            <a:ext cx="1073820" cy="184666"/>
          </a:xfrm>
          <a:prstGeom prst="rect">
            <a:avLst/>
          </a:prstGeom>
          <a:noFill/>
          <a:ln w="9525">
            <a:noFill/>
            <a:miter lim="800000"/>
            <a:headEnd/>
            <a:tailEnd/>
          </a:ln>
        </p:spPr>
        <p:txBody>
          <a:bodyPr wrap="square" lIns="0" tIns="0" rIns="0" bIns="0">
            <a:spAutoFit/>
          </a:bodyPr>
          <a:lstStyle/>
          <a:p>
            <a:pPr marL="336550" indent="-336550" algn="ctr" defTabSz="895350">
              <a:spcBef>
                <a:spcPct val="50000"/>
              </a:spcBef>
              <a:buClr>
                <a:schemeClr val="hlink"/>
              </a:buClr>
              <a:buSzPct val="70000"/>
              <a:buFont typeface="Wingdings" pitchFamily="2" charset="2"/>
              <a:buNone/>
            </a:pPr>
            <a:r>
              <a:rPr lang="es-ES" sz="1200" b="1" dirty="0">
                <a:solidFill>
                  <a:srgbClr val="000000"/>
                </a:solidFill>
                <a:latin typeface="Verdana" pitchFamily="34" charset="0"/>
              </a:rPr>
              <a:t>24h, 110ºC</a:t>
            </a:r>
          </a:p>
        </p:txBody>
      </p:sp>
      <p:sp>
        <p:nvSpPr>
          <p:cNvPr id="21539" name="Line 42"/>
          <p:cNvSpPr>
            <a:spLocks noChangeShapeType="1"/>
          </p:cNvSpPr>
          <p:nvPr/>
        </p:nvSpPr>
        <p:spPr bwMode="auto">
          <a:xfrm>
            <a:off x="6269806" y="6020047"/>
            <a:ext cx="1338263" cy="0"/>
          </a:xfrm>
          <a:prstGeom prst="line">
            <a:avLst/>
          </a:prstGeom>
          <a:noFill/>
          <a:ln w="9525">
            <a:solidFill>
              <a:schemeClr val="tx1"/>
            </a:solidFill>
            <a:round/>
            <a:headEnd/>
            <a:tailEnd type="triangle" w="med" len="med"/>
          </a:ln>
        </p:spPr>
        <p:txBody>
          <a:bodyPr/>
          <a:lstStyle/>
          <a:p>
            <a:endParaRPr lang="es-ES"/>
          </a:p>
        </p:txBody>
      </p:sp>
      <p:sp>
        <p:nvSpPr>
          <p:cNvPr id="21540" name="Rectangle 43"/>
          <p:cNvSpPr>
            <a:spLocks noChangeArrowheads="1"/>
          </p:cNvSpPr>
          <p:nvPr/>
        </p:nvSpPr>
        <p:spPr bwMode="auto">
          <a:xfrm>
            <a:off x="6468244" y="6048701"/>
            <a:ext cx="904875" cy="184666"/>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200" b="1">
                <a:solidFill>
                  <a:srgbClr val="000000"/>
                </a:solidFill>
                <a:latin typeface="Verdana" pitchFamily="34" charset="0"/>
              </a:rPr>
              <a:t>5h, 550ºC</a:t>
            </a:r>
          </a:p>
        </p:txBody>
      </p:sp>
      <p:sp>
        <p:nvSpPr>
          <p:cNvPr id="21541" name="Rectangle 47"/>
          <p:cNvSpPr>
            <a:spLocks noChangeArrowheads="1"/>
          </p:cNvSpPr>
          <p:nvPr/>
        </p:nvSpPr>
        <p:spPr bwMode="auto">
          <a:xfrm>
            <a:off x="4521969" y="6538738"/>
            <a:ext cx="2569934" cy="307777"/>
          </a:xfrm>
          <a:prstGeom prst="rect">
            <a:avLst/>
          </a:prstGeom>
          <a:noFill/>
          <a:ln w="9525">
            <a:noFill/>
            <a:miter lim="800000"/>
            <a:headEnd/>
            <a:tailEnd/>
          </a:ln>
        </p:spPr>
        <p:txBody>
          <a:bodyPr wrap="none">
            <a:spAutoFit/>
          </a:bodyPr>
          <a:lstStyle/>
          <a:p>
            <a:pPr>
              <a:spcBef>
                <a:spcPct val="50000"/>
              </a:spcBef>
            </a:pPr>
            <a:r>
              <a:rPr lang="en-US" sz="1400" b="1" dirty="0">
                <a:solidFill>
                  <a:srgbClr val="990000"/>
                </a:solidFill>
                <a:latin typeface="Arial" pitchFamily="34" charset="0"/>
                <a:cs typeface="Arial" pitchFamily="34" charset="0"/>
              </a:rPr>
              <a:t>D. Zhao et al., Science, 1998</a:t>
            </a:r>
          </a:p>
        </p:txBody>
      </p:sp>
      <p:sp>
        <p:nvSpPr>
          <p:cNvPr id="21542" name="AutoShape 31"/>
          <p:cNvSpPr>
            <a:spLocks/>
          </p:cNvSpPr>
          <p:nvPr/>
        </p:nvSpPr>
        <p:spPr bwMode="auto">
          <a:xfrm>
            <a:off x="1586484" y="5734297"/>
            <a:ext cx="88900" cy="530225"/>
          </a:xfrm>
          <a:prstGeom prst="rightBrace">
            <a:avLst>
              <a:gd name="adj1" fmla="val 49702"/>
              <a:gd name="adj2" fmla="val 50000"/>
            </a:avLst>
          </a:prstGeom>
          <a:noFill/>
          <a:ln w="9525">
            <a:solidFill>
              <a:schemeClr val="tx1"/>
            </a:solidFill>
            <a:round/>
            <a:headEnd/>
            <a:tailEnd/>
          </a:ln>
        </p:spPr>
        <p:txBody>
          <a:bodyPr wrap="none" anchor="ctr"/>
          <a:lstStyle/>
          <a:p>
            <a:endParaRPr lang="en-US"/>
          </a:p>
        </p:txBody>
      </p:sp>
      <p:sp>
        <p:nvSpPr>
          <p:cNvPr id="21543" name="Rectangle 32"/>
          <p:cNvSpPr>
            <a:spLocks noChangeArrowheads="1"/>
          </p:cNvSpPr>
          <p:nvPr/>
        </p:nvSpPr>
        <p:spPr bwMode="auto">
          <a:xfrm>
            <a:off x="4337819" y="1949276"/>
            <a:ext cx="904875" cy="184666"/>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200" dirty="0">
                <a:solidFill>
                  <a:srgbClr val="000000"/>
                </a:solidFill>
                <a:latin typeface="Verdana" pitchFamily="34" charset="0"/>
              </a:rPr>
              <a:t>+ TEOS</a:t>
            </a:r>
          </a:p>
        </p:txBody>
      </p:sp>
      <p:sp>
        <p:nvSpPr>
          <p:cNvPr id="43" name="Rectangle 34"/>
          <p:cNvSpPr>
            <a:spLocks noChangeArrowheads="1"/>
          </p:cNvSpPr>
          <p:nvPr/>
        </p:nvSpPr>
        <p:spPr bwMode="auto">
          <a:xfrm>
            <a:off x="1948434" y="5783588"/>
            <a:ext cx="1039812" cy="215900"/>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n-US" sz="1400" b="1" dirty="0" err="1" smtClean="0">
                <a:solidFill>
                  <a:srgbClr val="000000"/>
                </a:solidFill>
                <a:latin typeface="Verdana" pitchFamily="34" charset="0"/>
              </a:rPr>
              <a:t>Disolution</a:t>
            </a:r>
            <a:endParaRPr lang="en-US" sz="1400" b="1" dirty="0">
              <a:solidFill>
                <a:srgbClr val="000000"/>
              </a:solidFill>
              <a:latin typeface="Verdana" pitchFamily="34" charset="0"/>
            </a:endParaRPr>
          </a:p>
        </p:txBody>
      </p:sp>
      <p:sp>
        <p:nvSpPr>
          <p:cNvPr id="44" name="Rectangle 38"/>
          <p:cNvSpPr>
            <a:spLocks noChangeArrowheads="1"/>
          </p:cNvSpPr>
          <p:nvPr/>
        </p:nvSpPr>
        <p:spPr bwMode="auto">
          <a:xfrm>
            <a:off x="5069656" y="5775651"/>
            <a:ext cx="1109663" cy="215444"/>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400" b="1" dirty="0" err="1" smtClean="0">
                <a:solidFill>
                  <a:srgbClr val="000000"/>
                </a:solidFill>
                <a:latin typeface="Verdana" pitchFamily="34" charset="0"/>
              </a:rPr>
              <a:t>Ageing</a:t>
            </a:r>
            <a:endParaRPr lang="es-ES" sz="1400" b="1" dirty="0">
              <a:solidFill>
                <a:srgbClr val="000000"/>
              </a:solidFill>
              <a:latin typeface="Verdana" pitchFamily="34" charset="0"/>
            </a:endParaRPr>
          </a:p>
        </p:txBody>
      </p:sp>
      <p:sp>
        <p:nvSpPr>
          <p:cNvPr id="45" name="Rectangle 41"/>
          <p:cNvSpPr>
            <a:spLocks noChangeArrowheads="1"/>
          </p:cNvSpPr>
          <p:nvPr/>
        </p:nvSpPr>
        <p:spPr bwMode="auto">
          <a:xfrm>
            <a:off x="6455544" y="5780413"/>
            <a:ext cx="1163637" cy="215900"/>
          </a:xfrm>
          <a:prstGeom prst="rect">
            <a:avLst/>
          </a:prstGeom>
          <a:noFill/>
          <a:ln w="9525">
            <a:noFill/>
            <a:miter lim="800000"/>
            <a:headEnd/>
            <a:tailEnd/>
          </a:ln>
        </p:spPr>
        <p:txBody>
          <a:bodyPr lIns="0" tIns="0" rIns="0" bIns="0">
            <a:spAutoFit/>
          </a:bodyPr>
          <a:lstStyle/>
          <a:p>
            <a:pPr marL="336550" indent="-336550" algn="ctr" defTabSz="895350">
              <a:spcBef>
                <a:spcPct val="50000"/>
              </a:spcBef>
              <a:buClr>
                <a:schemeClr val="hlink"/>
              </a:buClr>
              <a:buSzPct val="70000"/>
              <a:buFont typeface="Wingdings" pitchFamily="2" charset="2"/>
              <a:buNone/>
            </a:pPr>
            <a:r>
              <a:rPr lang="es-ES" sz="1400" b="1" dirty="0" err="1" smtClean="0">
                <a:solidFill>
                  <a:srgbClr val="000000"/>
                </a:solidFill>
                <a:latin typeface="Verdana" pitchFamily="34" charset="0"/>
              </a:rPr>
              <a:t>Calcination</a:t>
            </a:r>
            <a:endParaRPr lang="es-ES" sz="1400" b="1" dirty="0">
              <a:solidFill>
                <a:srgbClr val="000000"/>
              </a:solidFill>
              <a:latin typeface="Verdana" pitchFamily="34" charset="0"/>
            </a:endParaRPr>
          </a:p>
        </p:txBody>
      </p:sp>
      <p:sp>
        <p:nvSpPr>
          <p:cNvPr id="46" name="45 CuadroTexto"/>
          <p:cNvSpPr txBox="1"/>
          <p:nvPr/>
        </p:nvSpPr>
        <p:spPr>
          <a:xfrm>
            <a:off x="6342293" y="3645025"/>
            <a:ext cx="2801707" cy="923330"/>
          </a:xfrm>
          <a:prstGeom prst="rect">
            <a:avLst/>
          </a:prstGeom>
          <a:noFill/>
        </p:spPr>
        <p:txBody>
          <a:bodyPr wrap="square" rtlCol="0">
            <a:spAutoFit/>
          </a:bodyPr>
          <a:lstStyle/>
          <a:p>
            <a:pPr lvl="0" algn="ctr"/>
            <a:r>
              <a:rPr lang="es-ES" b="1" dirty="0" smtClean="0">
                <a:solidFill>
                  <a:srgbClr val="C00000"/>
                </a:solidFill>
              </a:rPr>
              <a:t>Mesoporous </a:t>
            </a:r>
          </a:p>
          <a:p>
            <a:pPr lvl="0" algn="ctr"/>
            <a:r>
              <a:rPr lang="es-ES" b="1" dirty="0" err="1" smtClean="0">
                <a:solidFill>
                  <a:srgbClr val="C00000"/>
                </a:solidFill>
              </a:rPr>
              <a:t>ordered</a:t>
            </a:r>
            <a:r>
              <a:rPr lang="es-ES" b="1" dirty="0" smtClean="0">
                <a:solidFill>
                  <a:srgbClr val="C00000"/>
                </a:solidFill>
              </a:rPr>
              <a:t> material</a:t>
            </a:r>
          </a:p>
          <a:p>
            <a:pPr lvl="0" algn="ctr"/>
            <a:r>
              <a:rPr lang="es-ES" b="1" dirty="0" err="1" smtClean="0">
                <a:solidFill>
                  <a:srgbClr val="C00000"/>
                </a:solidFill>
              </a:rPr>
              <a:t>Dp</a:t>
            </a:r>
            <a:r>
              <a:rPr lang="es-ES" b="1" dirty="0" smtClean="0">
                <a:solidFill>
                  <a:srgbClr val="C00000"/>
                </a:solidFill>
              </a:rPr>
              <a:t> = </a:t>
            </a:r>
            <a:r>
              <a:rPr lang="es-ES" b="1" dirty="0" smtClean="0">
                <a:solidFill>
                  <a:srgbClr val="C00000"/>
                </a:solidFill>
              </a:rPr>
              <a:t>9 </a:t>
            </a:r>
            <a:r>
              <a:rPr lang="es-ES" b="1" dirty="0" err="1" smtClean="0">
                <a:solidFill>
                  <a:srgbClr val="C00000"/>
                </a:solidFill>
              </a:rPr>
              <a:t>nm</a:t>
            </a:r>
            <a:endParaRPr lang="es-ES" dirty="0"/>
          </a:p>
        </p:txBody>
      </p:sp>
      <p:sp>
        <p:nvSpPr>
          <p:cNvPr id="47" name="46 CuadroTexto"/>
          <p:cNvSpPr txBox="1"/>
          <p:nvPr/>
        </p:nvSpPr>
        <p:spPr>
          <a:xfrm>
            <a:off x="5148064" y="2823908"/>
            <a:ext cx="2289409" cy="313932"/>
          </a:xfrm>
          <a:prstGeom prst="rect">
            <a:avLst/>
          </a:prstGeom>
          <a:noFill/>
        </p:spPr>
        <p:txBody>
          <a:bodyPr wrap="none" rtlCol="0">
            <a:spAutoFit/>
          </a:bodyPr>
          <a:lstStyle/>
          <a:p>
            <a:pPr lvl="0" algn="ctr">
              <a:lnSpc>
                <a:spcPct val="120000"/>
              </a:lnSpc>
            </a:pPr>
            <a:r>
              <a:rPr lang="es-ES" sz="1200" dirty="0" smtClean="0">
                <a:solidFill>
                  <a:prstClr val="black"/>
                </a:solidFill>
                <a:latin typeface="Verdana" pitchFamily="34" charset="0"/>
              </a:rPr>
              <a:t>(</a:t>
            </a:r>
            <a:r>
              <a:rPr lang="es-ES" sz="1200" b="1" dirty="0" err="1" smtClean="0">
                <a:solidFill>
                  <a:prstClr val="black"/>
                </a:solidFill>
                <a:latin typeface="Verdana" pitchFamily="34" charset="0"/>
              </a:rPr>
              <a:t>Calcination</a:t>
            </a:r>
            <a:r>
              <a:rPr lang="es-ES" sz="1200" b="1" dirty="0" smtClean="0">
                <a:solidFill>
                  <a:prstClr val="black"/>
                </a:solidFill>
                <a:latin typeface="Verdana" pitchFamily="34" charset="0"/>
              </a:rPr>
              <a:t>, </a:t>
            </a:r>
            <a:r>
              <a:rPr lang="es-ES" sz="1200" b="1" dirty="0" err="1" smtClean="0">
                <a:solidFill>
                  <a:prstClr val="black"/>
                </a:solidFill>
                <a:latin typeface="Verdana" pitchFamily="34" charset="0"/>
              </a:rPr>
              <a:t>extraction</a:t>
            </a:r>
            <a:r>
              <a:rPr lang="es-ES" sz="1200" b="1" dirty="0" smtClean="0">
                <a:solidFill>
                  <a:prstClr val="black"/>
                </a:solidFill>
                <a:latin typeface="Verdana" pitchFamily="34" charset="0"/>
              </a:rPr>
              <a:t>)</a:t>
            </a:r>
          </a:p>
        </p:txBody>
      </p:sp>
      <p:cxnSp>
        <p:nvCxnSpPr>
          <p:cNvPr id="21511" name="AutoShape 42"/>
          <p:cNvCxnSpPr>
            <a:cxnSpLocks noChangeShapeType="1"/>
            <a:stCxn id="21508" idx="3"/>
          </p:cNvCxnSpPr>
          <p:nvPr/>
        </p:nvCxnSpPr>
        <p:spPr bwMode="auto">
          <a:xfrm>
            <a:off x="1331640" y="1462921"/>
            <a:ext cx="265113" cy="395672"/>
          </a:xfrm>
          <a:prstGeom prst="bentConnector2">
            <a:avLst/>
          </a:prstGeom>
          <a:noFill/>
          <a:ln w="9525">
            <a:solidFill>
              <a:schemeClr val="tx1"/>
            </a:solidFill>
            <a:miter lim="800000"/>
            <a:headEn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845" grpId="0" animBg="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5"/>
          <p:cNvPicPr>
            <a:picLocks noChangeAspect="1" noChangeArrowheads="1"/>
          </p:cNvPicPr>
          <p:nvPr/>
        </p:nvPicPr>
        <p:blipFill>
          <a:blip r:embed="rId3" cstate="print"/>
          <a:srcRect/>
          <a:stretch>
            <a:fillRect/>
          </a:stretch>
        </p:blipFill>
        <p:spPr bwMode="auto">
          <a:xfrm>
            <a:off x="5737225" y="1241425"/>
            <a:ext cx="3130550" cy="892175"/>
          </a:xfrm>
          <a:prstGeom prst="rect">
            <a:avLst/>
          </a:prstGeom>
          <a:noFill/>
          <a:ln w="9525">
            <a:noFill/>
            <a:miter lim="800000"/>
            <a:headEnd/>
            <a:tailEnd/>
          </a:ln>
        </p:spPr>
      </p:pic>
      <p:pic>
        <p:nvPicPr>
          <p:cNvPr id="22530" name="Picture 4"/>
          <p:cNvPicPr>
            <a:picLocks noChangeAspect="1" noChangeArrowheads="1"/>
          </p:cNvPicPr>
          <p:nvPr/>
        </p:nvPicPr>
        <p:blipFill>
          <a:blip r:embed="rId4" cstate="print"/>
          <a:srcRect/>
          <a:stretch>
            <a:fillRect/>
          </a:stretch>
        </p:blipFill>
        <p:spPr bwMode="auto">
          <a:xfrm>
            <a:off x="498475" y="1196975"/>
            <a:ext cx="592138" cy="939800"/>
          </a:xfrm>
          <a:prstGeom prst="rect">
            <a:avLst/>
          </a:prstGeom>
          <a:noFill/>
          <a:ln w="9525">
            <a:noFill/>
            <a:miter lim="800000"/>
            <a:headEnd/>
            <a:tailEnd/>
          </a:ln>
        </p:spPr>
      </p:pic>
      <p:sp>
        <p:nvSpPr>
          <p:cNvPr id="22531" name="Rectangle 5"/>
          <p:cNvSpPr>
            <a:spLocks noChangeArrowheads="1"/>
          </p:cNvSpPr>
          <p:nvPr/>
        </p:nvSpPr>
        <p:spPr bwMode="auto">
          <a:xfrm>
            <a:off x="6372225" y="2060575"/>
            <a:ext cx="1617663" cy="369888"/>
          </a:xfrm>
          <a:prstGeom prst="rect">
            <a:avLst/>
          </a:prstGeom>
          <a:noFill/>
          <a:ln w="9525">
            <a:noFill/>
            <a:miter lim="800000"/>
            <a:headEnd/>
            <a:tailEnd/>
          </a:ln>
        </p:spPr>
        <p:txBody>
          <a:bodyPr lIns="0" tIns="0" rIns="0" bIns="0">
            <a:spAutoFit/>
          </a:bodyPr>
          <a:lstStyle/>
          <a:p>
            <a:pPr marL="336550" indent="-336550" defTabSz="895350">
              <a:buClr>
                <a:schemeClr val="hlink"/>
              </a:buClr>
              <a:buSzPct val="70000"/>
              <a:buFont typeface="Wingdings" pitchFamily="2" charset="2"/>
              <a:buNone/>
            </a:pPr>
            <a:r>
              <a:rPr lang="es-ES" sz="1200" b="1">
                <a:solidFill>
                  <a:srgbClr val="000000"/>
                </a:solidFill>
                <a:latin typeface="Verdana" pitchFamily="34" charset="0"/>
              </a:rPr>
              <a:t>SBA- DT(NNN</a:t>
            </a:r>
            <a:r>
              <a:rPr lang="es-ES" sz="1200">
                <a:solidFill>
                  <a:srgbClr val="000000"/>
                </a:solidFill>
                <a:latin typeface="Verdana" pitchFamily="34" charset="0"/>
              </a:rPr>
              <a:t>)</a:t>
            </a:r>
            <a:r>
              <a:rPr lang="es-ES" sz="2400">
                <a:latin typeface="Verdana" pitchFamily="34" charset="0"/>
              </a:rPr>
              <a:t> </a:t>
            </a:r>
          </a:p>
        </p:txBody>
      </p:sp>
      <p:sp>
        <p:nvSpPr>
          <p:cNvPr id="22532" name="Rectangle 6"/>
          <p:cNvSpPr>
            <a:spLocks noChangeArrowheads="1"/>
          </p:cNvSpPr>
          <p:nvPr/>
        </p:nvSpPr>
        <p:spPr bwMode="auto">
          <a:xfrm>
            <a:off x="447675" y="2060575"/>
            <a:ext cx="785813" cy="369888"/>
          </a:xfrm>
          <a:prstGeom prst="rect">
            <a:avLst/>
          </a:prstGeom>
          <a:noFill/>
          <a:ln w="9525">
            <a:noFill/>
            <a:miter lim="800000"/>
            <a:headEnd/>
            <a:tailEnd/>
          </a:ln>
        </p:spPr>
        <p:txBody>
          <a:bodyPr lIns="0" tIns="0" rIns="0" bIns="0">
            <a:spAutoFit/>
          </a:bodyPr>
          <a:lstStyle/>
          <a:p>
            <a:pPr marL="336550" indent="-336550" defTabSz="895350">
              <a:buClr>
                <a:schemeClr val="hlink"/>
              </a:buClr>
              <a:buSzPct val="70000"/>
              <a:buFont typeface="Wingdings" pitchFamily="2" charset="2"/>
              <a:buNone/>
            </a:pPr>
            <a:r>
              <a:rPr lang="es-ES" sz="1200" b="1">
                <a:solidFill>
                  <a:srgbClr val="000000"/>
                </a:solidFill>
                <a:latin typeface="Verdana" pitchFamily="34" charset="0"/>
              </a:rPr>
              <a:t>SBA-15</a:t>
            </a:r>
            <a:r>
              <a:rPr lang="es-ES" sz="2400">
                <a:latin typeface="Verdana" pitchFamily="34" charset="0"/>
              </a:rPr>
              <a:t> </a:t>
            </a:r>
          </a:p>
        </p:txBody>
      </p:sp>
      <p:sp>
        <p:nvSpPr>
          <p:cNvPr id="22533" name="Rectangle 7"/>
          <p:cNvSpPr>
            <a:spLocks noChangeArrowheads="1"/>
          </p:cNvSpPr>
          <p:nvPr/>
        </p:nvSpPr>
        <p:spPr bwMode="auto">
          <a:xfrm>
            <a:off x="755650" y="2133600"/>
            <a:ext cx="5256213" cy="1106488"/>
          </a:xfrm>
          <a:prstGeom prst="rect">
            <a:avLst/>
          </a:prstGeom>
          <a:noFill/>
          <a:ln w="9525">
            <a:noFill/>
            <a:miter lim="800000"/>
            <a:headEnd/>
            <a:tailEnd/>
          </a:ln>
        </p:spPr>
        <p:txBody>
          <a:bodyPr lIns="0" tIns="0" rIns="0" bIns="0">
            <a:spAutoFit/>
          </a:bodyPr>
          <a:lstStyle/>
          <a:p>
            <a:pPr marL="336550" indent="-336550" algn="ctr" defTabSz="895350">
              <a:buClr>
                <a:schemeClr val="hlink"/>
              </a:buClr>
              <a:buSzPct val="70000"/>
              <a:buFont typeface="Wingdings" pitchFamily="2" charset="2"/>
              <a:buNone/>
            </a:pPr>
            <a:r>
              <a:rPr lang="es-ES" sz="1200" b="1" dirty="0">
                <a:solidFill>
                  <a:srgbClr val="000000"/>
                </a:solidFill>
                <a:latin typeface="Verdana" pitchFamily="34" charset="0"/>
              </a:rPr>
              <a:t>DT (NNN)</a:t>
            </a:r>
            <a:r>
              <a:rPr lang="es-ES_tradnl" dirty="0">
                <a:solidFill>
                  <a:srgbClr val="000000"/>
                </a:solidFill>
                <a:cs typeface="Arial" charset="0"/>
              </a:rPr>
              <a:t> </a:t>
            </a:r>
          </a:p>
          <a:p>
            <a:pPr marL="336550" indent="-336550" algn="ctr" defTabSz="895350">
              <a:buClr>
                <a:schemeClr val="hlink"/>
              </a:buClr>
              <a:buSzPct val="70000"/>
              <a:buFont typeface="Wingdings" pitchFamily="2" charset="2"/>
              <a:buNone/>
            </a:pPr>
            <a:r>
              <a:rPr lang="es-ES" dirty="0" err="1" smtClean="0">
                <a:solidFill>
                  <a:srgbClr val="000000"/>
                </a:solidFill>
                <a:cs typeface="Arial" charset="0"/>
              </a:rPr>
              <a:t>Diethylen-</a:t>
            </a:r>
            <a:r>
              <a:rPr lang="es-ES" u="sng" dirty="0" err="1" smtClean="0">
                <a:solidFill>
                  <a:srgbClr val="000000"/>
                </a:solidFill>
                <a:cs typeface="Arial" charset="0"/>
              </a:rPr>
              <a:t>triamino-propyl</a:t>
            </a:r>
            <a:r>
              <a:rPr lang="es-ES" u="sng" dirty="0" smtClean="0">
                <a:solidFill>
                  <a:srgbClr val="000000"/>
                </a:solidFill>
                <a:cs typeface="Arial" charset="0"/>
              </a:rPr>
              <a:t> </a:t>
            </a:r>
            <a:r>
              <a:rPr lang="es-ES" dirty="0" err="1" smtClean="0">
                <a:solidFill>
                  <a:srgbClr val="000000"/>
                </a:solidFill>
                <a:cs typeface="Arial" charset="0"/>
              </a:rPr>
              <a:t>metoxysilane</a:t>
            </a:r>
            <a:endParaRPr lang="es-ES" sz="1200" b="1" dirty="0">
              <a:solidFill>
                <a:srgbClr val="000000"/>
              </a:solidFill>
              <a:latin typeface="Verdana" pitchFamily="34" charset="0"/>
            </a:endParaRPr>
          </a:p>
          <a:p>
            <a:pPr marL="336550" indent="-336550" defTabSz="895350">
              <a:buClr>
                <a:schemeClr val="hlink"/>
              </a:buClr>
              <a:buSzPct val="70000"/>
              <a:buFont typeface="Wingdings" pitchFamily="2" charset="2"/>
              <a:buNone/>
            </a:pPr>
            <a:endParaRPr lang="es-ES" sz="1200" b="1" dirty="0">
              <a:solidFill>
                <a:srgbClr val="000000"/>
              </a:solidFill>
              <a:latin typeface="Verdana" pitchFamily="34" charset="0"/>
            </a:endParaRPr>
          </a:p>
          <a:p>
            <a:pPr marL="336550" indent="-336550" defTabSz="895350">
              <a:buClr>
                <a:schemeClr val="hlink"/>
              </a:buClr>
              <a:buSzPct val="70000"/>
              <a:buFont typeface="Wingdings" pitchFamily="2" charset="2"/>
              <a:buNone/>
            </a:pPr>
            <a:r>
              <a:rPr lang="es-ES" sz="2400" b="1" dirty="0">
                <a:latin typeface="Verdana" pitchFamily="34" charset="0"/>
              </a:rPr>
              <a:t> </a:t>
            </a:r>
          </a:p>
        </p:txBody>
      </p:sp>
      <p:sp>
        <p:nvSpPr>
          <p:cNvPr id="22534" name="Line 8"/>
          <p:cNvSpPr>
            <a:spLocks noChangeShapeType="1"/>
          </p:cNvSpPr>
          <p:nvPr/>
        </p:nvSpPr>
        <p:spPr bwMode="auto">
          <a:xfrm>
            <a:off x="5051425" y="1700213"/>
            <a:ext cx="503238" cy="0"/>
          </a:xfrm>
          <a:prstGeom prst="line">
            <a:avLst/>
          </a:prstGeom>
          <a:noFill/>
          <a:ln w="9525">
            <a:solidFill>
              <a:schemeClr val="tx1"/>
            </a:solidFill>
            <a:round/>
            <a:headEnd/>
            <a:tailEnd type="triangle" w="med" len="med"/>
          </a:ln>
        </p:spPr>
        <p:txBody>
          <a:bodyPr/>
          <a:lstStyle/>
          <a:p>
            <a:endParaRPr lang="es-ES"/>
          </a:p>
        </p:txBody>
      </p:sp>
      <p:sp>
        <p:nvSpPr>
          <p:cNvPr id="22535" name="Rectangle 9"/>
          <p:cNvSpPr>
            <a:spLocks noChangeArrowheads="1"/>
          </p:cNvSpPr>
          <p:nvPr/>
        </p:nvSpPr>
        <p:spPr bwMode="auto">
          <a:xfrm>
            <a:off x="1254125" y="1412875"/>
            <a:ext cx="785813" cy="365125"/>
          </a:xfrm>
          <a:prstGeom prst="rect">
            <a:avLst/>
          </a:prstGeom>
          <a:noFill/>
          <a:ln w="9525">
            <a:noFill/>
            <a:miter lim="800000"/>
            <a:headEnd/>
            <a:tailEnd/>
          </a:ln>
        </p:spPr>
        <p:txBody>
          <a:bodyPr lIns="0" tIns="0" rIns="0" bIns="0">
            <a:spAutoFit/>
          </a:bodyPr>
          <a:lstStyle/>
          <a:p>
            <a:pPr marL="336550" indent="-336550" defTabSz="895350">
              <a:buClr>
                <a:schemeClr val="hlink"/>
              </a:buClr>
              <a:buSzPct val="70000"/>
              <a:buFont typeface="Wingdings" pitchFamily="2" charset="2"/>
              <a:buNone/>
            </a:pPr>
            <a:r>
              <a:rPr lang="es-ES" sz="1200" b="1">
                <a:solidFill>
                  <a:srgbClr val="000000"/>
                </a:solidFill>
                <a:latin typeface="Verdana" pitchFamily="34" charset="0"/>
              </a:rPr>
              <a:t>+</a:t>
            </a:r>
            <a:r>
              <a:rPr lang="es-ES" sz="2400">
                <a:latin typeface="Verdana" pitchFamily="34" charset="0"/>
              </a:rPr>
              <a:t> </a:t>
            </a:r>
          </a:p>
        </p:txBody>
      </p:sp>
      <p:sp>
        <p:nvSpPr>
          <p:cNvPr id="22536" name="Rectangle 11"/>
          <p:cNvSpPr>
            <a:spLocks noChangeArrowheads="1"/>
          </p:cNvSpPr>
          <p:nvPr/>
        </p:nvSpPr>
        <p:spPr bwMode="auto">
          <a:xfrm>
            <a:off x="323850" y="765175"/>
            <a:ext cx="7272338" cy="423863"/>
          </a:xfrm>
          <a:prstGeom prst="rect">
            <a:avLst/>
          </a:prstGeom>
          <a:noFill/>
          <a:ln w="9525">
            <a:noFill/>
            <a:miter lim="800000"/>
            <a:headEnd/>
            <a:tailEnd/>
          </a:ln>
        </p:spPr>
        <p:txBody>
          <a:bodyPr/>
          <a:lstStyle/>
          <a:p>
            <a:pPr algn="just">
              <a:spcBef>
                <a:spcPct val="20000"/>
              </a:spcBef>
            </a:pPr>
            <a:r>
              <a:rPr lang="en-US" sz="2000" b="1" dirty="0" smtClean="0">
                <a:cs typeface="Arial" charset="0"/>
              </a:rPr>
              <a:t>SBA-15 </a:t>
            </a:r>
            <a:r>
              <a:rPr lang="en-US" sz="2000" b="1" dirty="0" err="1" smtClean="0">
                <a:cs typeface="Arial" charset="0"/>
              </a:rPr>
              <a:t>Functionalization</a:t>
            </a:r>
            <a:r>
              <a:rPr lang="en-US" sz="2000" b="1" dirty="0" smtClean="0">
                <a:cs typeface="Arial" charset="0"/>
              </a:rPr>
              <a:t> by </a:t>
            </a:r>
            <a:r>
              <a:rPr lang="en-US" sz="2000" b="1" dirty="0" smtClean="0">
                <a:solidFill>
                  <a:srgbClr val="C00000"/>
                </a:solidFill>
                <a:cs typeface="Arial" charset="0"/>
              </a:rPr>
              <a:t>GRAFTING</a:t>
            </a:r>
            <a:endParaRPr lang="en-US" sz="2000" dirty="0">
              <a:solidFill>
                <a:srgbClr val="C00000"/>
              </a:solidFill>
              <a:cs typeface="Arial" charset="0"/>
              <a:sym typeface="Symbol" pitchFamily="18" charset="2"/>
            </a:endParaRPr>
          </a:p>
        </p:txBody>
      </p:sp>
      <p:pic>
        <p:nvPicPr>
          <p:cNvPr id="203788" name="Picture 12"/>
          <p:cNvPicPr>
            <a:picLocks noChangeAspect="1" noChangeArrowheads="1"/>
          </p:cNvPicPr>
          <p:nvPr/>
        </p:nvPicPr>
        <p:blipFill>
          <a:blip r:embed="rId5" cstate="print"/>
          <a:srcRect/>
          <a:stretch>
            <a:fillRect/>
          </a:stretch>
        </p:blipFill>
        <p:spPr bwMode="auto">
          <a:xfrm>
            <a:off x="2066925" y="3149600"/>
            <a:ext cx="715963" cy="1533525"/>
          </a:xfrm>
          <a:prstGeom prst="rect">
            <a:avLst/>
          </a:prstGeom>
          <a:noFill/>
          <a:ln w="9525">
            <a:noFill/>
            <a:miter lim="800000"/>
            <a:headEnd/>
            <a:tailEnd/>
          </a:ln>
        </p:spPr>
      </p:pic>
      <p:sp>
        <p:nvSpPr>
          <p:cNvPr id="203789" name="Rectangle 13"/>
          <p:cNvSpPr>
            <a:spLocks noChangeArrowheads="1"/>
          </p:cNvSpPr>
          <p:nvPr/>
        </p:nvSpPr>
        <p:spPr bwMode="auto">
          <a:xfrm>
            <a:off x="260103" y="3162300"/>
            <a:ext cx="1824538" cy="830997"/>
          </a:xfrm>
          <a:prstGeom prst="rect">
            <a:avLst/>
          </a:prstGeom>
          <a:noFill/>
          <a:ln w="9525">
            <a:noFill/>
            <a:miter lim="800000"/>
            <a:headEnd/>
            <a:tailEnd/>
          </a:ln>
        </p:spPr>
        <p:txBody>
          <a:bodyPr wrap="none">
            <a:spAutoFit/>
          </a:bodyPr>
          <a:lstStyle/>
          <a:p>
            <a:pPr algn="ctr"/>
            <a:r>
              <a:rPr lang="en-GB" sz="1600" b="1" dirty="0" err="1" smtClean="0">
                <a:sym typeface="Wingdings" pitchFamily="2" charset="2"/>
              </a:rPr>
              <a:t>Calcined</a:t>
            </a:r>
            <a:r>
              <a:rPr lang="en-GB" sz="1600" b="1" dirty="0" smtClean="0">
                <a:sym typeface="Wingdings" pitchFamily="2" charset="2"/>
              </a:rPr>
              <a:t> SBA-15</a:t>
            </a:r>
            <a:endParaRPr lang="en-GB" sz="1600" b="1" dirty="0">
              <a:sym typeface="Wingdings" pitchFamily="2" charset="2"/>
            </a:endParaRPr>
          </a:p>
          <a:p>
            <a:pPr algn="ctr"/>
            <a:r>
              <a:rPr lang="en-GB" sz="1600" dirty="0" smtClean="0">
                <a:latin typeface="Verdana" pitchFamily="34" charset="0"/>
                <a:sym typeface="Wingdings" pitchFamily="2" charset="2"/>
              </a:rPr>
              <a:t>Toluene</a:t>
            </a:r>
            <a:endParaRPr lang="en-GB" sz="1600" dirty="0">
              <a:latin typeface="Verdana" pitchFamily="34" charset="0"/>
              <a:sym typeface="Wingdings" pitchFamily="2" charset="2"/>
            </a:endParaRPr>
          </a:p>
          <a:p>
            <a:pPr algn="ctr"/>
            <a:r>
              <a:rPr lang="en-GB" sz="1600" dirty="0">
                <a:latin typeface="Verdana" pitchFamily="34" charset="0"/>
                <a:sym typeface="Wingdings" pitchFamily="2" charset="2"/>
              </a:rPr>
              <a:t>100mL</a:t>
            </a:r>
          </a:p>
        </p:txBody>
      </p:sp>
      <p:sp>
        <p:nvSpPr>
          <p:cNvPr id="203790" name="Rectangle 14"/>
          <p:cNvSpPr>
            <a:spLocks noChangeArrowheads="1"/>
          </p:cNvSpPr>
          <p:nvPr/>
        </p:nvSpPr>
        <p:spPr bwMode="auto">
          <a:xfrm>
            <a:off x="3059113" y="3062288"/>
            <a:ext cx="3241675" cy="585787"/>
          </a:xfrm>
          <a:prstGeom prst="rect">
            <a:avLst/>
          </a:prstGeom>
          <a:noFill/>
          <a:ln w="9525">
            <a:noFill/>
            <a:miter lim="800000"/>
            <a:headEnd/>
            <a:tailEnd/>
          </a:ln>
        </p:spPr>
        <p:txBody>
          <a:bodyPr>
            <a:spAutoFit/>
          </a:bodyPr>
          <a:lstStyle/>
          <a:p>
            <a:pPr algn="ctr"/>
            <a:r>
              <a:rPr lang="en-GB" sz="1600" b="1" dirty="0" err="1" smtClean="0">
                <a:sym typeface="Wingdings" pitchFamily="2" charset="2"/>
              </a:rPr>
              <a:t>Functionalization</a:t>
            </a:r>
            <a:r>
              <a:rPr lang="en-GB" sz="1600" b="1" dirty="0" smtClean="0">
                <a:sym typeface="Wingdings" pitchFamily="2" charset="2"/>
              </a:rPr>
              <a:t> agent</a:t>
            </a:r>
            <a:endParaRPr lang="en-GB" sz="1600" b="1" dirty="0">
              <a:sym typeface="Wingdings" pitchFamily="2" charset="2"/>
            </a:endParaRPr>
          </a:p>
          <a:p>
            <a:pPr algn="ctr"/>
            <a:r>
              <a:rPr lang="en-GB" sz="1600" b="1" dirty="0">
                <a:sym typeface="Wingdings" pitchFamily="2" charset="2"/>
              </a:rPr>
              <a:t>AP(N), ED(NN), DT(NNN)</a:t>
            </a:r>
            <a:endParaRPr lang="en-GB" sz="1600" b="1" baseline="30000" dirty="0">
              <a:sym typeface="Wingdings" pitchFamily="2" charset="2"/>
            </a:endParaRPr>
          </a:p>
        </p:txBody>
      </p:sp>
      <p:sp>
        <p:nvSpPr>
          <p:cNvPr id="203791" name="AutoShape 15"/>
          <p:cNvSpPr>
            <a:spLocks noChangeArrowheads="1"/>
          </p:cNvSpPr>
          <p:nvPr/>
        </p:nvSpPr>
        <p:spPr bwMode="auto">
          <a:xfrm>
            <a:off x="2844800" y="3921125"/>
            <a:ext cx="504825" cy="215900"/>
          </a:xfrm>
          <a:prstGeom prst="rightArrow">
            <a:avLst>
              <a:gd name="adj1" fmla="val 50000"/>
              <a:gd name="adj2" fmla="val 58456"/>
            </a:avLst>
          </a:prstGeom>
          <a:solidFill>
            <a:srgbClr val="FF9900"/>
          </a:solidFill>
          <a:ln w="9525">
            <a:solidFill>
              <a:schemeClr val="tx1"/>
            </a:solidFill>
            <a:miter lim="800000"/>
            <a:headEnd/>
            <a:tailEnd/>
          </a:ln>
        </p:spPr>
        <p:txBody>
          <a:bodyPr wrap="none" anchor="ctr"/>
          <a:lstStyle/>
          <a:p>
            <a:endParaRPr lang="en-US"/>
          </a:p>
        </p:txBody>
      </p:sp>
      <p:sp>
        <p:nvSpPr>
          <p:cNvPr id="203792" name="Rectangle 16"/>
          <p:cNvSpPr>
            <a:spLocks noChangeArrowheads="1"/>
          </p:cNvSpPr>
          <p:nvPr/>
        </p:nvSpPr>
        <p:spPr bwMode="auto">
          <a:xfrm>
            <a:off x="5575300" y="3725863"/>
            <a:ext cx="1187761" cy="584775"/>
          </a:xfrm>
          <a:prstGeom prst="rect">
            <a:avLst/>
          </a:prstGeom>
          <a:noFill/>
          <a:ln w="9525">
            <a:noFill/>
            <a:miter lim="800000"/>
            <a:headEnd/>
            <a:tailEnd/>
          </a:ln>
        </p:spPr>
        <p:txBody>
          <a:bodyPr wrap="none">
            <a:spAutoFit/>
          </a:bodyPr>
          <a:lstStyle/>
          <a:p>
            <a:r>
              <a:rPr lang="en-GB" sz="1600" dirty="0" smtClean="0">
                <a:latin typeface="Verdana" pitchFamily="34" charset="0"/>
                <a:sym typeface="Wingdings" pitchFamily="2" charset="2"/>
              </a:rPr>
              <a:t>Filtration</a:t>
            </a:r>
            <a:r>
              <a:rPr lang="en-GB" sz="1600" dirty="0">
                <a:latin typeface="Verdana" pitchFamily="34" charset="0"/>
                <a:sym typeface="Wingdings" pitchFamily="2" charset="2"/>
              </a:rPr>
              <a:t>/</a:t>
            </a:r>
          </a:p>
          <a:p>
            <a:r>
              <a:rPr lang="en-GB" sz="1600" dirty="0" smtClean="0">
                <a:latin typeface="Verdana" pitchFamily="34" charset="0"/>
                <a:sym typeface="Wingdings" pitchFamily="2" charset="2"/>
              </a:rPr>
              <a:t>Washing</a:t>
            </a:r>
            <a:endParaRPr lang="en-GB" sz="1600" baseline="30000" dirty="0">
              <a:latin typeface="Verdana" pitchFamily="34" charset="0"/>
              <a:sym typeface="Wingdings" pitchFamily="2" charset="2"/>
            </a:endParaRPr>
          </a:p>
        </p:txBody>
      </p:sp>
      <p:sp>
        <p:nvSpPr>
          <p:cNvPr id="203793" name="Rectangle 17"/>
          <p:cNvSpPr>
            <a:spLocks noChangeArrowheads="1"/>
          </p:cNvSpPr>
          <p:nvPr/>
        </p:nvSpPr>
        <p:spPr bwMode="auto">
          <a:xfrm>
            <a:off x="3715464" y="3736975"/>
            <a:ext cx="824072" cy="584775"/>
          </a:xfrm>
          <a:prstGeom prst="rect">
            <a:avLst/>
          </a:prstGeom>
          <a:noFill/>
          <a:ln w="9525">
            <a:noFill/>
            <a:miter lim="800000"/>
            <a:headEnd/>
            <a:tailEnd/>
          </a:ln>
        </p:spPr>
        <p:txBody>
          <a:bodyPr wrap="none">
            <a:spAutoFit/>
          </a:bodyPr>
          <a:lstStyle/>
          <a:p>
            <a:pPr algn="ctr"/>
            <a:r>
              <a:rPr lang="en-GB" sz="1600" dirty="0" smtClean="0">
                <a:latin typeface="Verdana" pitchFamily="34" charset="0"/>
                <a:sym typeface="Wingdings" pitchFamily="2" charset="2"/>
              </a:rPr>
              <a:t>Reflux</a:t>
            </a:r>
            <a:endParaRPr lang="en-GB" sz="1600" dirty="0">
              <a:latin typeface="Verdana" pitchFamily="34" charset="0"/>
              <a:sym typeface="Wingdings" pitchFamily="2" charset="2"/>
            </a:endParaRPr>
          </a:p>
          <a:p>
            <a:pPr algn="ctr"/>
            <a:r>
              <a:rPr lang="en-GB" sz="1600" dirty="0">
                <a:latin typeface="Verdana" pitchFamily="34" charset="0"/>
                <a:sym typeface="Wingdings" pitchFamily="2" charset="2"/>
              </a:rPr>
              <a:t>24 h</a:t>
            </a:r>
            <a:endParaRPr lang="en-GB" sz="1600" baseline="30000" dirty="0">
              <a:latin typeface="Verdana" pitchFamily="34" charset="0"/>
              <a:sym typeface="Wingdings" pitchFamily="2" charset="2"/>
            </a:endParaRPr>
          </a:p>
        </p:txBody>
      </p:sp>
      <p:sp>
        <p:nvSpPr>
          <p:cNvPr id="203794" name="AutoShape 18"/>
          <p:cNvSpPr>
            <a:spLocks noChangeArrowheads="1"/>
          </p:cNvSpPr>
          <p:nvPr/>
        </p:nvSpPr>
        <p:spPr bwMode="auto">
          <a:xfrm>
            <a:off x="4899025" y="3921125"/>
            <a:ext cx="504825" cy="215900"/>
          </a:xfrm>
          <a:prstGeom prst="rightArrow">
            <a:avLst>
              <a:gd name="adj1" fmla="val 50000"/>
              <a:gd name="adj2" fmla="val 58456"/>
            </a:avLst>
          </a:prstGeom>
          <a:solidFill>
            <a:srgbClr val="FF9900"/>
          </a:solidFill>
          <a:ln w="9525">
            <a:solidFill>
              <a:schemeClr val="tx1"/>
            </a:solidFill>
            <a:miter lim="800000"/>
            <a:headEnd/>
            <a:tailEnd/>
          </a:ln>
        </p:spPr>
        <p:txBody>
          <a:bodyPr wrap="none" anchor="ctr"/>
          <a:lstStyle/>
          <a:p>
            <a:endParaRPr lang="en-US"/>
          </a:p>
        </p:txBody>
      </p:sp>
      <p:sp>
        <p:nvSpPr>
          <p:cNvPr id="203795" name="Rectangle 19"/>
          <p:cNvSpPr>
            <a:spLocks noChangeArrowheads="1"/>
          </p:cNvSpPr>
          <p:nvPr/>
        </p:nvSpPr>
        <p:spPr bwMode="auto">
          <a:xfrm>
            <a:off x="7521575" y="3805238"/>
            <a:ext cx="1035861" cy="400110"/>
          </a:xfrm>
          <a:prstGeom prst="rect">
            <a:avLst/>
          </a:prstGeom>
          <a:noFill/>
          <a:ln w="9525">
            <a:noFill/>
            <a:miter lim="800000"/>
            <a:headEnd/>
            <a:tailEnd/>
          </a:ln>
        </p:spPr>
        <p:txBody>
          <a:bodyPr wrap="none">
            <a:spAutoFit/>
          </a:bodyPr>
          <a:lstStyle/>
          <a:p>
            <a:r>
              <a:rPr lang="en-GB" sz="2000" dirty="0" smtClean="0">
                <a:latin typeface="Verdana" pitchFamily="34" charset="0"/>
                <a:sym typeface="Wingdings" pitchFamily="2" charset="2"/>
              </a:rPr>
              <a:t>Drying</a:t>
            </a:r>
            <a:endParaRPr lang="en-GB" sz="2000" baseline="30000" dirty="0">
              <a:latin typeface="Verdana" pitchFamily="34" charset="0"/>
              <a:sym typeface="Wingdings" pitchFamily="2" charset="2"/>
            </a:endParaRPr>
          </a:p>
        </p:txBody>
      </p:sp>
      <p:sp>
        <p:nvSpPr>
          <p:cNvPr id="203796" name="Line 20"/>
          <p:cNvSpPr>
            <a:spLocks noChangeShapeType="1"/>
          </p:cNvSpPr>
          <p:nvPr/>
        </p:nvSpPr>
        <p:spPr bwMode="auto">
          <a:xfrm>
            <a:off x="1749425" y="3484563"/>
            <a:ext cx="409575" cy="419100"/>
          </a:xfrm>
          <a:prstGeom prst="line">
            <a:avLst/>
          </a:prstGeom>
          <a:noFill/>
          <a:ln w="9525">
            <a:solidFill>
              <a:schemeClr val="tx1"/>
            </a:solidFill>
            <a:round/>
            <a:headEnd/>
            <a:tailEnd type="triangle" w="med" len="med"/>
          </a:ln>
        </p:spPr>
        <p:txBody>
          <a:bodyPr/>
          <a:lstStyle/>
          <a:p>
            <a:endParaRPr lang="es-ES"/>
          </a:p>
        </p:txBody>
      </p:sp>
      <p:sp>
        <p:nvSpPr>
          <p:cNvPr id="203797" name="Line 21"/>
          <p:cNvSpPr>
            <a:spLocks noChangeShapeType="1"/>
          </p:cNvSpPr>
          <p:nvPr/>
        </p:nvSpPr>
        <p:spPr bwMode="auto">
          <a:xfrm flipH="1">
            <a:off x="2720975" y="3560763"/>
            <a:ext cx="361950" cy="381000"/>
          </a:xfrm>
          <a:prstGeom prst="line">
            <a:avLst/>
          </a:prstGeom>
          <a:noFill/>
          <a:ln w="9525">
            <a:solidFill>
              <a:schemeClr val="tx1"/>
            </a:solidFill>
            <a:round/>
            <a:headEnd/>
            <a:tailEnd type="triangle" w="med" len="med"/>
          </a:ln>
        </p:spPr>
        <p:txBody>
          <a:bodyPr/>
          <a:lstStyle/>
          <a:p>
            <a:endParaRPr lang="es-ES"/>
          </a:p>
        </p:txBody>
      </p:sp>
      <p:sp>
        <p:nvSpPr>
          <p:cNvPr id="203798" name="AutoShape 22"/>
          <p:cNvSpPr>
            <a:spLocks noChangeArrowheads="1"/>
          </p:cNvSpPr>
          <p:nvPr/>
        </p:nvSpPr>
        <p:spPr bwMode="auto">
          <a:xfrm>
            <a:off x="6934200" y="3921125"/>
            <a:ext cx="504825" cy="215900"/>
          </a:xfrm>
          <a:prstGeom prst="rightArrow">
            <a:avLst>
              <a:gd name="adj1" fmla="val 50000"/>
              <a:gd name="adj2" fmla="val 58456"/>
            </a:avLst>
          </a:prstGeom>
          <a:solidFill>
            <a:srgbClr val="FF9900"/>
          </a:solidFill>
          <a:ln w="9525">
            <a:solidFill>
              <a:schemeClr val="tx1"/>
            </a:solidFill>
            <a:miter lim="800000"/>
            <a:headEnd/>
            <a:tailEnd/>
          </a:ln>
        </p:spPr>
        <p:txBody>
          <a:bodyPr wrap="none" anchor="ctr"/>
          <a:lstStyle/>
          <a:p>
            <a:endParaRPr lang="en-US"/>
          </a:p>
        </p:txBody>
      </p:sp>
      <p:sp>
        <p:nvSpPr>
          <p:cNvPr id="203799" name="Rectangle 23"/>
          <p:cNvSpPr>
            <a:spLocks noChangeArrowheads="1"/>
          </p:cNvSpPr>
          <p:nvPr/>
        </p:nvSpPr>
        <p:spPr bwMode="auto">
          <a:xfrm>
            <a:off x="3473450" y="3757613"/>
            <a:ext cx="1314450" cy="552450"/>
          </a:xfrm>
          <a:prstGeom prst="rect">
            <a:avLst/>
          </a:prstGeom>
          <a:noFill/>
          <a:ln w="9525">
            <a:solidFill>
              <a:schemeClr val="tx1"/>
            </a:solidFill>
            <a:miter lim="800000"/>
            <a:headEnd/>
            <a:tailEnd/>
          </a:ln>
        </p:spPr>
        <p:txBody>
          <a:bodyPr wrap="none" anchor="ctr"/>
          <a:lstStyle/>
          <a:p>
            <a:endParaRPr lang="en-US"/>
          </a:p>
        </p:txBody>
      </p:sp>
      <p:sp>
        <p:nvSpPr>
          <p:cNvPr id="203800" name="Rectangle 24"/>
          <p:cNvSpPr>
            <a:spLocks noChangeArrowheads="1"/>
          </p:cNvSpPr>
          <p:nvPr/>
        </p:nvSpPr>
        <p:spPr bwMode="auto">
          <a:xfrm>
            <a:off x="5508625" y="3752850"/>
            <a:ext cx="1314450" cy="552450"/>
          </a:xfrm>
          <a:prstGeom prst="rect">
            <a:avLst/>
          </a:prstGeom>
          <a:noFill/>
          <a:ln w="9525">
            <a:solidFill>
              <a:schemeClr val="tx1"/>
            </a:solidFill>
            <a:miter lim="800000"/>
            <a:headEnd/>
            <a:tailEnd/>
          </a:ln>
        </p:spPr>
        <p:txBody>
          <a:bodyPr wrap="none" anchor="ctr"/>
          <a:lstStyle/>
          <a:p>
            <a:endParaRPr lang="en-US"/>
          </a:p>
        </p:txBody>
      </p:sp>
      <p:sp>
        <p:nvSpPr>
          <p:cNvPr id="203801" name="Rectangle 25"/>
          <p:cNvSpPr>
            <a:spLocks noChangeArrowheads="1"/>
          </p:cNvSpPr>
          <p:nvPr/>
        </p:nvSpPr>
        <p:spPr bwMode="auto">
          <a:xfrm>
            <a:off x="7480300" y="3752850"/>
            <a:ext cx="1268413" cy="552450"/>
          </a:xfrm>
          <a:prstGeom prst="rect">
            <a:avLst/>
          </a:prstGeom>
          <a:noFill/>
          <a:ln w="9525">
            <a:solidFill>
              <a:schemeClr val="tx1"/>
            </a:solidFill>
            <a:miter lim="800000"/>
            <a:headEnd/>
            <a:tailEnd/>
          </a:ln>
        </p:spPr>
        <p:txBody>
          <a:bodyPr wrap="none" anchor="ctr"/>
          <a:lstStyle/>
          <a:p>
            <a:endParaRPr lang="en-US"/>
          </a:p>
        </p:txBody>
      </p:sp>
      <p:sp>
        <p:nvSpPr>
          <p:cNvPr id="203802" name="Rectangle 26"/>
          <p:cNvSpPr>
            <a:spLocks noChangeArrowheads="1"/>
          </p:cNvSpPr>
          <p:nvPr/>
        </p:nvSpPr>
        <p:spPr bwMode="auto">
          <a:xfrm>
            <a:off x="250825" y="2997200"/>
            <a:ext cx="8713788" cy="1843088"/>
          </a:xfrm>
          <a:prstGeom prst="rect">
            <a:avLst/>
          </a:prstGeom>
          <a:noFill/>
          <a:ln w="9525">
            <a:solidFill>
              <a:schemeClr val="tx1"/>
            </a:solidFill>
            <a:miter lim="800000"/>
            <a:headEnd/>
            <a:tailEnd/>
          </a:ln>
        </p:spPr>
        <p:txBody>
          <a:bodyPr wrap="none" anchor="ctr"/>
          <a:lstStyle/>
          <a:p>
            <a:endParaRPr lang="en-US"/>
          </a:p>
        </p:txBody>
      </p:sp>
      <p:pic>
        <p:nvPicPr>
          <p:cNvPr id="22552" name="Picture 27"/>
          <p:cNvPicPr>
            <a:picLocks noChangeAspect="1" noChangeArrowheads="1"/>
          </p:cNvPicPr>
          <p:nvPr/>
        </p:nvPicPr>
        <p:blipFill>
          <a:blip r:embed="rId6" cstate="print"/>
          <a:srcRect/>
          <a:stretch>
            <a:fillRect/>
          </a:stretch>
        </p:blipFill>
        <p:spPr bwMode="auto">
          <a:xfrm>
            <a:off x="1501775" y="1350963"/>
            <a:ext cx="3276600" cy="695325"/>
          </a:xfrm>
          <a:prstGeom prst="rect">
            <a:avLst/>
          </a:prstGeom>
          <a:noFill/>
          <a:ln w="9525">
            <a:noFill/>
            <a:miter lim="800000"/>
            <a:headEnd/>
            <a:tailEnd/>
          </a:ln>
        </p:spPr>
      </p:pic>
      <p:sp>
        <p:nvSpPr>
          <p:cNvPr id="203821" name="Rectangle 45"/>
          <p:cNvSpPr>
            <a:spLocks noChangeArrowheads="1"/>
          </p:cNvSpPr>
          <p:nvPr/>
        </p:nvSpPr>
        <p:spPr bwMode="auto">
          <a:xfrm>
            <a:off x="3716338" y="4310063"/>
            <a:ext cx="819150" cy="336550"/>
          </a:xfrm>
          <a:prstGeom prst="rect">
            <a:avLst/>
          </a:prstGeom>
          <a:noFill/>
          <a:ln w="9525">
            <a:noFill/>
            <a:miter lim="800000"/>
            <a:headEnd/>
            <a:tailEnd/>
          </a:ln>
        </p:spPr>
        <p:txBody>
          <a:bodyPr wrap="none" lIns="90000" tIns="46800" rIns="90000" bIns="46800">
            <a:spAutoFit/>
          </a:bodyPr>
          <a:lstStyle/>
          <a:p>
            <a:r>
              <a:rPr lang="en-GB" sz="1600">
                <a:latin typeface="Verdana" pitchFamily="34" charset="0"/>
                <a:sym typeface="Wingdings" pitchFamily="2" charset="2"/>
              </a:rPr>
              <a:t>111ºC</a:t>
            </a:r>
            <a:endParaRPr lang="en-US" sz="1600">
              <a:latin typeface="Verdana" pitchFamily="34" charset="0"/>
              <a:sym typeface="Wingdings" pitchFamily="2" charset="2"/>
            </a:endParaRPr>
          </a:p>
        </p:txBody>
      </p:sp>
      <p:sp>
        <p:nvSpPr>
          <p:cNvPr id="203822" name="Rectangle 46"/>
          <p:cNvSpPr>
            <a:spLocks noChangeArrowheads="1"/>
          </p:cNvSpPr>
          <p:nvPr/>
        </p:nvSpPr>
        <p:spPr bwMode="auto">
          <a:xfrm>
            <a:off x="5322888" y="4288647"/>
            <a:ext cx="1793875" cy="341313"/>
          </a:xfrm>
          <a:prstGeom prst="rect">
            <a:avLst/>
          </a:prstGeom>
          <a:noFill/>
          <a:ln w="9525">
            <a:noFill/>
            <a:miter lim="800000"/>
            <a:headEnd/>
            <a:tailEnd/>
          </a:ln>
        </p:spPr>
        <p:txBody>
          <a:bodyPr wrap="none" lIns="90000" tIns="46800" rIns="90000" bIns="46800">
            <a:spAutoFit/>
          </a:bodyPr>
          <a:lstStyle/>
          <a:p>
            <a:pPr algn="ctr"/>
            <a:r>
              <a:rPr lang="en-GB" sz="1600" dirty="0">
                <a:latin typeface="Verdana" pitchFamily="34" charset="0"/>
                <a:sym typeface="Wingdings" pitchFamily="2" charset="2"/>
              </a:rPr>
              <a:t>200 </a:t>
            </a:r>
            <a:r>
              <a:rPr lang="en-GB" sz="1600" dirty="0" err="1">
                <a:latin typeface="Verdana" pitchFamily="34" charset="0"/>
                <a:sym typeface="Wingdings" pitchFamily="2" charset="2"/>
              </a:rPr>
              <a:t>mL</a:t>
            </a:r>
            <a:r>
              <a:rPr lang="en-GB" sz="1600" dirty="0">
                <a:latin typeface="Verdana" pitchFamily="34" charset="0"/>
                <a:sym typeface="Wingdings" pitchFamily="2" charset="2"/>
              </a:rPr>
              <a:t> </a:t>
            </a:r>
            <a:r>
              <a:rPr lang="en-GB" sz="1600" dirty="0" smtClean="0">
                <a:latin typeface="Verdana" pitchFamily="34" charset="0"/>
                <a:sym typeface="Wingdings" pitchFamily="2" charset="2"/>
              </a:rPr>
              <a:t>toluene</a:t>
            </a:r>
            <a:endParaRPr lang="en-US" sz="1600" dirty="0">
              <a:latin typeface="Verdana" pitchFamily="34" charset="0"/>
              <a:sym typeface="Wingdings" pitchFamily="2" charset="2"/>
            </a:endParaRPr>
          </a:p>
        </p:txBody>
      </p:sp>
      <p:pic>
        <p:nvPicPr>
          <p:cNvPr id="67585" name="Picture 1"/>
          <p:cNvPicPr>
            <a:picLocks noChangeAspect="1" noChangeArrowheads="1"/>
          </p:cNvPicPr>
          <p:nvPr/>
        </p:nvPicPr>
        <p:blipFill>
          <a:blip r:embed="rId7" cstate="print"/>
          <a:srcRect/>
          <a:stretch>
            <a:fillRect/>
          </a:stretch>
        </p:blipFill>
        <p:spPr bwMode="auto">
          <a:xfrm>
            <a:off x="827088" y="4941888"/>
            <a:ext cx="7358062" cy="1643062"/>
          </a:xfrm>
          <a:prstGeom prst="rect">
            <a:avLst/>
          </a:prstGeom>
          <a:noFill/>
          <a:ln w="9525">
            <a:noFill/>
            <a:miter lim="800000"/>
            <a:headEnd/>
            <a:tailEnd/>
          </a:ln>
        </p:spPr>
      </p:pic>
      <p:grpSp>
        <p:nvGrpSpPr>
          <p:cNvPr id="32" name="21 Grupo"/>
          <p:cNvGrpSpPr>
            <a:grpSpLocks/>
          </p:cNvGrpSpPr>
          <p:nvPr/>
        </p:nvGrpSpPr>
        <p:grpSpPr bwMode="auto">
          <a:xfrm>
            <a:off x="323850" y="188913"/>
            <a:ext cx="4968875" cy="400110"/>
            <a:chOff x="323528" y="188640"/>
            <a:chExt cx="4968552" cy="400170"/>
          </a:xfrm>
        </p:grpSpPr>
        <p:sp>
          <p:nvSpPr>
            <p:cNvPr id="33"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34" name="33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7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3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37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37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3802"/>
                                        </p:tgtEl>
                                        <p:attrNameLst>
                                          <p:attrName>style.visibility</p:attrName>
                                        </p:attrNameLst>
                                      </p:cBhvr>
                                      <p:to>
                                        <p:strVal val="visible"/>
                                      </p:to>
                                    </p:set>
                                  </p:childTnLst>
                                </p:cTn>
                              </p:par>
                              <p:par>
                                <p:cTn id="17" presetID="22" presetClass="entr" presetSubtype="4" fill="hold" grpId="0" nodeType="withEffect">
                                  <p:stCondLst>
                                    <p:cond delay="0"/>
                                  </p:stCondLst>
                                  <p:childTnLst>
                                    <p:set>
                                      <p:cBhvr>
                                        <p:cTn id="18" dur="1" fill="hold">
                                          <p:stCondLst>
                                            <p:cond delay="0"/>
                                          </p:stCondLst>
                                        </p:cTn>
                                        <p:tgtEl>
                                          <p:spTgt spid="203791"/>
                                        </p:tgtEl>
                                        <p:attrNameLst>
                                          <p:attrName>style.visibility</p:attrName>
                                        </p:attrNameLst>
                                      </p:cBhvr>
                                      <p:to>
                                        <p:strVal val="visible"/>
                                      </p:to>
                                    </p:set>
                                    <p:animEffect transition="in" filter="wipe(down)">
                                      <p:cBhvr>
                                        <p:cTn id="19" dur="500"/>
                                        <p:tgtEl>
                                          <p:spTgt spid="20379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3799"/>
                                        </p:tgtEl>
                                        <p:attrNameLst>
                                          <p:attrName>style.visibility</p:attrName>
                                        </p:attrNameLst>
                                      </p:cBhvr>
                                      <p:to>
                                        <p:strVal val="visible"/>
                                      </p:to>
                                    </p:set>
                                    <p:animEffect transition="in" filter="wipe(down)">
                                      <p:cBhvr>
                                        <p:cTn id="22" dur="500"/>
                                        <p:tgtEl>
                                          <p:spTgt spid="20379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3793"/>
                                        </p:tgtEl>
                                        <p:attrNameLst>
                                          <p:attrName>style.visibility</p:attrName>
                                        </p:attrNameLst>
                                      </p:cBhvr>
                                      <p:to>
                                        <p:strVal val="visible"/>
                                      </p:to>
                                    </p:set>
                                    <p:animEffect transition="in" filter="wipe(down)">
                                      <p:cBhvr>
                                        <p:cTn id="25" dur="500"/>
                                        <p:tgtEl>
                                          <p:spTgt spid="20379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3821"/>
                                        </p:tgtEl>
                                        <p:attrNameLst>
                                          <p:attrName>style.visibility</p:attrName>
                                        </p:attrNameLst>
                                      </p:cBhvr>
                                      <p:to>
                                        <p:strVal val="visible"/>
                                      </p:to>
                                    </p:set>
                                    <p:animEffect transition="in" filter="wipe(down)">
                                      <p:cBhvr>
                                        <p:cTn id="28" dur="500"/>
                                        <p:tgtEl>
                                          <p:spTgt spid="2038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3794"/>
                                        </p:tgtEl>
                                        <p:attrNameLst>
                                          <p:attrName>style.visibility</p:attrName>
                                        </p:attrNameLst>
                                      </p:cBhvr>
                                      <p:to>
                                        <p:strVal val="visible"/>
                                      </p:to>
                                    </p:set>
                                    <p:animEffect transition="in" filter="wipe(down)">
                                      <p:cBhvr>
                                        <p:cTn id="31" dur="500"/>
                                        <p:tgtEl>
                                          <p:spTgt spid="20379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3800"/>
                                        </p:tgtEl>
                                        <p:attrNameLst>
                                          <p:attrName>style.visibility</p:attrName>
                                        </p:attrNameLst>
                                      </p:cBhvr>
                                      <p:to>
                                        <p:strVal val="visible"/>
                                      </p:to>
                                    </p:set>
                                    <p:animEffect transition="in" filter="wipe(down)">
                                      <p:cBhvr>
                                        <p:cTn id="34" dur="500"/>
                                        <p:tgtEl>
                                          <p:spTgt spid="20380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3792"/>
                                        </p:tgtEl>
                                        <p:attrNameLst>
                                          <p:attrName>style.visibility</p:attrName>
                                        </p:attrNameLst>
                                      </p:cBhvr>
                                      <p:to>
                                        <p:strVal val="visible"/>
                                      </p:to>
                                    </p:set>
                                    <p:animEffect transition="in" filter="wipe(down)">
                                      <p:cBhvr>
                                        <p:cTn id="37" dur="500"/>
                                        <p:tgtEl>
                                          <p:spTgt spid="20379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3822"/>
                                        </p:tgtEl>
                                        <p:attrNameLst>
                                          <p:attrName>style.visibility</p:attrName>
                                        </p:attrNameLst>
                                      </p:cBhvr>
                                      <p:to>
                                        <p:strVal val="visible"/>
                                      </p:to>
                                    </p:set>
                                    <p:animEffect transition="in" filter="wipe(down)">
                                      <p:cBhvr>
                                        <p:cTn id="40" dur="500"/>
                                        <p:tgtEl>
                                          <p:spTgt spid="2038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03798"/>
                                        </p:tgtEl>
                                        <p:attrNameLst>
                                          <p:attrName>style.visibility</p:attrName>
                                        </p:attrNameLst>
                                      </p:cBhvr>
                                      <p:to>
                                        <p:strVal val="visible"/>
                                      </p:to>
                                    </p:set>
                                    <p:animEffect transition="in" filter="wipe(down)">
                                      <p:cBhvr>
                                        <p:cTn id="43" dur="500"/>
                                        <p:tgtEl>
                                          <p:spTgt spid="20379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3801"/>
                                        </p:tgtEl>
                                        <p:attrNameLst>
                                          <p:attrName>style.visibility</p:attrName>
                                        </p:attrNameLst>
                                      </p:cBhvr>
                                      <p:to>
                                        <p:strVal val="visible"/>
                                      </p:to>
                                    </p:set>
                                    <p:animEffect transition="in" filter="wipe(down)">
                                      <p:cBhvr>
                                        <p:cTn id="46" dur="500"/>
                                        <p:tgtEl>
                                          <p:spTgt spid="20380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3795"/>
                                        </p:tgtEl>
                                        <p:attrNameLst>
                                          <p:attrName>style.visibility</p:attrName>
                                        </p:attrNameLst>
                                      </p:cBhvr>
                                      <p:to>
                                        <p:strVal val="visible"/>
                                      </p:to>
                                    </p:set>
                                    <p:animEffect transition="in" filter="wipe(down)">
                                      <p:cBhvr>
                                        <p:cTn id="49" dur="500"/>
                                        <p:tgtEl>
                                          <p:spTgt spid="203795"/>
                                        </p:tgtEl>
                                      </p:cBhvr>
                                    </p:animEffect>
                                  </p:childTnLst>
                                </p:cTn>
                              </p:par>
                              <p:par>
                                <p:cTn id="50" presetID="1" presetClass="entr" presetSubtype="0" fill="hold" nodeType="withEffect">
                                  <p:stCondLst>
                                    <p:cond delay="0"/>
                                  </p:stCondLst>
                                  <p:childTnLst>
                                    <p:set>
                                      <p:cBhvr>
                                        <p:cTn id="51" dur="1" fill="hold">
                                          <p:stCondLst>
                                            <p:cond delay="0"/>
                                          </p:stCondLst>
                                        </p:cTn>
                                        <p:tgtEl>
                                          <p:spTgt spid="67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9" grpId="0"/>
      <p:bldP spid="203790" grpId="0"/>
      <p:bldP spid="203791" grpId="0" animBg="1"/>
      <p:bldP spid="203792" grpId="0"/>
      <p:bldP spid="203793" grpId="0"/>
      <p:bldP spid="203794" grpId="0" animBg="1"/>
      <p:bldP spid="203795" grpId="0"/>
      <p:bldP spid="203796" grpId="0" animBg="1"/>
      <p:bldP spid="203797" grpId="0" animBg="1"/>
      <p:bldP spid="203798" grpId="0" animBg="1"/>
      <p:bldP spid="203799" grpId="0" animBg="1"/>
      <p:bldP spid="203800" grpId="0" animBg="1"/>
      <p:bldP spid="203801" grpId="0" animBg="1"/>
      <p:bldP spid="203802" grpId="0" animBg="1"/>
      <p:bldP spid="203821" grpId="0"/>
      <p:bldP spid="2038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1630363" y="2597150"/>
            <a:ext cx="1558925" cy="1681163"/>
          </a:xfrm>
          <a:prstGeom prst="rect">
            <a:avLst/>
          </a:prstGeom>
          <a:noFill/>
          <a:ln w="9525">
            <a:noFill/>
            <a:miter lim="800000"/>
            <a:headEnd/>
            <a:tailEnd/>
          </a:ln>
        </p:spPr>
      </p:pic>
      <p:sp>
        <p:nvSpPr>
          <p:cNvPr id="21507" name="AutoShape 16"/>
          <p:cNvSpPr>
            <a:spLocks/>
          </p:cNvSpPr>
          <p:nvPr/>
        </p:nvSpPr>
        <p:spPr bwMode="auto">
          <a:xfrm>
            <a:off x="1187624" y="1557338"/>
            <a:ext cx="1509712" cy="647700"/>
          </a:xfrm>
          <a:prstGeom prst="borderCallout3">
            <a:avLst>
              <a:gd name="adj1" fmla="val 104899"/>
              <a:gd name="adj2" fmla="val 24620"/>
              <a:gd name="adj3" fmla="val 139473"/>
              <a:gd name="adj4" fmla="val 28021"/>
              <a:gd name="adj5" fmla="val 174641"/>
              <a:gd name="adj6" fmla="val 35438"/>
              <a:gd name="adj7" fmla="val 219921"/>
              <a:gd name="adj8" fmla="val 56505"/>
            </a:avLst>
          </a:prstGeom>
          <a:noFill/>
          <a:ln w="15875">
            <a:solidFill>
              <a:srgbClr val="17375E"/>
            </a:solidFill>
            <a:miter lim="800000"/>
            <a:headEnd/>
            <a:tailEnd type="stealth" w="med" len="lg"/>
          </a:ln>
        </p:spPr>
        <p:txBody>
          <a:bodyPr/>
          <a:lstStyle/>
          <a:p>
            <a:pPr algn="ctr"/>
            <a:r>
              <a:rPr lang="es-ES" sz="1600" b="1" dirty="0" err="1" smtClean="0">
                <a:cs typeface="Arial" charset="0"/>
              </a:rPr>
              <a:t>Pluronic</a:t>
            </a:r>
            <a:r>
              <a:rPr lang="es-ES" sz="1600" b="1" dirty="0" smtClean="0">
                <a:cs typeface="Arial" charset="0"/>
              </a:rPr>
              <a:t> 123</a:t>
            </a:r>
          </a:p>
          <a:p>
            <a:pPr algn="ctr"/>
            <a:r>
              <a:rPr lang="es-ES" sz="1600" b="1" dirty="0" err="1" smtClean="0">
                <a:cs typeface="Arial" charset="0"/>
              </a:rPr>
              <a:t>surfactant</a:t>
            </a:r>
            <a:endParaRPr lang="es-ES" sz="1600" b="1" dirty="0">
              <a:cs typeface="Arial" charset="0"/>
            </a:endParaRPr>
          </a:p>
        </p:txBody>
      </p:sp>
      <p:sp>
        <p:nvSpPr>
          <p:cNvPr id="7" name="AutoShape 17"/>
          <p:cNvSpPr>
            <a:spLocks/>
          </p:cNvSpPr>
          <p:nvPr/>
        </p:nvSpPr>
        <p:spPr bwMode="auto">
          <a:xfrm>
            <a:off x="3203575" y="1628775"/>
            <a:ext cx="1446213" cy="615553"/>
          </a:xfrm>
          <a:prstGeom prst="borderCallout3">
            <a:avLst>
              <a:gd name="adj1" fmla="val 101004"/>
              <a:gd name="adj2" fmla="val 52531"/>
              <a:gd name="adj3" fmla="val 141815"/>
              <a:gd name="adj4" fmla="val 34970"/>
              <a:gd name="adj5" fmla="val 182837"/>
              <a:gd name="adj6" fmla="val 4941"/>
              <a:gd name="adj7" fmla="val 217156"/>
              <a:gd name="adj8" fmla="val -45530"/>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spAutoFit/>
          </a:bodyPr>
          <a:lstStyle/>
          <a:p>
            <a:pPr algn="ctr">
              <a:defRPr/>
            </a:pPr>
            <a:r>
              <a:rPr lang="es-ES" b="1" dirty="0" smtClean="0">
                <a:latin typeface="Arial" pitchFamily="34" charset="0"/>
                <a:cs typeface="Arial" pitchFamily="34" charset="0"/>
              </a:rPr>
              <a:t>TEOS </a:t>
            </a:r>
          </a:p>
          <a:p>
            <a:pPr algn="ctr">
              <a:defRPr/>
            </a:pPr>
            <a:r>
              <a:rPr lang="es-ES" sz="1600" b="1" dirty="0" smtClean="0">
                <a:latin typeface="Arial" pitchFamily="34" charset="0"/>
                <a:cs typeface="Arial" pitchFamily="34" charset="0"/>
              </a:rPr>
              <a:t>precursor</a:t>
            </a:r>
            <a:endParaRPr lang="es-ES" sz="1600" b="1" dirty="0">
              <a:latin typeface="Arial" pitchFamily="34" charset="0"/>
              <a:cs typeface="Arial" pitchFamily="34" charset="0"/>
            </a:endParaRPr>
          </a:p>
        </p:txBody>
      </p:sp>
      <p:sp>
        <p:nvSpPr>
          <p:cNvPr id="8" name="AutoShape 18"/>
          <p:cNvSpPr>
            <a:spLocks noChangeArrowheads="1"/>
          </p:cNvSpPr>
          <p:nvPr/>
        </p:nvSpPr>
        <p:spPr bwMode="auto">
          <a:xfrm>
            <a:off x="755650" y="3644900"/>
            <a:ext cx="520700" cy="1409700"/>
          </a:xfrm>
          <a:prstGeom prst="curvedRightArrow">
            <a:avLst>
              <a:gd name="adj1" fmla="val 75905"/>
              <a:gd name="adj2" fmla="val 143388"/>
              <a:gd name="adj3" fmla="val 33333"/>
            </a:avLst>
          </a:prstGeom>
          <a:solidFill>
            <a:schemeClr val="tx1">
              <a:alpha val="70195"/>
            </a:schemeClr>
          </a:solidFill>
          <a:ln w="9525">
            <a:solidFill>
              <a:schemeClr val="tx1"/>
            </a:solidFill>
            <a:miter lim="800000"/>
            <a:headEnd/>
            <a:tailEnd/>
          </a:ln>
        </p:spPr>
        <p:txBody>
          <a:bodyPr wrap="none" anchor="ctr"/>
          <a:lstStyle/>
          <a:p>
            <a:endParaRPr lang="en-US">
              <a:cs typeface="Arial" charset="0"/>
            </a:endParaRPr>
          </a:p>
        </p:txBody>
      </p:sp>
      <p:sp>
        <p:nvSpPr>
          <p:cNvPr id="9" name="Text Box 21"/>
          <p:cNvSpPr txBox="1">
            <a:spLocks noChangeArrowheads="1"/>
          </p:cNvSpPr>
          <p:nvPr/>
        </p:nvSpPr>
        <p:spPr bwMode="auto">
          <a:xfrm>
            <a:off x="6481525" y="4617944"/>
            <a:ext cx="2390248" cy="369332"/>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ct val="50000"/>
              </a:spcBef>
              <a:spcAft>
                <a:spcPts val="0"/>
              </a:spcAft>
              <a:defRPr/>
            </a:pPr>
            <a:r>
              <a:rPr lang="es-ES" b="1" dirty="0" smtClean="0">
                <a:ln w="50800"/>
                <a:solidFill>
                  <a:srgbClr val="000099"/>
                </a:solidFill>
                <a:latin typeface="Arial" pitchFamily="34" charset="0"/>
                <a:cs typeface="Arial" pitchFamily="34" charset="0"/>
              </a:rPr>
              <a:t>PE-</a:t>
            </a:r>
            <a:r>
              <a:rPr lang="es-ES" b="1" dirty="0" err="1" smtClean="0">
                <a:ln w="50800"/>
                <a:solidFill>
                  <a:srgbClr val="000099"/>
                </a:solidFill>
                <a:latin typeface="Arial" pitchFamily="34" charset="0"/>
                <a:cs typeface="Arial" pitchFamily="34" charset="0"/>
              </a:rPr>
              <a:t>SBA15</a:t>
            </a:r>
            <a:r>
              <a:rPr lang="es-ES" b="1" dirty="0" smtClean="0">
                <a:ln w="50800"/>
                <a:solidFill>
                  <a:srgbClr val="000099"/>
                </a:solidFill>
                <a:latin typeface="Arial" pitchFamily="34" charset="0"/>
                <a:cs typeface="Arial" pitchFamily="34" charset="0"/>
              </a:rPr>
              <a:t>-c</a:t>
            </a:r>
            <a:endParaRPr lang="es-ES" b="1" dirty="0">
              <a:ln w="50800"/>
              <a:solidFill>
                <a:srgbClr val="000099"/>
              </a:solidFill>
              <a:latin typeface="Arial" pitchFamily="34" charset="0"/>
              <a:cs typeface="Arial" pitchFamily="34" charset="0"/>
            </a:endParaRPr>
          </a:p>
        </p:txBody>
      </p:sp>
      <p:sp>
        <p:nvSpPr>
          <p:cNvPr id="10" name="Text Box 21"/>
          <p:cNvSpPr txBox="1">
            <a:spLocks noChangeArrowheads="1"/>
          </p:cNvSpPr>
          <p:nvPr/>
        </p:nvSpPr>
        <p:spPr bwMode="auto">
          <a:xfrm>
            <a:off x="3220431" y="4617944"/>
            <a:ext cx="2647713" cy="369332"/>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ct val="50000"/>
              </a:spcBef>
              <a:spcAft>
                <a:spcPts val="0"/>
              </a:spcAft>
              <a:defRPr/>
            </a:pPr>
            <a:r>
              <a:rPr lang="es-ES" b="1" dirty="0" err="1" smtClean="0">
                <a:ln w="50800"/>
                <a:latin typeface="Arial" pitchFamily="34" charset="0"/>
                <a:cs typeface="Arial" pitchFamily="34" charset="0"/>
              </a:rPr>
              <a:t>Calcination</a:t>
            </a:r>
            <a:r>
              <a:rPr lang="es-ES" b="1" dirty="0" smtClean="0">
                <a:ln w="50800"/>
                <a:latin typeface="Arial" pitchFamily="34" charset="0"/>
                <a:cs typeface="Arial" pitchFamily="34" charset="0"/>
              </a:rPr>
              <a:t> </a:t>
            </a:r>
            <a:r>
              <a:rPr lang="es-ES" b="1" dirty="0">
                <a:ln w="50800"/>
                <a:latin typeface="Arial" pitchFamily="34" charset="0"/>
                <a:cs typeface="Arial" pitchFamily="34" charset="0"/>
              </a:rPr>
              <a:t>(550º C)</a:t>
            </a:r>
          </a:p>
        </p:txBody>
      </p:sp>
      <p:sp>
        <p:nvSpPr>
          <p:cNvPr id="11" name="Text Box 21"/>
          <p:cNvSpPr txBox="1">
            <a:spLocks noChangeArrowheads="1"/>
          </p:cNvSpPr>
          <p:nvPr/>
        </p:nvSpPr>
        <p:spPr bwMode="auto">
          <a:xfrm>
            <a:off x="3275856" y="5301208"/>
            <a:ext cx="2736304" cy="369332"/>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ct val="50000"/>
              </a:spcBef>
              <a:spcAft>
                <a:spcPts val="0"/>
              </a:spcAft>
              <a:defRPr/>
            </a:pPr>
            <a:r>
              <a:rPr lang="es-ES" b="1" dirty="0" err="1" smtClean="0">
                <a:ln w="50800"/>
                <a:latin typeface="Arial" pitchFamily="34" charset="0"/>
                <a:cs typeface="Arial" pitchFamily="34" charset="0"/>
              </a:rPr>
              <a:t>Extraction</a:t>
            </a:r>
            <a:r>
              <a:rPr lang="es-ES" b="1" dirty="0" smtClean="0">
                <a:ln w="50800"/>
                <a:latin typeface="Arial" pitchFamily="34" charset="0"/>
                <a:cs typeface="Arial" pitchFamily="34" charset="0"/>
              </a:rPr>
              <a:t> (</a:t>
            </a:r>
            <a:r>
              <a:rPr lang="es-ES" b="1" dirty="0" err="1" smtClean="0">
                <a:ln w="50800"/>
                <a:latin typeface="Arial" pitchFamily="34" charset="0"/>
                <a:cs typeface="Arial" pitchFamily="34" charset="0"/>
              </a:rPr>
              <a:t>EtOH</a:t>
            </a:r>
            <a:r>
              <a:rPr lang="es-ES" b="1" dirty="0" smtClean="0">
                <a:ln w="50800"/>
                <a:latin typeface="Arial" pitchFamily="34" charset="0"/>
                <a:cs typeface="Arial" pitchFamily="34" charset="0"/>
              </a:rPr>
              <a:t>)</a:t>
            </a:r>
            <a:endParaRPr lang="es-ES" b="1" dirty="0">
              <a:ln w="50800"/>
              <a:latin typeface="Arial" pitchFamily="34" charset="0"/>
              <a:cs typeface="Arial" pitchFamily="34" charset="0"/>
            </a:endParaRPr>
          </a:p>
        </p:txBody>
      </p:sp>
      <p:sp>
        <p:nvSpPr>
          <p:cNvPr id="12" name="Text Box 21"/>
          <p:cNvSpPr txBox="1">
            <a:spLocks noChangeArrowheads="1"/>
          </p:cNvSpPr>
          <p:nvPr/>
        </p:nvSpPr>
        <p:spPr bwMode="auto">
          <a:xfrm>
            <a:off x="6516481" y="5314853"/>
            <a:ext cx="2283284" cy="369332"/>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ct val="50000"/>
              </a:spcBef>
              <a:spcAft>
                <a:spcPts val="0"/>
              </a:spcAft>
              <a:defRPr/>
            </a:pPr>
            <a:r>
              <a:rPr lang="es-ES" b="1" dirty="0" smtClean="0">
                <a:ln w="50800"/>
                <a:solidFill>
                  <a:srgbClr val="000099"/>
                </a:solidFill>
                <a:latin typeface="Arial" pitchFamily="34" charset="0"/>
                <a:cs typeface="Arial" pitchFamily="34" charset="0"/>
              </a:rPr>
              <a:t>PE-</a:t>
            </a:r>
            <a:r>
              <a:rPr lang="es-ES" b="1" dirty="0" err="1" smtClean="0">
                <a:ln w="50800"/>
                <a:solidFill>
                  <a:srgbClr val="000099"/>
                </a:solidFill>
                <a:latin typeface="Arial" pitchFamily="34" charset="0"/>
                <a:cs typeface="Arial" pitchFamily="34" charset="0"/>
              </a:rPr>
              <a:t>SBA15</a:t>
            </a:r>
            <a:r>
              <a:rPr lang="es-ES" b="1" dirty="0" smtClean="0">
                <a:ln w="50800"/>
                <a:solidFill>
                  <a:srgbClr val="000099"/>
                </a:solidFill>
                <a:latin typeface="Arial" pitchFamily="34" charset="0"/>
                <a:cs typeface="Arial" pitchFamily="34" charset="0"/>
              </a:rPr>
              <a:t>-e</a:t>
            </a:r>
            <a:endParaRPr lang="es-ES" b="1" dirty="0">
              <a:ln w="50800"/>
              <a:solidFill>
                <a:srgbClr val="000099"/>
              </a:solidFill>
              <a:latin typeface="Arial" pitchFamily="34" charset="0"/>
              <a:cs typeface="Arial" pitchFamily="34" charset="0"/>
            </a:endParaRPr>
          </a:p>
        </p:txBody>
      </p:sp>
      <p:sp>
        <p:nvSpPr>
          <p:cNvPr id="21514" name="AutoShape 17"/>
          <p:cNvSpPr>
            <a:spLocks/>
          </p:cNvSpPr>
          <p:nvPr/>
        </p:nvSpPr>
        <p:spPr bwMode="auto">
          <a:xfrm>
            <a:off x="5003800" y="2277170"/>
            <a:ext cx="2736552" cy="575766"/>
          </a:xfrm>
          <a:prstGeom prst="borderCallout3">
            <a:avLst>
              <a:gd name="adj1" fmla="val 53444"/>
              <a:gd name="adj2" fmla="val 829"/>
              <a:gd name="adj3" fmla="val 93356"/>
              <a:gd name="adj4" fmla="val -27343"/>
              <a:gd name="adj5" fmla="val 119116"/>
              <a:gd name="adj6" fmla="val -62838"/>
              <a:gd name="adj7" fmla="val 136250"/>
              <a:gd name="adj8" fmla="val -88603"/>
            </a:avLst>
          </a:prstGeom>
          <a:noFill/>
          <a:ln w="15875">
            <a:solidFill>
              <a:schemeClr val="tx1"/>
            </a:solidFill>
            <a:miter lim="800000"/>
            <a:headEnd/>
            <a:tailEnd type="stealth" w="med" len="lg"/>
          </a:ln>
        </p:spPr>
        <p:txBody>
          <a:bodyPr/>
          <a:lstStyle/>
          <a:p>
            <a:pPr algn="ctr"/>
            <a:r>
              <a:rPr lang="es-ES" sz="1600" b="1" dirty="0" err="1" smtClean="0">
                <a:cs typeface="Arial" charset="0"/>
              </a:rPr>
              <a:t>Pore-expanding</a:t>
            </a:r>
            <a:r>
              <a:rPr lang="es-ES" sz="1600" b="1" dirty="0" smtClean="0">
                <a:cs typeface="Arial" charset="0"/>
              </a:rPr>
              <a:t>  </a:t>
            </a:r>
            <a:r>
              <a:rPr lang="es-ES" sz="1600" b="1" dirty="0" err="1" smtClean="0">
                <a:cs typeface="Arial" charset="0"/>
              </a:rPr>
              <a:t>agent</a:t>
            </a:r>
            <a:endParaRPr lang="es-ES" sz="1600" b="1" dirty="0">
              <a:cs typeface="Arial" charset="0"/>
            </a:endParaRPr>
          </a:p>
          <a:p>
            <a:pPr algn="ctr"/>
            <a:r>
              <a:rPr lang="es-ES" sz="1600" b="1" dirty="0">
                <a:solidFill>
                  <a:srgbClr val="FF0000"/>
                </a:solidFill>
                <a:cs typeface="Arial" charset="0"/>
              </a:rPr>
              <a:t>TIPB</a:t>
            </a:r>
            <a:endParaRPr lang="es-ES" sz="1400" b="1" dirty="0">
              <a:solidFill>
                <a:srgbClr val="FF0000"/>
              </a:solidFill>
              <a:cs typeface="Arial" charset="0"/>
            </a:endParaRPr>
          </a:p>
        </p:txBody>
      </p:sp>
      <p:sp>
        <p:nvSpPr>
          <p:cNvPr id="14" name="AutoShape 64"/>
          <p:cNvSpPr>
            <a:spLocks/>
          </p:cNvSpPr>
          <p:nvPr/>
        </p:nvSpPr>
        <p:spPr bwMode="auto">
          <a:xfrm rot="10800000">
            <a:off x="2989263" y="4468813"/>
            <a:ext cx="415925" cy="1417637"/>
          </a:xfrm>
          <a:prstGeom prst="rightBrace">
            <a:avLst>
              <a:gd name="adj1" fmla="val 29271"/>
              <a:gd name="adj2" fmla="val 50000"/>
            </a:avLst>
          </a:prstGeom>
          <a:noFill/>
          <a:ln w="15875">
            <a:solidFill>
              <a:schemeClr val="tx1"/>
            </a:solidFill>
            <a:round/>
            <a:headEnd type="none" w="med" len="lg"/>
            <a:tailEnd/>
          </a:ln>
        </p:spPr>
        <p:txBody>
          <a:bodyPr wrap="none" anchor="ctr"/>
          <a:lstStyle/>
          <a:p>
            <a:endParaRPr lang="en-US">
              <a:cs typeface="Arial" charset="0"/>
            </a:endParaRPr>
          </a:p>
        </p:txBody>
      </p:sp>
      <p:sp>
        <p:nvSpPr>
          <p:cNvPr id="21516" name="CuadroTexto 26"/>
          <p:cNvSpPr txBox="1">
            <a:spLocks noChangeArrowheads="1"/>
          </p:cNvSpPr>
          <p:nvPr/>
        </p:nvSpPr>
        <p:spPr bwMode="auto">
          <a:xfrm>
            <a:off x="7064375" y="1060450"/>
            <a:ext cx="184150" cy="369888"/>
          </a:xfrm>
          <a:prstGeom prst="rect">
            <a:avLst/>
          </a:prstGeom>
          <a:noFill/>
          <a:ln w="9525">
            <a:noFill/>
            <a:miter lim="800000"/>
            <a:headEnd/>
            <a:tailEnd/>
          </a:ln>
        </p:spPr>
        <p:txBody>
          <a:bodyPr wrap="none">
            <a:spAutoFit/>
          </a:bodyPr>
          <a:lstStyle/>
          <a:p>
            <a:endParaRPr lang="en-US">
              <a:cs typeface="Arial" charset="0"/>
            </a:endParaRPr>
          </a:p>
        </p:txBody>
      </p:sp>
      <p:sp>
        <p:nvSpPr>
          <p:cNvPr id="17" name="Text Box 20"/>
          <p:cNvSpPr txBox="1">
            <a:spLocks noChangeArrowheads="1"/>
          </p:cNvSpPr>
          <p:nvPr/>
        </p:nvSpPr>
        <p:spPr bwMode="auto">
          <a:xfrm>
            <a:off x="1102781" y="4973687"/>
            <a:ext cx="1898968" cy="369332"/>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ct val="50000"/>
              </a:spcBef>
              <a:spcAft>
                <a:spcPts val="0"/>
              </a:spcAft>
              <a:defRPr/>
            </a:pPr>
            <a:r>
              <a:rPr lang="es-ES" b="1" dirty="0" err="1" smtClean="0">
                <a:latin typeface="Arial" pitchFamily="34" charset="0"/>
                <a:cs typeface="Arial" pitchFamily="34" charset="0"/>
              </a:rPr>
              <a:t>Ageing</a:t>
            </a:r>
            <a:r>
              <a:rPr lang="es-ES" b="1" dirty="0" smtClean="0">
                <a:latin typeface="Arial" pitchFamily="34" charset="0"/>
                <a:cs typeface="Arial" pitchFamily="34" charset="0"/>
              </a:rPr>
              <a:t>, </a:t>
            </a:r>
            <a:r>
              <a:rPr lang="es-ES" sz="1600" b="1" dirty="0">
                <a:ln w="50800"/>
                <a:latin typeface="Arial" pitchFamily="34" charset="0"/>
                <a:cs typeface="Arial" pitchFamily="34" charset="0"/>
              </a:rPr>
              <a:t>110 ºC</a:t>
            </a:r>
          </a:p>
        </p:txBody>
      </p:sp>
      <p:sp>
        <p:nvSpPr>
          <p:cNvPr id="21518" name="AutoShape 17"/>
          <p:cNvSpPr>
            <a:spLocks/>
          </p:cNvSpPr>
          <p:nvPr/>
        </p:nvSpPr>
        <p:spPr bwMode="auto">
          <a:xfrm>
            <a:off x="4500563" y="3444455"/>
            <a:ext cx="1943100" cy="720725"/>
          </a:xfrm>
          <a:prstGeom prst="borderCallout3">
            <a:avLst>
              <a:gd name="adj1" fmla="val 52755"/>
              <a:gd name="adj2" fmla="val -306"/>
              <a:gd name="adj3" fmla="val 51333"/>
              <a:gd name="adj4" fmla="val -27866"/>
              <a:gd name="adj5" fmla="val 36579"/>
              <a:gd name="adj6" fmla="val -63190"/>
              <a:gd name="adj7" fmla="val -24398"/>
              <a:gd name="adj8" fmla="val -112301"/>
            </a:avLst>
          </a:prstGeom>
          <a:noFill/>
          <a:ln w="15875">
            <a:solidFill>
              <a:schemeClr val="tx1"/>
            </a:solidFill>
            <a:miter lim="800000"/>
            <a:headEnd/>
            <a:tailEnd type="stealth" w="med" len="lg"/>
          </a:ln>
        </p:spPr>
        <p:txBody>
          <a:bodyPr/>
          <a:lstStyle/>
          <a:p>
            <a:pPr algn="ctr">
              <a:spcBef>
                <a:spcPts val="600"/>
              </a:spcBef>
            </a:pPr>
            <a:r>
              <a:rPr lang="es-ES" b="1" dirty="0" err="1" smtClean="0">
                <a:cs typeface="Arial" charset="0"/>
              </a:rPr>
              <a:t>Hydrolysis</a:t>
            </a:r>
            <a:r>
              <a:rPr lang="es-ES" b="1" dirty="0" smtClean="0">
                <a:cs typeface="Arial" charset="0"/>
              </a:rPr>
              <a:t> T</a:t>
            </a:r>
          </a:p>
          <a:p>
            <a:pPr algn="ctr">
              <a:spcBef>
                <a:spcPts val="600"/>
              </a:spcBef>
            </a:pPr>
            <a:r>
              <a:rPr lang="es-ES" b="1" dirty="0" smtClean="0">
                <a:cs typeface="Arial" charset="0"/>
              </a:rPr>
              <a:t> </a:t>
            </a:r>
            <a:r>
              <a:rPr lang="es-ES" b="1" dirty="0" smtClean="0">
                <a:solidFill>
                  <a:srgbClr val="FF0000"/>
                </a:solidFill>
                <a:cs typeface="Arial" charset="0"/>
              </a:rPr>
              <a:t>17 </a:t>
            </a:r>
            <a:r>
              <a:rPr lang="es-ES" b="1" dirty="0">
                <a:solidFill>
                  <a:srgbClr val="FF0000"/>
                </a:solidFill>
                <a:cs typeface="Arial" charset="0"/>
              </a:rPr>
              <a:t>ºC</a:t>
            </a:r>
          </a:p>
        </p:txBody>
      </p:sp>
      <p:sp>
        <p:nvSpPr>
          <p:cNvPr id="21" name="AutoShape 16"/>
          <p:cNvSpPr>
            <a:spLocks/>
          </p:cNvSpPr>
          <p:nvPr/>
        </p:nvSpPr>
        <p:spPr bwMode="auto">
          <a:xfrm>
            <a:off x="173038" y="2722563"/>
            <a:ext cx="1368425" cy="576262"/>
          </a:xfrm>
          <a:prstGeom prst="borderCallout3">
            <a:avLst>
              <a:gd name="adj1" fmla="val 56451"/>
              <a:gd name="adj2" fmla="val 101516"/>
              <a:gd name="adj3" fmla="val 68658"/>
              <a:gd name="adj4" fmla="val 110174"/>
              <a:gd name="adj5" fmla="val 65544"/>
              <a:gd name="adj6" fmla="val 119098"/>
              <a:gd name="adj7" fmla="val 62027"/>
              <a:gd name="adj8" fmla="val 136001"/>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a:defRPr/>
            </a:pPr>
            <a:r>
              <a:rPr lang="es-ES" sz="1600" b="1" dirty="0" err="1" smtClean="0">
                <a:latin typeface="Arial" pitchFamily="34" charset="0"/>
                <a:cs typeface="Arial" pitchFamily="34" charset="0"/>
              </a:rPr>
              <a:t>HCl</a:t>
            </a:r>
            <a:r>
              <a:rPr lang="es-ES" sz="1600" b="1" dirty="0" smtClean="0">
                <a:latin typeface="Arial" pitchFamily="34" charset="0"/>
                <a:cs typeface="Arial" pitchFamily="34" charset="0"/>
              </a:rPr>
              <a:t> 1,3</a:t>
            </a:r>
          </a:p>
          <a:p>
            <a:pPr algn="ctr">
              <a:defRPr/>
            </a:pPr>
            <a:r>
              <a:rPr lang="es-ES" sz="1600" b="1" dirty="0" err="1" smtClean="0">
                <a:latin typeface="Arial" pitchFamily="34" charset="0"/>
                <a:cs typeface="Arial" pitchFamily="34" charset="0"/>
              </a:rPr>
              <a:t>solution</a:t>
            </a:r>
            <a:endParaRPr lang="es-ES" sz="1600" b="1" dirty="0">
              <a:latin typeface="Arial" pitchFamily="34" charset="0"/>
              <a:cs typeface="Arial" pitchFamily="34" charset="0"/>
            </a:endParaRPr>
          </a:p>
        </p:txBody>
      </p:sp>
      <p:cxnSp>
        <p:nvCxnSpPr>
          <p:cNvPr id="25" name="24 Conector recto de flecha"/>
          <p:cNvCxnSpPr/>
          <p:nvPr/>
        </p:nvCxnSpPr>
        <p:spPr>
          <a:xfrm>
            <a:off x="5724525" y="4837113"/>
            <a:ext cx="57626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5727700" y="5503863"/>
            <a:ext cx="57626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1523" name="21 CuadroTexto"/>
          <p:cNvSpPr txBox="1">
            <a:spLocks noChangeArrowheads="1"/>
          </p:cNvSpPr>
          <p:nvPr/>
        </p:nvSpPr>
        <p:spPr bwMode="auto">
          <a:xfrm>
            <a:off x="4860032" y="2924944"/>
            <a:ext cx="3249672" cy="369332"/>
          </a:xfrm>
          <a:prstGeom prst="rect">
            <a:avLst/>
          </a:prstGeom>
          <a:noFill/>
          <a:ln w="9525">
            <a:noFill/>
            <a:miter lim="800000"/>
            <a:headEnd/>
            <a:tailEnd/>
          </a:ln>
        </p:spPr>
        <p:txBody>
          <a:bodyPr wrap="none">
            <a:spAutoFit/>
          </a:bodyPr>
          <a:lstStyle/>
          <a:p>
            <a:pPr algn="ctr">
              <a:spcBef>
                <a:spcPct val="50000"/>
              </a:spcBef>
            </a:pPr>
            <a:r>
              <a:rPr lang="es-ES" b="1" dirty="0">
                <a:solidFill>
                  <a:srgbClr val="FF0000"/>
                </a:solidFill>
                <a:cs typeface="Arial" charset="0"/>
              </a:rPr>
              <a:t>TIPB: </a:t>
            </a:r>
            <a:r>
              <a:rPr lang="es-ES" b="1" dirty="0" err="1" smtClean="0">
                <a:solidFill>
                  <a:srgbClr val="FF0000"/>
                </a:solidFill>
                <a:cs typeface="Arial" charset="0"/>
              </a:rPr>
              <a:t>Tri-isopropyl-benzene</a:t>
            </a:r>
            <a:endParaRPr lang="es-ES" sz="1600" b="1" dirty="0">
              <a:solidFill>
                <a:srgbClr val="FF0000"/>
              </a:solidFill>
              <a:cs typeface="Arial" charset="0"/>
            </a:endParaRPr>
          </a:p>
        </p:txBody>
      </p:sp>
      <p:sp>
        <p:nvSpPr>
          <p:cNvPr id="23" name="Rectangle 11"/>
          <p:cNvSpPr>
            <a:spLocks noChangeArrowheads="1"/>
          </p:cNvSpPr>
          <p:nvPr/>
        </p:nvSpPr>
        <p:spPr bwMode="auto">
          <a:xfrm>
            <a:off x="323850" y="765175"/>
            <a:ext cx="7272338" cy="423863"/>
          </a:xfrm>
          <a:prstGeom prst="rect">
            <a:avLst/>
          </a:prstGeom>
          <a:noFill/>
          <a:ln w="9525">
            <a:noFill/>
            <a:miter lim="800000"/>
            <a:headEnd/>
            <a:tailEnd/>
          </a:ln>
        </p:spPr>
        <p:txBody>
          <a:bodyPr/>
          <a:lstStyle/>
          <a:p>
            <a:pPr algn="just">
              <a:spcBef>
                <a:spcPct val="20000"/>
              </a:spcBef>
            </a:pPr>
            <a:r>
              <a:rPr lang="en-US" sz="2000" b="1" dirty="0" smtClean="0">
                <a:cs typeface="Arial" charset="0"/>
              </a:rPr>
              <a:t>Synthesis of </a:t>
            </a:r>
            <a:r>
              <a:rPr lang="en-US" sz="2000" b="1" dirty="0" smtClean="0">
                <a:solidFill>
                  <a:srgbClr val="C00000"/>
                </a:solidFill>
                <a:cs typeface="Arial" charset="0"/>
              </a:rPr>
              <a:t>PORE-EXPANDED</a:t>
            </a:r>
            <a:r>
              <a:rPr lang="en-US" sz="2000" b="1" dirty="0" smtClean="0">
                <a:cs typeface="Arial" charset="0"/>
              </a:rPr>
              <a:t> SBA-15</a:t>
            </a:r>
            <a:endParaRPr lang="en-US" sz="2000" dirty="0">
              <a:solidFill>
                <a:srgbClr val="C00000"/>
              </a:solidFill>
              <a:cs typeface="Arial" charset="0"/>
              <a:sym typeface="Symbol" pitchFamily="18" charset="2"/>
            </a:endParaRPr>
          </a:p>
        </p:txBody>
      </p:sp>
      <p:grpSp>
        <p:nvGrpSpPr>
          <p:cNvPr id="26" name="21 Grupo"/>
          <p:cNvGrpSpPr>
            <a:grpSpLocks/>
          </p:cNvGrpSpPr>
          <p:nvPr/>
        </p:nvGrpSpPr>
        <p:grpSpPr bwMode="auto">
          <a:xfrm>
            <a:off x="323850" y="188913"/>
            <a:ext cx="4968875" cy="400110"/>
            <a:chOff x="323528" y="188640"/>
            <a:chExt cx="4968552" cy="400170"/>
          </a:xfrm>
        </p:grpSpPr>
        <p:sp>
          <p:nvSpPr>
            <p:cNvPr id="28"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29" name="28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
        <p:nvSpPr>
          <p:cNvPr id="30" name="29 CuadroTexto"/>
          <p:cNvSpPr txBox="1"/>
          <p:nvPr/>
        </p:nvSpPr>
        <p:spPr>
          <a:xfrm>
            <a:off x="5796136" y="5805264"/>
            <a:ext cx="2801707" cy="646331"/>
          </a:xfrm>
          <a:prstGeom prst="rect">
            <a:avLst/>
          </a:prstGeom>
          <a:noFill/>
        </p:spPr>
        <p:txBody>
          <a:bodyPr wrap="square" rtlCol="0">
            <a:spAutoFit/>
          </a:bodyPr>
          <a:lstStyle/>
          <a:p>
            <a:pPr lvl="0" algn="ctr"/>
            <a:r>
              <a:rPr lang="es-ES" b="1" dirty="0" err="1" smtClean="0">
                <a:solidFill>
                  <a:srgbClr val="C00000"/>
                </a:solidFill>
              </a:rPr>
              <a:t>Dp</a:t>
            </a:r>
            <a:r>
              <a:rPr lang="es-ES" b="1" dirty="0" smtClean="0">
                <a:solidFill>
                  <a:srgbClr val="C00000"/>
                </a:solidFill>
              </a:rPr>
              <a:t> = </a:t>
            </a:r>
            <a:r>
              <a:rPr lang="es-ES" b="1" dirty="0" smtClean="0">
                <a:solidFill>
                  <a:srgbClr val="C00000"/>
                </a:solidFill>
              </a:rPr>
              <a:t>12-15 </a:t>
            </a:r>
            <a:r>
              <a:rPr lang="es-ES" b="1" dirty="0" err="1" smtClean="0">
                <a:solidFill>
                  <a:srgbClr val="C00000"/>
                </a:solidFill>
              </a:rPr>
              <a:t>nm</a:t>
            </a:r>
            <a:endParaRPr lang="es-ES" b="1" dirty="0" smtClean="0">
              <a:solidFill>
                <a:srgbClr val="C00000"/>
              </a:solidFill>
              <a:ea typeface="Times New Roman" pitchFamily="18" charset="0"/>
              <a:cs typeface="Arial" charset="0"/>
            </a:endParaRP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par>
                                <p:cTn id="17" presetID="4"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par>
                                <p:cTn id="20" presetID="4"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4"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par>
                                <p:cTn id="26" presetID="4"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ox(in)">
                                      <p:cBhvr>
                                        <p:cTn id="28" dur="500"/>
                                        <p:tgtEl>
                                          <p:spTgt spid="25"/>
                                        </p:tgtEl>
                                      </p:cBhvr>
                                    </p:animEffect>
                                  </p:childTnLst>
                                </p:cTn>
                              </p:par>
                              <p:par>
                                <p:cTn id="29" presetID="4"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ox(in)">
                                      <p:cBhvr>
                                        <p:cTn id="31" dur="500"/>
                                        <p:tgtEl>
                                          <p:spTgt spid="27"/>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ox(i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5"/>
          <p:cNvSpPr txBox="1">
            <a:spLocks noChangeArrowheads="1"/>
          </p:cNvSpPr>
          <p:nvPr/>
        </p:nvSpPr>
        <p:spPr bwMode="auto">
          <a:xfrm>
            <a:off x="5148064" y="1772816"/>
            <a:ext cx="1368151" cy="1077218"/>
          </a:xfrm>
          <a:prstGeom prst="rect">
            <a:avLst/>
          </a:prstGeom>
          <a:noFill/>
          <a:ln w="9525">
            <a:noFill/>
            <a:miter lim="800000"/>
            <a:headEnd/>
            <a:tailEnd/>
          </a:ln>
        </p:spPr>
        <p:txBody>
          <a:bodyPr wrap="square">
            <a:spAutoFit/>
          </a:bodyPr>
          <a:lstStyle/>
          <a:p>
            <a:pPr>
              <a:buFontTx/>
              <a:buChar char="•"/>
            </a:pPr>
            <a:r>
              <a:rPr lang="es-ES" sz="1600" dirty="0" err="1" smtClean="0">
                <a:cs typeface="Arial" charset="0"/>
              </a:rPr>
              <a:t>Toluene</a:t>
            </a:r>
            <a:r>
              <a:rPr lang="es-ES" sz="1600" dirty="0" smtClean="0">
                <a:cs typeface="Arial" charset="0"/>
              </a:rPr>
              <a:t> </a:t>
            </a:r>
            <a:r>
              <a:rPr lang="es-ES" sz="1600" dirty="0" err="1" smtClean="0">
                <a:cs typeface="Arial" charset="0"/>
              </a:rPr>
              <a:t>washing</a:t>
            </a:r>
            <a:r>
              <a:rPr lang="es-ES" sz="1600" dirty="0" smtClean="0">
                <a:cs typeface="Arial" charset="0"/>
              </a:rPr>
              <a:t> </a:t>
            </a:r>
          </a:p>
          <a:p>
            <a:pPr>
              <a:buFontTx/>
              <a:buChar char="•"/>
            </a:pPr>
            <a:r>
              <a:rPr lang="es-ES" sz="1600" dirty="0" smtClean="0">
                <a:cs typeface="Arial" charset="0"/>
              </a:rPr>
              <a:t> </a:t>
            </a:r>
            <a:r>
              <a:rPr lang="es-ES" sz="1600" dirty="0" err="1" smtClean="0">
                <a:cs typeface="Arial" charset="0"/>
              </a:rPr>
              <a:t>Filtering</a:t>
            </a:r>
            <a:endParaRPr lang="es-ES" sz="1600" dirty="0">
              <a:cs typeface="Arial" charset="0"/>
            </a:endParaRPr>
          </a:p>
          <a:p>
            <a:pPr>
              <a:buFontTx/>
              <a:buChar char="•"/>
            </a:pPr>
            <a:r>
              <a:rPr lang="es-ES" sz="1600" dirty="0">
                <a:cs typeface="Arial" charset="0"/>
              </a:rPr>
              <a:t> </a:t>
            </a:r>
            <a:r>
              <a:rPr lang="es-ES" sz="1600" dirty="0" err="1" smtClean="0">
                <a:cs typeface="Arial" charset="0"/>
              </a:rPr>
              <a:t>Drying</a:t>
            </a:r>
            <a:endParaRPr lang="es-ES" sz="1600" dirty="0">
              <a:cs typeface="Arial" charset="0"/>
            </a:endParaRPr>
          </a:p>
        </p:txBody>
      </p:sp>
      <p:sp>
        <p:nvSpPr>
          <p:cNvPr id="6" name="Rectangle 51"/>
          <p:cNvSpPr>
            <a:spLocks noChangeArrowheads="1"/>
          </p:cNvSpPr>
          <p:nvPr/>
        </p:nvSpPr>
        <p:spPr bwMode="auto">
          <a:xfrm>
            <a:off x="6300788" y="1231438"/>
            <a:ext cx="2698750" cy="1080120"/>
          </a:xfrm>
          <a:prstGeom prst="rect">
            <a:avLst/>
          </a:prstGeom>
          <a:noFill/>
          <a:ln w="34925">
            <a:solidFill>
              <a:srgbClr val="0070C0"/>
            </a:solidFill>
            <a:miter lim="800000"/>
            <a:headEnd type="none" w="med" len="lg"/>
            <a:tailEnd/>
          </a:ln>
        </p:spPr>
        <p:txBody>
          <a:bodyPr wrap="none" anchor="ctr"/>
          <a:lstStyle/>
          <a:p>
            <a:pPr algn="ctr"/>
            <a:endParaRPr lang="es-ES" b="1" dirty="0">
              <a:cs typeface="Arial" charset="0"/>
            </a:endParaRPr>
          </a:p>
          <a:p>
            <a:pPr algn="ctr"/>
            <a:endParaRPr lang="es-ES" b="1" dirty="0">
              <a:cs typeface="Arial" charset="0"/>
            </a:endParaRPr>
          </a:p>
          <a:p>
            <a:pPr algn="ctr"/>
            <a:endParaRPr lang="es-ES" b="1" dirty="0">
              <a:cs typeface="Arial" charset="0"/>
            </a:endParaRPr>
          </a:p>
          <a:p>
            <a:pPr algn="ctr"/>
            <a:r>
              <a:rPr lang="es-ES" sz="2000" b="1" dirty="0" err="1" smtClean="0">
                <a:cs typeface="Arial" charset="0"/>
              </a:rPr>
              <a:t>Grafted</a:t>
            </a:r>
            <a:r>
              <a:rPr lang="es-ES" sz="2000" b="1" dirty="0" smtClean="0">
                <a:cs typeface="Arial" charset="0"/>
              </a:rPr>
              <a:t> </a:t>
            </a:r>
            <a:r>
              <a:rPr lang="es-ES" sz="2000" b="1" dirty="0" err="1" smtClean="0">
                <a:cs typeface="Arial" charset="0"/>
              </a:rPr>
              <a:t>adsorbents</a:t>
            </a:r>
            <a:endParaRPr lang="es-ES" b="1" dirty="0">
              <a:solidFill>
                <a:srgbClr val="3366FF"/>
              </a:solidFill>
              <a:cs typeface="Arial" charset="0"/>
            </a:endParaRPr>
          </a:p>
          <a:p>
            <a:pPr algn="ctr"/>
            <a:r>
              <a:rPr lang="es-ES" b="1" dirty="0" smtClean="0">
                <a:solidFill>
                  <a:srgbClr val="FF0000"/>
                </a:solidFill>
                <a:cs typeface="Arial" charset="0"/>
              </a:rPr>
              <a:t>PE-</a:t>
            </a:r>
            <a:r>
              <a:rPr lang="es-ES" b="1" dirty="0" err="1" smtClean="0">
                <a:solidFill>
                  <a:srgbClr val="FF0000"/>
                </a:solidFill>
                <a:cs typeface="Arial" charset="0"/>
              </a:rPr>
              <a:t>SBA15</a:t>
            </a:r>
            <a:r>
              <a:rPr lang="es-ES" b="1" dirty="0" smtClean="0">
                <a:solidFill>
                  <a:srgbClr val="FF0000"/>
                </a:solidFill>
                <a:cs typeface="Arial" charset="0"/>
              </a:rPr>
              <a:t>-N(X</a:t>
            </a:r>
            <a:r>
              <a:rPr lang="es-ES" b="1" dirty="0">
                <a:solidFill>
                  <a:srgbClr val="FF0000"/>
                </a:solidFill>
                <a:cs typeface="Arial" charset="0"/>
              </a:rPr>
              <a:t>)</a:t>
            </a:r>
          </a:p>
          <a:p>
            <a:pPr algn="ctr"/>
            <a:r>
              <a:rPr lang="es-ES" b="1" dirty="0" smtClean="0">
                <a:solidFill>
                  <a:srgbClr val="FF0000"/>
                </a:solidFill>
                <a:cs typeface="Arial" charset="0"/>
              </a:rPr>
              <a:t>PE-</a:t>
            </a:r>
            <a:r>
              <a:rPr lang="es-ES" b="1" dirty="0" err="1" smtClean="0">
                <a:solidFill>
                  <a:srgbClr val="FF0000"/>
                </a:solidFill>
                <a:cs typeface="Arial" charset="0"/>
              </a:rPr>
              <a:t>SBA15</a:t>
            </a:r>
            <a:r>
              <a:rPr lang="es-ES" b="1" dirty="0" smtClean="0">
                <a:solidFill>
                  <a:srgbClr val="FF0000"/>
                </a:solidFill>
                <a:cs typeface="Arial" charset="0"/>
              </a:rPr>
              <a:t>-</a:t>
            </a:r>
            <a:r>
              <a:rPr lang="es-ES" b="1" dirty="0" err="1" smtClean="0">
                <a:solidFill>
                  <a:srgbClr val="FF0000"/>
                </a:solidFill>
                <a:cs typeface="Arial" charset="0"/>
              </a:rPr>
              <a:t>NNN</a:t>
            </a:r>
            <a:r>
              <a:rPr lang="es-ES" b="1" dirty="0" smtClean="0">
                <a:solidFill>
                  <a:srgbClr val="FF0000"/>
                </a:solidFill>
                <a:cs typeface="Arial" charset="0"/>
              </a:rPr>
              <a:t>(X</a:t>
            </a:r>
            <a:r>
              <a:rPr lang="es-ES" b="1" dirty="0">
                <a:solidFill>
                  <a:srgbClr val="FF0000"/>
                </a:solidFill>
                <a:cs typeface="Arial" charset="0"/>
              </a:rPr>
              <a:t>)</a:t>
            </a:r>
          </a:p>
          <a:p>
            <a:pPr algn="ctr"/>
            <a:endParaRPr lang="es-ES" b="1" dirty="0">
              <a:solidFill>
                <a:srgbClr val="3366FF"/>
              </a:solidFill>
              <a:cs typeface="Arial" charset="0"/>
            </a:endParaRPr>
          </a:p>
          <a:p>
            <a:pPr algn="ctr"/>
            <a:endParaRPr lang="es-ES" b="1" dirty="0">
              <a:solidFill>
                <a:srgbClr val="3366FF"/>
              </a:solidFill>
              <a:cs typeface="Arial" charset="0"/>
            </a:endParaRPr>
          </a:p>
          <a:p>
            <a:pPr algn="ctr"/>
            <a:r>
              <a:rPr lang="es-ES" b="1" dirty="0">
                <a:cs typeface="Arial" charset="0"/>
              </a:rPr>
              <a:t> </a:t>
            </a:r>
            <a:endParaRPr lang="es-ES" b="1" dirty="0">
              <a:solidFill>
                <a:srgbClr val="3366FF"/>
              </a:solidFill>
              <a:cs typeface="Arial" charset="0"/>
            </a:endParaRPr>
          </a:p>
        </p:txBody>
      </p:sp>
      <p:sp>
        <p:nvSpPr>
          <p:cNvPr id="24580" name="CuadroTexto 1"/>
          <p:cNvSpPr txBox="1">
            <a:spLocks noChangeArrowheads="1"/>
          </p:cNvSpPr>
          <p:nvPr/>
        </p:nvSpPr>
        <p:spPr bwMode="auto">
          <a:xfrm>
            <a:off x="4138613" y="3998392"/>
            <a:ext cx="4537075" cy="366712"/>
          </a:xfrm>
          <a:prstGeom prst="rect">
            <a:avLst/>
          </a:prstGeom>
          <a:noFill/>
          <a:ln w="9525">
            <a:noFill/>
            <a:miter lim="800000"/>
            <a:headEnd/>
            <a:tailEnd/>
          </a:ln>
        </p:spPr>
        <p:txBody>
          <a:bodyPr>
            <a:spAutoFit/>
          </a:bodyPr>
          <a:lstStyle/>
          <a:p>
            <a:pPr>
              <a:spcBef>
                <a:spcPct val="50000"/>
              </a:spcBef>
            </a:pPr>
            <a:r>
              <a:rPr lang="es-ES" b="1" dirty="0">
                <a:solidFill>
                  <a:srgbClr val="FF0000"/>
                </a:solidFill>
                <a:cs typeface="Arial" charset="0"/>
              </a:rPr>
              <a:t>AP(N): </a:t>
            </a:r>
            <a:r>
              <a:rPr lang="es-ES" dirty="0">
                <a:cs typeface="Arial" charset="0"/>
              </a:rPr>
              <a:t>3-</a:t>
            </a:r>
            <a:r>
              <a:rPr lang="es-ES" u="sng" dirty="0">
                <a:cs typeface="Arial" charset="0"/>
              </a:rPr>
              <a:t>aminopropyl</a:t>
            </a:r>
            <a:r>
              <a:rPr lang="es-ES" dirty="0">
                <a:cs typeface="Arial" charset="0"/>
              </a:rPr>
              <a:t>-trimethoxisilane</a:t>
            </a:r>
          </a:p>
        </p:txBody>
      </p:sp>
      <p:pic>
        <p:nvPicPr>
          <p:cNvPr id="24581" name="Picture 2"/>
          <p:cNvPicPr>
            <a:picLocks noChangeAspect="1" noChangeArrowheads="1"/>
          </p:cNvPicPr>
          <p:nvPr/>
        </p:nvPicPr>
        <p:blipFill>
          <a:blip r:embed="rId3" cstate="print"/>
          <a:srcRect/>
          <a:stretch>
            <a:fillRect/>
          </a:stretch>
        </p:blipFill>
        <p:spPr bwMode="auto">
          <a:xfrm>
            <a:off x="688975" y="2378075"/>
            <a:ext cx="1795463" cy="3590925"/>
          </a:xfrm>
          <a:prstGeom prst="rect">
            <a:avLst/>
          </a:prstGeom>
          <a:noFill/>
          <a:ln w="9525">
            <a:noFill/>
            <a:miter lim="800000"/>
            <a:headEnd/>
            <a:tailEnd/>
          </a:ln>
        </p:spPr>
      </p:pic>
      <p:sp>
        <p:nvSpPr>
          <p:cNvPr id="24582" name="10 Rectángulo"/>
          <p:cNvSpPr>
            <a:spLocks noChangeArrowheads="1"/>
          </p:cNvSpPr>
          <p:nvPr/>
        </p:nvSpPr>
        <p:spPr bwMode="auto">
          <a:xfrm>
            <a:off x="2843213" y="5438551"/>
            <a:ext cx="6084887" cy="784830"/>
          </a:xfrm>
          <a:prstGeom prst="rect">
            <a:avLst/>
          </a:prstGeom>
          <a:noFill/>
          <a:ln w="9525">
            <a:noFill/>
            <a:miter lim="800000"/>
            <a:headEnd/>
            <a:tailEnd/>
          </a:ln>
        </p:spPr>
        <p:txBody>
          <a:bodyPr>
            <a:spAutoFit/>
          </a:bodyPr>
          <a:lstStyle/>
          <a:p>
            <a:pPr>
              <a:spcBef>
                <a:spcPct val="50000"/>
              </a:spcBef>
            </a:pPr>
            <a:r>
              <a:rPr lang="es-ES" b="1" dirty="0">
                <a:solidFill>
                  <a:srgbClr val="FF0000"/>
                </a:solidFill>
                <a:cs typeface="Arial" charset="0"/>
              </a:rPr>
              <a:t>DT(NNN)</a:t>
            </a:r>
            <a:r>
              <a:rPr lang="es-ES_tradnl" dirty="0">
                <a:cs typeface="Arial" charset="0"/>
              </a:rPr>
              <a:t>: </a:t>
            </a:r>
            <a:r>
              <a:rPr lang="es-ES" dirty="0" err="1" smtClean="0">
                <a:solidFill>
                  <a:srgbClr val="000000"/>
                </a:solidFill>
                <a:cs typeface="Arial" charset="0"/>
              </a:rPr>
              <a:t>Diethylen-</a:t>
            </a:r>
            <a:r>
              <a:rPr lang="es-ES" u="sng" dirty="0" err="1" smtClean="0">
                <a:solidFill>
                  <a:srgbClr val="000000"/>
                </a:solidFill>
                <a:cs typeface="Arial" charset="0"/>
              </a:rPr>
              <a:t>triamino-propyl</a:t>
            </a:r>
            <a:r>
              <a:rPr lang="es-ES" u="sng" dirty="0" smtClean="0">
                <a:solidFill>
                  <a:srgbClr val="000000"/>
                </a:solidFill>
                <a:cs typeface="Arial" charset="0"/>
              </a:rPr>
              <a:t> </a:t>
            </a:r>
            <a:r>
              <a:rPr lang="es-ES" dirty="0" err="1" smtClean="0">
                <a:solidFill>
                  <a:srgbClr val="000000"/>
                </a:solidFill>
                <a:cs typeface="Arial" charset="0"/>
              </a:rPr>
              <a:t>metoxysilane</a:t>
            </a:r>
            <a:endParaRPr lang="es-ES" sz="1200" b="1" dirty="0" smtClean="0">
              <a:solidFill>
                <a:srgbClr val="000000"/>
              </a:solidFill>
              <a:latin typeface="Verdana" pitchFamily="34" charset="0"/>
            </a:endParaRPr>
          </a:p>
          <a:p>
            <a:pPr>
              <a:spcBef>
                <a:spcPct val="50000"/>
              </a:spcBef>
            </a:pPr>
            <a:endParaRPr lang="es-ES_tradnl" u="sng" dirty="0">
              <a:cs typeface="Arial" charset="0"/>
            </a:endParaRPr>
          </a:p>
        </p:txBody>
      </p:sp>
      <p:sp>
        <p:nvSpPr>
          <p:cNvPr id="24583" name="CuadroTexto 1"/>
          <p:cNvSpPr txBox="1">
            <a:spLocks noChangeArrowheads="1"/>
          </p:cNvSpPr>
          <p:nvPr/>
        </p:nvSpPr>
        <p:spPr bwMode="auto">
          <a:xfrm>
            <a:off x="1945026" y="1503445"/>
            <a:ext cx="239712" cy="461962"/>
          </a:xfrm>
          <a:prstGeom prst="rect">
            <a:avLst/>
          </a:prstGeom>
          <a:noFill/>
          <a:ln w="9525">
            <a:noFill/>
            <a:miter lim="800000"/>
            <a:headEnd/>
            <a:tailEnd/>
          </a:ln>
        </p:spPr>
        <p:txBody>
          <a:bodyPr>
            <a:spAutoFit/>
          </a:bodyPr>
          <a:lstStyle/>
          <a:p>
            <a:r>
              <a:rPr lang="es-ES" sz="2400" dirty="0">
                <a:cs typeface="Arial" charset="0"/>
              </a:rPr>
              <a:t>+</a:t>
            </a:r>
          </a:p>
        </p:txBody>
      </p:sp>
      <p:sp>
        <p:nvSpPr>
          <p:cNvPr id="19466" name="12 Rectángulo"/>
          <p:cNvSpPr>
            <a:spLocks noChangeArrowheads="1"/>
          </p:cNvSpPr>
          <p:nvPr/>
        </p:nvSpPr>
        <p:spPr bwMode="auto">
          <a:xfrm>
            <a:off x="6516216" y="2348880"/>
            <a:ext cx="2282997" cy="369332"/>
          </a:xfrm>
          <a:prstGeom prst="rect">
            <a:avLst/>
          </a:prstGeom>
          <a:noFill/>
          <a:ln w="9525">
            <a:noFill/>
            <a:miter lim="800000"/>
            <a:headEnd/>
            <a:tailEnd/>
          </a:ln>
        </p:spPr>
        <p:txBody>
          <a:bodyPr wrap="none">
            <a:spAutoFit/>
          </a:bodyPr>
          <a:lstStyle/>
          <a:p>
            <a:pPr algn="r">
              <a:spcBef>
                <a:spcPct val="50000"/>
              </a:spcBef>
            </a:pPr>
            <a:r>
              <a:rPr lang="es-ES" b="1" dirty="0">
                <a:solidFill>
                  <a:srgbClr val="FF0000"/>
                </a:solidFill>
                <a:cs typeface="Arial" charset="0"/>
              </a:rPr>
              <a:t>X: </a:t>
            </a:r>
            <a:r>
              <a:rPr lang="es-ES" b="1" dirty="0" smtClean="0">
                <a:solidFill>
                  <a:srgbClr val="FF0000"/>
                </a:solidFill>
                <a:cs typeface="Arial" charset="0"/>
              </a:rPr>
              <a:t>2, </a:t>
            </a:r>
            <a:r>
              <a:rPr lang="es-ES" b="1" dirty="0" err="1" smtClean="0">
                <a:solidFill>
                  <a:srgbClr val="FF0000"/>
                </a:solidFill>
                <a:cs typeface="Arial" charset="0"/>
              </a:rPr>
              <a:t>or</a:t>
            </a:r>
            <a:r>
              <a:rPr lang="es-ES" b="1" dirty="0" smtClean="0">
                <a:solidFill>
                  <a:srgbClr val="FF0000"/>
                </a:solidFill>
                <a:cs typeface="Arial" charset="0"/>
              </a:rPr>
              <a:t> </a:t>
            </a:r>
            <a:r>
              <a:rPr lang="es-ES_tradnl" b="1" dirty="0" smtClean="0">
                <a:solidFill>
                  <a:srgbClr val="FF0000"/>
                </a:solidFill>
                <a:cs typeface="Arial" charset="0"/>
              </a:rPr>
              <a:t>6 </a:t>
            </a:r>
            <a:r>
              <a:rPr lang="es-ES_tradnl" b="1" dirty="0" err="1">
                <a:solidFill>
                  <a:srgbClr val="FF0000"/>
                </a:solidFill>
                <a:cs typeface="Arial" charset="0"/>
              </a:rPr>
              <a:t>SiOH</a:t>
            </a:r>
            <a:r>
              <a:rPr lang="es-ES_tradnl" b="1" dirty="0">
                <a:solidFill>
                  <a:srgbClr val="FF0000"/>
                </a:solidFill>
                <a:cs typeface="Arial" charset="0"/>
              </a:rPr>
              <a:t>/nm</a:t>
            </a:r>
            <a:r>
              <a:rPr lang="es-ES_tradnl" b="1" baseline="30000" dirty="0">
                <a:solidFill>
                  <a:srgbClr val="FF0000"/>
                </a:solidFill>
                <a:cs typeface="Arial" charset="0"/>
              </a:rPr>
              <a:t>2</a:t>
            </a:r>
          </a:p>
        </p:txBody>
      </p:sp>
      <p:sp>
        <p:nvSpPr>
          <p:cNvPr id="14" name="AutoShape 61"/>
          <p:cNvSpPr>
            <a:spLocks/>
          </p:cNvSpPr>
          <p:nvPr/>
        </p:nvSpPr>
        <p:spPr bwMode="auto">
          <a:xfrm>
            <a:off x="2267744" y="1308941"/>
            <a:ext cx="2737073" cy="863873"/>
          </a:xfrm>
          <a:prstGeom prst="borderCallout2">
            <a:avLst>
              <a:gd name="adj1" fmla="val 99929"/>
              <a:gd name="adj2" fmla="val 32388"/>
              <a:gd name="adj3" fmla="val 239879"/>
              <a:gd name="adj4" fmla="val 8544"/>
              <a:gd name="adj5" fmla="val 335241"/>
              <a:gd name="adj6" fmla="val -22577"/>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fontAlgn="auto">
              <a:spcBef>
                <a:spcPct val="50000"/>
              </a:spcBef>
              <a:spcAft>
                <a:spcPts val="0"/>
              </a:spcAft>
              <a:defRPr/>
            </a:pPr>
            <a:r>
              <a:rPr lang="es-ES" dirty="0" smtClean="0">
                <a:latin typeface="Arial" pitchFamily="34" charset="0"/>
                <a:cs typeface="Arial" pitchFamily="34" charset="0"/>
              </a:rPr>
              <a:t>Amino-</a:t>
            </a:r>
            <a:r>
              <a:rPr lang="es-ES" dirty="0" err="1" smtClean="0">
                <a:latin typeface="Arial" pitchFamily="34" charset="0"/>
                <a:cs typeface="Arial" pitchFamily="34" charset="0"/>
              </a:rPr>
              <a:t>organic</a:t>
            </a:r>
            <a:r>
              <a:rPr lang="es-ES" dirty="0" smtClean="0">
                <a:latin typeface="Arial" pitchFamily="34" charset="0"/>
                <a:cs typeface="Arial" pitchFamily="34" charset="0"/>
              </a:rPr>
              <a:t>  </a:t>
            </a:r>
            <a:r>
              <a:rPr lang="es-ES" dirty="0" err="1" smtClean="0">
                <a:latin typeface="Arial" pitchFamily="34" charset="0"/>
                <a:cs typeface="Arial" pitchFamily="34" charset="0"/>
              </a:rPr>
              <a:t>chains</a:t>
            </a:r>
            <a:endParaRPr lang="es-ES" dirty="0">
              <a:latin typeface="Arial" pitchFamily="34" charset="0"/>
              <a:cs typeface="Arial" pitchFamily="34" charset="0"/>
            </a:endParaRPr>
          </a:p>
          <a:p>
            <a:pPr algn="ctr" fontAlgn="auto">
              <a:spcBef>
                <a:spcPct val="50000"/>
              </a:spcBef>
              <a:spcAft>
                <a:spcPts val="0"/>
              </a:spcAft>
              <a:defRPr/>
            </a:pPr>
            <a:r>
              <a:rPr lang="es-ES" b="1" dirty="0">
                <a:solidFill>
                  <a:srgbClr val="FF0000"/>
                </a:solidFill>
                <a:latin typeface="Arial" pitchFamily="34" charset="0"/>
                <a:cs typeface="Arial" pitchFamily="34" charset="0"/>
              </a:rPr>
              <a:t>AP(N) </a:t>
            </a:r>
            <a:r>
              <a:rPr lang="es-ES" dirty="0" err="1" smtClean="0">
                <a:latin typeface="Arial" pitchFamily="34" charset="0"/>
                <a:cs typeface="Arial" pitchFamily="34" charset="0"/>
              </a:rPr>
              <a:t>or</a:t>
            </a:r>
            <a:r>
              <a:rPr lang="es-ES" b="1" dirty="0" smtClean="0">
                <a:solidFill>
                  <a:srgbClr val="FF0000"/>
                </a:solidFill>
                <a:latin typeface="Arial" pitchFamily="34" charset="0"/>
                <a:cs typeface="Arial" pitchFamily="34" charset="0"/>
              </a:rPr>
              <a:t> </a:t>
            </a:r>
            <a:r>
              <a:rPr lang="es-ES" b="1" dirty="0">
                <a:solidFill>
                  <a:srgbClr val="FF0000"/>
                </a:solidFill>
                <a:latin typeface="Arial" pitchFamily="34" charset="0"/>
                <a:cs typeface="Arial" pitchFamily="34" charset="0"/>
              </a:rPr>
              <a:t>DT(NNN)</a:t>
            </a:r>
          </a:p>
          <a:p>
            <a:pPr algn="ct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p:txBody>
      </p:sp>
      <p:sp>
        <p:nvSpPr>
          <p:cNvPr id="15" name="AutoShape 61"/>
          <p:cNvSpPr>
            <a:spLocks/>
          </p:cNvSpPr>
          <p:nvPr/>
        </p:nvSpPr>
        <p:spPr bwMode="auto">
          <a:xfrm>
            <a:off x="2843808" y="3152843"/>
            <a:ext cx="1063625" cy="309562"/>
          </a:xfrm>
          <a:prstGeom prst="borderCallout2">
            <a:avLst>
              <a:gd name="adj1" fmla="val 101350"/>
              <a:gd name="adj2" fmla="val 38718"/>
              <a:gd name="adj3" fmla="val 295790"/>
              <a:gd name="adj4" fmla="val -31974"/>
              <a:gd name="adj5" fmla="val 370779"/>
              <a:gd name="adj6" fmla="val -100254"/>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fontAlgn="auto">
              <a:spcBef>
                <a:spcPts val="0"/>
              </a:spcBef>
              <a:spcAft>
                <a:spcPts val="0"/>
              </a:spcAft>
              <a:defRPr/>
            </a:pPr>
            <a:r>
              <a:rPr lang="es-ES" dirty="0" err="1" smtClean="0">
                <a:latin typeface="Arial" pitchFamily="34" charset="0"/>
                <a:cs typeface="Arial" pitchFamily="34" charset="0"/>
              </a:rPr>
              <a:t>Toluene</a:t>
            </a:r>
            <a:endParaRPr lang="es-ES" dirty="0">
              <a:latin typeface="Arial" pitchFamily="34" charset="0"/>
              <a:cs typeface="Arial" pitchFamily="34" charset="0"/>
            </a:endParaRPr>
          </a:p>
          <a:p>
            <a:pPr algn="ct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p:txBody>
      </p:sp>
      <p:sp>
        <p:nvSpPr>
          <p:cNvPr id="16" name="AutoShape 61"/>
          <p:cNvSpPr>
            <a:spLocks/>
          </p:cNvSpPr>
          <p:nvPr/>
        </p:nvSpPr>
        <p:spPr bwMode="auto">
          <a:xfrm>
            <a:off x="251520" y="1556792"/>
            <a:ext cx="1583854" cy="432048"/>
          </a:xfrm>
          <a:prstGeom prst="borderCallout2">
            <a:avLst>
              <a:gd name="adj1" fmla="val 101363"/>
              <a:gd name="adj2" fmla="val 23899"/>
              <a:gd name="adj3" fmla="val 302586"/>
              <a:gd name="adj4" fmla="val 27568"/>
              <a:gd name="adj5" fmla="val 634480"/>
              <a:gd name="adj6" fmla="val 61707"/>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fontAlgn="auto">
              <a:spcBef>
                <a:spcPts val="0"/>
              </a:spcBef>
              <a:spcAft>
                <a:spcPts val="0"/>
              </a:spcAft>
              <a:defRPr/>
            </a:pPr>
            <a:r>
              <a:rPr lang="es-ES" b="1" dirty="0" smtClean="0">
                <a:solidFill>
                  <a:srgbClr val="FF0000"/>
                </a:solidFill>
                <a:latin typeface="Arial" pitchFamily="34" charset="0"/>
                <a:cs typeface="Arial" pitchFamily="34" charset="0"/>
              </a:rPr>
              <a:t>PE-</a:t>
            </a:r>
            <a:r>
              <a:rPr lang="es-ES" b="1" dirty="0" err="1" smtClean="0">
                <a:solidFill>
                  <a:srgbClr val="FF0000"/>
                </a:solidFill>
                <a:latin typeface="Arial" pitchFamily="34" charset="0"/>
                <a:cs typeface="Arial" pitchFamily="34" charset="0"/>
              </a:rPr>
              <a:t>SBA15</a:t>
            </a:r>
            <a:endParaRPr lang="es-ES" b="1" dirty="0" smtClean="0">
              <a:solidFill>
                <a:srgbClr val="FF0000"/>
              </a:solidFill>
              <a:latin typeface="Arial" pitchFamily="34" charset="0"/>
              <a:cs typeface="Arial" pitchFamily="34" charset="0"/>
            </a:endParaRPr>
          </a:p>
          <a:p>
            <a:pPr algn="ctr" fontAlgn="auto">
              <a:spcBef>
                <a:spcPts val="0"/>
              </a:spcBef>
              <a:spcAft>
                <a:spcPts val="0"/>
              </a:spcAft>
              <a:defRPr/>
            </a:pPr>
            <a:endParaRPr lang="es-ES" sz="1400" b="1" dirty="0">
              <a:solidFill>
                <a:srgbClr val="FF0000"/>
              </a:solidFill>
              <a:latin typeface="Arial" pitchFamily="34" charset="0"/>
              <a:cs typeface="Arial" pitchFamily="34" charset="0"/>
            </a:endParaRPr>
          </a:p>
          <a:p>
            <a:pPr algn="ct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p:txBody>
      </p:sp>
      <p:cxnSp>
        <p:nvCxnSpPr>
          <p:cNvPr id="21" name="20 Conector recto de flecha"/>
          <p:cNvCxnSpPr/>
          <p:nvPr/>
        </p:nvCxnSpPr>
        <p:spPr>
          <a:xfrm>
            <a:off x="5148064" y="1700808"/>
            <a:ext cx="1008063"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4590" name="Picture 5"/>
          <p:cNvPicPr preferRelativeResize="0">
            <a:picLocks noChangeAspect="1" noChangeArrowheads="1"/>
          </p:cNvPicPr>
          <p:nvPr/>
        </p:nvPicPr>
        <p:blipFill>
          <a:blip r:embed="rId4" cstate="print"/>
          <a:srcRect/>
          <a:stretch>
            <a:fillRect/>
          </a:stretch>
        </p:blipFill>
        <p:spPr bwMode="auto">
          <a:xfrm>
            <a:off x="4530725" y="4400507"/>
            <a:ext cx="2201515" cy="972709"/>
          </a:xfrm>
          <a:prstGeom prst="rect">
            <a:avLst/>
          </a:prstGeom>
          <a:noFill/>
          <a:ln w="9525">
            <a:noFill/>
            <a:miter lim="800000"/>
            <a:headEnd/>
            <a:tailEnd/>
          </a:ln>
        </p:spPr>
      </p:pic>
      <p:pic>
        <p:nvPicPr>
          <p:cNvPr id="24591" name="Picture 24"/>
          <p:cNvPicPr>
            <a:picLocks noChangeAspect="1" noChangeArrowheads="1"/>
          </p:cNvPicPr>
          <p:nvPr/>
        </p:nvPicPr>
        <p:blipFill>
          <a:blip r:embed="rId5" cstate="print"/>
          <a:srcRect/>
          <a:stretch>
            <a:fillRect/>
          </a:stretch>
        </p:blipFill>
        <p:spPr bwMode="auto">
          <a:xfrm>
            <a:off x="3491880" y="5839732"/>
            <a:ext cx="4248770" cy="902381"/>
          </a:xfrm>
          <a:prstGeom prst="rect">
            <a:avLst/>
          </a:prstGeom>
          <a:noFill/>
          <a:ln w="9525">
            <a:noFill/>
            <a:miter lim="800000"/>
            <a:headEnd/>
            <a:tailEnd/>
          </a:ln>
        </p:spPr>
      </p:pic>
      <p:sp>
        <p:nvSpPr>
          <p:cNvPr id="24" name="23 Rectángulo"/>
          <p:cNvSpPr>
            <a:spLocks noChangeArrowheads="1"/>
          </p:cNvSpPr>
          <p:nvPr/>
        </p:nvSpPr>
        <p:spPr bwMode="auto">
          <a:xfrm>
            <a:off x="5364163" y="2996952"/>
            <a:ext cx="3635375" cy="862013"/>
          </a:xfrm>
          <a:prstGeom prst="rect">
            <a:avLst/>
          </a:prstGeom>
          <a:noFill/>
          <a:ln w="9525">
            <a:solidFill>
              <a:srgbClr val="C00000"/>
            </a:solidFill>
            <a:miter lim="800000"/>
            <a:headEnd/>
            <a:tailEnd/>
          </a:ln>
        </p:spPr>
        <p:txBody>
          <a:bodyPr>
            <a:spAutoFit/>
          </a:bodyPr>
          <a:lstStyle/>
          <a:p>
            <a:pPr algn="ctr"/>
            <a:r>
              <a:rPr lang="en-US" sz="1600" dirty="0" err="1" smtClean="0">
                <a:solidFill>
                  <a:srgbClr val="C00000"/>
                </a:solidFill>
                <a:latin typeface="Verdana" pitchFamily="34" charset="0"/>
              </a:rPr>
              <a:t>Calcined</a:t>
            </a:r>
            <a:r>
              <a:rPr lang="en-US" sz="1600" dirty="0" smtClean="0">
                <a:solidFill>
                  <a:srgbClr val="C00000"/>
                </a:solidFill>
                <a:latin typeface="Verdana" pitchFamily="34" charset="0"/>
              </a:rPr>
              <a:t> silica at 550ºC</a:t>
            </a:r>
            <a:r>
              <a:rPr lang="en-US" sz="1600" dirty="0">
                <a:solidFill>
                  <a:srgbClr val="C00000"/>
                </a:solidFill>
                <a:latin typeface="Verdana" pitchFamily="34" charset="0"/>
              </a:rPr>
              <a:t>: </a:t>
            </a:r>
          </a:p>
          <a:p>
            <a:pPr algn="ctr"/>
            <a:r>
              <a:rPr lang="en-US" sz="1600" dirty="0" smtClean="0">
                <a:solidFill>
                  <a:srgbClr val="C00000"/>
                </a:solidFill>
                <a:latin typeface="Verdana" pitchFamily="34" charset="0"/>
              </a:rPr>
              <a:t>1,7 Si-OH/nm</a:t>
            </a:r>
            <a:r>
              <a:rPr lang="en-US" sz="1600" baseline="30000" dirty="0" smtClean="0">
                <a:solidFill>
                  <a:srgbClr val="C00000"/>
                </a:solidFill>
                <a:latin typeface="Verdana" pitchFamily="34" charset="0"/>
              </a:rPr>
              <a:t>2</a:t>
            </a:r>
            <a:endParaRPr lang="en-US" sz="1600" baseline="30000" dirty="0">
              <a:solidFill>
                <a:srgbClr val="C00000"/>
              </a:solidFill>
              <a:latin typeface="Verdana" pitchFamily="34" charset="0"/>
            </a:endParaRPr>
          </a:p>
          <a:p>
            <a:pPr algn="ctr">
              <a:spcBef>
                <a:spcPct val="50000"/>
              </a:spcBef>
            </a:pPr>
            <a:r>
              <a:rPr lang="en-US" sz="1100" b="1" i="1" dirty="0">
                <a:solidFill>
                  <a:srgbClr val="990000"/>
                </a:solidFill>
                <a:latin typeface="Arial" pitchFamily="34" charset="0"/>
                <a:cs typeface="Arial" pitchFamily="34" charset="0"/>
              </a:rPr>
              <a:t>Van </a:t>
            </a:r>
            <a:r>
              <a:rPr lang="en-US" sz="1100" b="1" i="1" dirty="0" err="1">
                <a:solidFill>
                  <a:srgbClr val="990000"/>
                </a:solidFill>
                <a:latin typeface="Arial" pitchFamily="34" charset="0"/>
                <a:cs typeface="Arial" pitchFamily="34" charset="0"/>
              </a:rPr>
              <a:t>der</a:t>
            </a:r>
            <a:r>
              <a:rPr lang="en-US" sz="1100" b="1" i="1" dirty="0">
                <a:solidFill>
                  <a:srgbClr val="990000"/>
                </a:solidFill>
                <a:latin typeface="Arial" pitchFamily="34" charset="0"/>
                <a:cs typeface="Arial" pitchFamily="34" charset="0"/>
              </a:rPr>
              <a:t> </a:t>
            </a:r>
            <a:r>
              <a:rPr lang="en-US" sz="1100" b="1" i="1" dirty="0" err="1">
                <a:solidFill>
                  <a:srgbClr val="990000"/>
                </a:solidFill>
                <a:latin typeface="Arial" pitchFamily="34" charset="0"/>
                <a:cs typeface="Arial" pitchFamily="34" charset="0"/>
              </a:rPr>
              <a:t>Voort</a:t>
            </a:r>
            <a:r>
              <a:rPr lang="en-US" sz="1100" b="1" i="1" dirty="0">
                <a:solidFill>
                  <a:srgbClr val="990000"/>
                </a:solidFill>
                <a:latin typeface="Arial" pitchFamily="34" charset="0"/>
                <a:cs typeface="Arial" pitchFamily="34" charset="0"/>
              </a:rPr>
              <a:t> et al., Far. Trans., 1991</a:t>
            </a:r>
          </a:p>
        </p:txBody>
      </p:sp>
      <p:grpSp>
        <p:nvGrpSpPr>
          <p:cNvPr id="20" name="21 Grupo"/>
          <p:cNvGrpSpPr>
            <a:grpSpLocks/>
          </p:cNvGrpSpPr>
          <p:nvPr/>
        </p:nvGrpSpPr>
        <p:grpSpPr bwMode="auto">
          <a:xfrm>
            <a:off x="323850" y="188913"/>
            <a:ext cx="4968875" cy="400110"/>
            <a:chOff x="323528" y="188640"/>
            <a:chExt cx="4968552" cy="400170"/>
          </a:xfrm>
        </p:grpSpPr>
        <p:sp>
          <p:nvSpPr>
            <p:cNvPr id="22"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23" name="22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
        <p:nvSpPr>
          <p:cNvPr id="25" name="Rectangle 11"/>
          <p:cNvSpPr>
            <a:spLocks noChangeArrowheads="1"/>
          </p:cNvSpPr>
          <p:nvPr/>
        </p:nvSpPr>
        <p:spPr bwMode="auto">
          <a:xfrm>
            <a:off x="323850" y="765175"/>
            <a:ext cx="8136582" cy="431577"/>
          </a:xfrm>
          <a:prstGeom prst="rect">
            <a:avLst/>
          </a:prstGeom>
          <a:noFill/>
          <a:ln w="9525">
            <a:noFill/>
            <a:miter lim="800000"/>
            <a:headEnd/>
            <a:tailEnd/>
          </a:ln>
        </p:spPr>
        <p:txBody>
          <a:bodyPr/>
          <a:lstStyle/>
          <a:p>
            <a:pPr algn="just">
              <a:spcBef>
                <a:spcPct val="20000"/>
              </a:spcBef>
            </a:pPr>
            <a:r>
              <a:rPr lang="en-US" sz="2000" b="1" dirty="0" err="1" smtClean="0">
                <a:cs typeface="Arial" charset="0"/>
              </a:rPr>
              <a:t>Functionalization</a:t>
            </a:r>
            <a:r>
              <a:rPr lang="en-US" sz="2000" b="1" dirty="0" smtClean="0">
                <a:cs typeface="Arial" charset="0"/>
              </a:rPr>
              <a:t>  of </a:t>
            </a:r>
            <a:r>
              <a:rPr lang="en-US" sz="2000" b="1" dirty="0" smtClean="0">
                <a:solidFill>
                  <a:srgbClr val="C00000"/>
                </a:solidFill>
                <a:cs typeface="Arial" charset="0"/>
              </a:rPr>
              <a:t>PORE-EXPANDED</a:t>
            </a:r>
            <a:r>
              <a:rPr lang="en-US" sz="2000" b="1" dirty="0" smtClean="0">
                <a:cs typeface="Arial" charset="0"/>
              </a:rPr>
              <a:t> SBA-15 by </a:t>
            </a:r>
            <a:r>
              <a:rPr lang="en-US" sz="2000" b="1" dirty="0" smtClean="0">
                <a:solidFill>
                  <a:srgbClr val="C00000"/>
                </a:solidFill>
                <a:cs typeface="Arial" charset="0"/>
              </a:rPr>
              <a:t>GRAFTING</a:t>
            </a:r>
            <a:endParaRPr lang="en-US" sz="2000" dirty="0">
              <a:solidFill>
                <a:srgbClr val="C00000"/>
              </a:solidFill>
              <a:cs typeface="Arial"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457"/>
                                        </p:tgtEl>
                                        <p:attrNameLst>
                                          <p:attrName>style.visibility</p:attrName>
                                        </p:attrNameLst>
                                      </p:cBhvr>
                                      <p:to>
                                        <p:strVal val="visible"/>
                                      </p:to>
                                    </p:set>
                                    <p:animEffect transition="in" filter="box(in)">
                                      <p:cBhvr>
                                        <p:cTn id="10" dur="500"/>
                                        <p:tgtEl>
                                          <p:spTgt spid="1945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9466"/>
                                        </p:tgtEl>
                                        <p:attrNameLst>
                                          <p:attrName>style.visibility</p:attrName>
                                        </p:attrNameLst>
                                      </p:cBhvr>
                                      <p:to>
                                        <p:strVal val="visible"/>
                                      </p:to>
                                    </p:set>
                                    <p:animEffect transition="in" filter="box(in)">
                                      <p:cBhvr>
                                        <p:cTn id="16" dur="500"/>
                                        <p:tgtEl>
                                          <p:spTgt spid="1946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ox(i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6" grpId="0" animBg="1"/>
      <p:bldP spid="19466"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5"/>
          <p:cNvSpPr txBox="1">
            <a:spLocks noChangeArrowheads="1"/>
          </p:cNvSpPr>
          <p:nvPr/>
        </p:nvSpPr>
        <p:spPr bwMode="auto">
          <a:xfrm>
            <a:off x="5003651" y="1844675"/>
            <a:ext cx="1152525" cy="584200"/>
          </a:xfrm>
          <a:prstGeom prst="rect">
            <a:avLst/>
          </a:prstGeom>
          <a:noFill/>
          <a:ln w="9525">
            <a:noFill/>
            <a:miter lim="800000"/>
            <a:headEnd/>
            <a:tailEnd/>
          </a:ln>
        </p:spPr>
        <p:txBody>
          <a:bodyPr>
            <a:spAutoFit/>
          </a:bodyPr>
          <a:lstStyle/>
          <a:p>
            <a:pPr>
              <a:buFontTx/>
              <a:buChar char="•"/>
            </a:pPr>
            <a:r>
              <a:rPr lang="es-ES" sz="1400" b="1" dirty="0">
                <a:cs typeface="Arial" charset="0"/>
              </a:rPr>
              <a:t> </a:t>
            </a:r>
            <a:r>
              <a:rPr lang="es-ES" sz="1600" dirty="0" err="1" smtClean="0">
                <a:cs typeface="Arial" charset="0"/>
              </a:rPr>
              <a:t>Filtering</a:t>
            </a:r>
            <a:endParaRPr lang="es-ES" sz="1600" dirty="0">
              <a:cs typeface="Arial" charset="0"/>
            </a:endParaRPr>
          </a:p>
          <a:p>
            <a:pPr>
              <a:buFontTx/>
              <a:buChar char="•"/>
            </a:pPr>
            <a:r>
              <a:rPr lang="es-ES" sz="1600" dirty="0">
                <a:cs typeface="Arial" charset="0"/>
              </a:rPr>
              <a:t> </a:t>
            </a:r>
            <a:r>
              <a:rPr lang="es-ES" sz="1600" dirty="0" err="1" smtClean="0">
                <a:cs typeface="Arial" charset="0"/>
              </a:rPr>
              <a:t>Drying</a:t>
            </a:r>
            <a:endParaRPr lang="es-ES" sz="1600" dirty="0">
              <a:cs typeface="Arial" charset="0"/>
            </a:endParaRPr>
          </a:p>
        </p:txBody>
      </p:sp>
      <p:sp>
        <p:nvSpPr>
          <p:cNvPr id="6" name="Rectangle 51"/>
          <p:cNvSpPr>
            <a:spLocks noChangeArrowheads="1"/>
          </p:cNvSpPr>
          <p:nvPr/>
        </p:nvSpPr>
        <p:spPr bwMode="auto">
          <a:xfrm>
            <a:off x="5940152" y="1231438"/>
            <a:ext cx="3168352" cy="1080120"/>
          </a:xfrm>
          <a:prstGeom prst="rect">
            <a:avLst/>
          </a:prstGeom>
          <a:noFill/>
          <a:ln w="34925">
            <a:solidFill>
              <a:srgbClr val="0070C0"/>
            </a:solidFill>
            <a:miter lim="800000"/>
            <a:headEnd type="none" w="med" len="lg"/>
            <a:tailEnd/>
          </a:ln>
        </p:spPr>
        <p:txBody>
          <a:bodyPr wrap="none" anchor="ctr"/>
          <a:lstStyle/>
          <a:p>
            <a:pPr algn="ctr"/>
            <a:endParaRPr lang="es-ES" b="1" dirty="0">
              <a:cs typeface="Arial" charset="0"/>
            </a:endParaRPr>
          </a:p>
          <a:p>
            <a:pPr algn="ctr"/>
            <a:endParaRPr lang="es-ES" b="1" dirty="0">
              <a:cs typeface="Arial" charset="0"/>
            </a:endParaRPr>
          </a:p>
          <a:p>
            <a:pPr algn="ctr"/>
            <a:endParaRPr lang="es-ES" b="1" dirty="0">
              <a:cs typeface="Arial" charset="0"/>
            </a:endParaRPr>
          </a:p>
          <a:p>
            <a:pPr algn="ctr"/>
            <a:r>
              <a:rPr lang="es-ES" sz="2000" b="1" dirty="0" err="1" smtClean="0">
                <a:cs typeface="Arial" charset="0"/>
              </a:rPr>
              <a:t>Impregnated</a:t>
            </a:r>
            <a:r>
              <a:rPr lang="es-ES" sz="2000" b="1" dirty="0" smtClean="0">
                <a:cs typeface="Arial" charset="0"/>
              </a:rPr>
              <a:t>  </a:t>
            </a:r>
            <a:r>
              <a:rPr lang="es-ES" sz="2000" b="1" dirty="0" err="1" smtClean="0">
                <a:cs typeface="Arial" charset="0"/>
              </a:rPr>
              <a:t>adsorbents</a:t>
            </a:r>
            <a:endParaRPr lang="es-ES" b="1" dirty="0">
              <a:solidFill>
                <a:srgbClr val="3366FF"/>
              </a:solidFill>
              <a:cs typeface="Arial" charset="0"/>
            </a:endParaRPr>
          </a:p>
          <a:p>
            <a:pPr algn="ctr"/>
            <a:r>
              <a:rPr lang="es-ES" b="1" dirty="0" smtClean="0">
                <a:solidFill>
                  <a:srgbClr val="FF0000"/>
                </a:solidFill>
                <a:cs typeface="Arial" charset="0"/>
              </a:rPr>
              <a:t>PE-</a:t>
            </a:r>
            <a:r>
              <a:rPr lang="es-ES" b="1" dirty="0" err="1" smtClean="0">
                <a:solidFill>
                  <a:srgbClr val="FF0000"/>
                </a:solidFill>
                <a:cs typeface="Arial" charset="0"/>
              </a:rPr>
              <a:t>SBA15</a:t>
            </a:r>
            <a:r>
              <a:rPr lang="es-ES" b="1" dirty="0" smtClean="0">
                <a:solidFill>
                  <a:srgbClr val="FF0000"/>
                </a:solidFill>
                <a:cs typeface="Arial" charset="0"/>
              </a:rPr>
              <a:t>-</a:t>
            </a:r>
            <a:r>
              <a:rPr lang="es-ES" b="1" dirty="0" err="1" smtClean="0">
                <a:solidFill>
                  <a:srgbClr val="FF0000"/>
                </a:solidFill>
                <a:cs typeface="Arial" charset="0"/>
              </a:rPr>
              <a:t>PEI</a:t>
            </a:r>
            <a:r>
              <a:rPr lang="es-ES" b="1" dirty="0" smtClean="0">
                <a:solidFill>
                  <a:srgbClr val="FF0000"/>
                </a:solidFill>
                <a:cs typeface="Arial" charset="0"/>
              </a:rPr>
              <a:t> (Y)</a:t>
            </a:r>
            <a:endParaRPr lang="es-ES" b="1" dirty="0">
              <a:solidFill>
                <a:srgbClr val="FF0000"/>
              </a:solidFill>
              <a:cs typeface="Arial" charset="0"/>
            </a:endParaRPr>
          </a:p>
          <a:p>
            <a:pPr algn="ctr"/>
            <a:r>
              <a:rPr lang="es-ES" b="1" dirty="0" smtClean="0">
                <a:solidFill>
                  <a:srgbClr val="FF0000"/>
                </a:solidFill>
                <a:cs typeface="Arial" charset="0"/>
              </a:rPr>
              <a:t>PE-</a:t>
            </a:r>
            <a:r>
              <a:rPr lang="es-ES" b="1" dirty="0" err="1" smtClean="0">
                <a:solidFill>
                  <a:srgbClr val="FF0000"/>
                </a:solidFill>
                <a:cs typeface="Arial" charset="0"/>
              </a:rPr>
              <a:t>SBA15</a:t>
            </a:r>
            <a:r>
              <a:rPr lang="es-ES" b="1" dirty="0" smtClean="0">
                <a:solidFill>
                  <a:srgbClr val="FF0000"/>
                </a:solidFill>
                <a:cs typeface="Arial" charset="0"/>
              </a:rPr>
              <a:t>-</a:t>
            </a:r>
            <a:r>
              <a:rPr lang="es-ES" b="1" dirty="0" err="1" smtClean="0">
                <a:solidFill>
                  <a:srgbClr val="FF0000"/>
                </a:solidFill>
                <a:cs typeface="Arial" charset="0"/>
              </a:rPr>
              <a:t>TEPA</a:t>
            </a:r>
            <a:r>
              <a:rPr lang="es-ES" b="1" dirty="0" smtClean="0">
                <a:solidFill>
                  <a:srgbClr val="FF0000"/>
                </a:solidFill>
                <a:cs typeface="Arial" charset="0"/>
              </a:rPr>
              <a:t> (Y)</a:t>
            </a:r>
          </a:p>
          <a:p>
            <a:pPr algn="ctr"/>
            <a:endParaRPr lang="es-ES" b="1" dirty="0">
              <a:solidFill>
                <a:srgbClr val="3366FF"/>
              </a:solidFill>
              <a:cs typeface="Arial" charset="0"/>
            </a:endParaRPr>
          </a:p>
          <a:p>
            <a:pPr algn="ctr"/>
            <a:endParaRPr lang="es-ES" b="1" dirty="0">
              <a:solidFill>
                <a:srgbClr val="3366FF"/>
              </a:solidFill>
              <a:cs typeface="Arial" charset="0"/>
            </a:endParaRPr>
          </a:p>
          <a:p>
            <a:pPr algn="ctr"/>
            <a:r>
              <a:rPr lang="es-ES" b="1" dirty="0">
                <a:cs typeface="Arial" charset="0"/>
              </a:rPr>
              <a:t> </a:t>
            </a:r>
            <a:endParaRPr lang="es-ES" b="1" dirty="0">
              <a:solidFill>
                <a:srgbClr val="3366FF"/>
              </a:solidFill>
              <a:cs typeface="Arial" charset="0"/>
            </a:endParaRPr>
          </a:p>
        </p:txBody>
      </p:sp>
      <p:sp>
        <p:nvSpPr>
          <p:cNvPr id="24583" name="CuadroTexto 1"/>
          <p:cNvSpPr txBox="1">
            <a:spLocks noChangeArrowheads="1"/>
          </p:cNvSpPr>
          <p:nvPr/>
        </p:nvSpPr>
        <p:spPr bwMode="auto">
          <a:xfrm>
            <a:off x="1945026" y="1503445"/>
            <a:ext cx="239712" cy="461962"/>
          </a:xfrm>
          <a:prstGeom prst="rect">
            <a:avLst/>
          </a:prstGeom>
          <a:noFill/>
          <a:ln w="9525">
            <a:noFill/>
            <a:miter lim="800000"/>
            <a:headEnd/>
            <a:tailEnd/>
          </a:ln>
        </p:spPr>
        <p:txBody>
          <a:bodyPr>
            <a:spAutoFit/>
          </a:bodyPr>
          <a:lstStyle/>
          <a:p>
            <a:r>
              <a:rPr lang="es-ES" sz="2400" dirty="0">
                <a:cs typeface="Arial" charset="0"/>
              </a:rPr>
              <a:t>+</a:t>
            </a:r>
          </a:p>
        </p:txBody>
      </p:sp>
      <p:sp>
        <p:nvSpPr>
          <p:cNvPr id="14" name="AutoShape 61"/>
          <p:cNvSpPr>
            <a:spLocks/>
          </p:cNvSpPr>
          <p:nvPr/>
        </p:nvSpPr>
        <p:spPr bwMode="auto">
          <a:xfrm>
            <a:off x="2267744" y="1308941"/>
            <a:ext cx="2737073" cy="863873"/>
          </a:xfrm>
          <a:prstGeom prst="borderCallout2">
            <a:avLst>
              <a:gd name="adj1" fmla="val 99929"/>
              <a:gd name="adj2" fmla="val 32388"/>
              <a:gd name="adj3" fmla="val 155829"/>
              <a:gd name="adj4" fmla="val 27015"/>
              <a:gd name="adj5" fmla="val 238034"/>
              <a:gd name="adj6" fmla="val 19694"/>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fontAlgn="auto">
              <a:spcBef>
                <a:spcPct val="50000"/>
              </a:spcBef>
              <a:spcAft>
                <a:spcPts val="0"/>
              </a:spcAft>
              <a:defRPr/>
            </a:pPr>
            <a:r>
              <a:rPr lang="es-ES" dirty="0" smtClean="0">
                <a:latin typeface="Arial" pitchFamily="34" charset="0"/>
                <a:cs typeface="Arial" pitchFamily="34" charset="0"/>
              </a:rPr>
              <a:t>Amino-</a:t>
            </a:r>
            <a:r>
              <a:rPr lang="es-ES" dirty="0" err="1" smtClean="0">
                <a:latin typeface="Arial" pitchFamily="34" charset="0"/>
                <a:cs typeface="Arial" pitchFamily="34" charset="0"/>
              </a:rPr>
              <a:t>organic</a:t>
            </a:r>
            <a:r>
              <a:rPr lang="es-ES" dirty="0" smtClean="0">
                <a:latin typeface="Arial" pitchFamily="34" charset="0"/>
                <a:cs typeface="Arial" pitchFamily="34" charset="0"/>
              </a:rPr>
              <a:t>  </a:t>
            </a:r>
            <a:r>
              <a:rPr lang="es-ES" dirty="0" err="1" smtClean="0">
                <a:latin typeface="Arial" pitchFamily="34" charset="0"/>
                <a:cs typeface="Arial" pitchFamily="34" charset="0"/>
              </a:rPr>
              <a:t>chains</a:t>
            </a:r>
            <a:endParaRPr lang="es-ES" dirty="0">
              <a:latin typeface="Arial" pitchFamily="34" charset="0"/>
              <a:cs typeface="Arial" pitchFamily="34" charset="0"/>
            </a:endParaRPr>
          </a:p>
          <a:p>
            <a:pPr algn="ctr" fontAlgn="auto">
              <a:spcBef>
                <a:spcPct val="50000"/>
              </a:spcBef>
              <a:spcAft>
                <a:spcPts val="0"/>
              </a:spcAft>
              <a:defRPr/>
            </a:pPr>
            <a:r>
              <a:rPr lang="es-ES" b="1" dirty="0" smtClean="0">
                <a:solidFill>
                  <a:srgbClr val="FF0000"/>
                </a:solidFill>
                <a:latin typeface="Arial" pitchFamily="34" charset="0"/>
                <a:cs typeface="Arial" pitchFamily="34" charset="0"/>
              </a:rPr>
              <a:t>PEI </a:t>
            </a:r>
            <a:r>
              <a:rPr lang="es-ES" dirty="0" err="1" smtClean="0">
                <a:latin typeface="Arial" pitchFamily="34" charset="0"/>
                <a:cs typeface="Arial" pitchFamily="34" charset="0"/>
              </a:rPr>
              <a:t>or</a:t>
            </a:r>
            <a:r>
              <a:rPr lang="es-ES" b="1" dirty="0" smtClean="0">
                <a:solidFill>
                  <a:srgbClr val="FF0000"/>
                </a:solidFill>
                <a:latin typeface="Arial" pitchFamily="34" charset="0"/>
                <a:cs typeface="Arial" pitchFamily="34" charset="0"/>
              </a:rPr>
              <a:t> TEPA</a:t>
            </a:r>
            <a:endParaRPr lang="es-ES" b="1" dirty="0">
              <a:solidFill>
                <a:srgbClr val="FF0000"/>
              </a:solidFill>
              <a:latin typeface="Arial" pitchFamily="34" charset="0"/>
              <a:cs typeface="Arial" pitchFamily="34" charset="0"/>
            </a:endParaRPr>
          </a:p>
          <a:p>
            <a:pPr algn="ct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p:txBody>
      </p:sp>
      <p:cxnSp>
        <p:nvCxnSpPr>
          <p:cNvPr id="21" name="20 Conector recto de flecha"/>
          <p:cNvCxnSpPr/>
          <p:nvPr/>
        </p:nvCxnSpPr>
        <p:spPr>
          <a:xfrm flipV="1">
            <a:off x="5219700" y="1772816"/>
            <a:ext cx="720452" cy="42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2" name="21 Grupo"/>
          <p:cNvGrpSpPr>
            <a:grpSpLocks/>
          </p:cNvGrpSpPr>
          <p:nvPr/>
        </p:nvGrpSpPr>
        <p:grpSpPr bwMode="auto">
          <a:xfrm>
            <a:off x="323850" y="188913"/>
            <a:ext cx="4968875" cy="400110"/>
            <a:chOff x="323528" y="188640"/>
            <a:chExt cx="4968552" cy="400170"/>
          </a:xfrm>
        </p:grpSpPr>
        <p:sp>
          <p:nvSpPr>
            <p:cNvPr id="22"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23" name="22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
        <p:nvSpPr>
          <p:cNvPr id="25" name="Rectangle 11"/>
          <p:cNvSpPr>
            <a:spLocks noChangeArrowheads="1"/>
          </p:cNvSpPr>
          <p:nvPr/>
        </p:nvSpPr>
        <p:spPr bwMode="auto">
          <a:xfrm>
            <a:off x="323850" y="765175"/>
            <a:ext cx="8820150" cy="503585"/>
          </a:xfrm>
          <a:prstGeom prst="rect">
            <a:avLst/>
          </a:prstGeom>
          <a:noFill/>
          <a:ln w="9525">
            <a:noFill/>
            <a:miter lim="800000"/>
            <a:headEnd/>
            <a:tailEnd/>
          </a:ln>
        </p:spPr>
        <p:txBody>
          <a:bodyPr/>
          <a:lstStyle/>
          <a:p>
            <a:pPr algn="just">
              <a:spcBef>
                <a:spcPct val="20000"/>
              </a:spcBef>
            </a:pPr>
            <a:r>
              <a:rPr lang="en-US" sz="2000" b="1" dirty="0" err="1" smtClean="0">
                <a:cs typeface="Arial" charset="0"/>
              </a:rPr>
              <a:t>Functionalization</a:t>
            </a:r>
            <a:r>
              <a:rPr lang="en-US" sz="2000" b="1" dirty="0" smtClean="0">
                <a:cs typeface="Arial" charset="0"/>
              </a:rPr>
              <a:t>  of </a:t>
            </a:r>
            <a:r>
              <a:rPr lang="en-US" sz="2000" b="1" dirty="0" smtClean="0">
                <a:solidFill>
                  <a:srgbClr val="C00000"/>
                </a:solidFill>
                <a:cs typeface="Arial" charset="0"/>
              </a:rPr>
              <a:t>PORE-EXPANDED</a:t>
            </a:r>
            <a:r>
              <a:rPr lang="en-US" sz="2000" b="1" dirty="0" smtClean="0">
                <a:cs typeface="Arial" charset="0"/>
              </a:rPr>
              <a:t> SBA-15 by </a:t>
            </a:r>
            <a:r>
              <a:rPr lang="en-US" sz="2000" b="1" dirty="0" smtClean="0">
                <a:solidFill>
                  <a:srgbClr val="C00000"/>
                </a:solidFill>
                <a:cs typeface="Arial" charset="0"/>
              </a:rPr>
              <a:t>IMPREGNATION</a:t>
            </a:r>
            <a:endParaRPr lang="en-US" sz="2000" dirty="0">
              <a:solidFill>
                <a:srgbClr val="C00000"/>
              </a:solidFill>
              <a:cs typeface="Arial" charset="0"/>
              <a:sym typeface="Symbol" pitchFamily="18" charset="2"/>
            </a:endParaRPr>
          </a:p>
        </p:txBody>
      </p:sp>
      <p:sp>
        <p:nvSpPr>
          <p:cNvPr id="20" name="Text Box 40"/>
          <p:cNvSpPr txBox="1">
            <a:spLocks noChangeArrowheads="1"/>
          </p:cNvSpPr>
          <p:nvPr/>
        </p:nvSpPr>
        <p:spPr bwMode="auto">
          <a:xfrm>
            <a:off x="4061544" y="5373216"/>
            <a:ext cx="3966840" cy="677108"/>
          </a:xfrm>
          <a:prstGeom prst="rect">
            <a:avLst/>
          </a:prstGeom>
          <a:noFill/>
          <a:ln w="9525">
            <a:noFill/>
            <a:miter lim="800000"/>
            <a:headEnd/>
            <a:tailEnd/>
          </a:ln>
        </p:spPr>
        <p:txBody>
          <a:bodyPr wrap="square">
            <a:spAutoFit/>
          </a:bodyPr>
          <a:lstStyle/>
          <a:p>
            <a:pPr algn="r">
              <a:spcBef>
                <a:spcPct val="50000"/>
              </a:spcBef>
            </a:pPr>
            <a:r>
              <a:rPr lang="es-ES" sz="2000" b="1" dirty="0">
                <a:solidFill>
                  <a:srgbClr val="FF0000"/>
                </a:solidFill>
                <a:cs typeface="Arial" charset="0"/>
              </a:rPr>
              <a:t>TEPA</a:t>
            </a:r>
            <a:r>
              <a:rPr lang="es-ES_tradnl" sz="2000" dirty="0">
                <a:solidFill>
                  <a:srgbClr val="FFFF00"/>
                </a:solidFill>
                <a:cs typeface="Arial" charset="0"/>
              </a:rPr>
              <a:t>: </a:t>
            </a:r>
            <a:r>
              <a:rPr lang="es-ES_tradnl" sz="2000" dirty="0" err="1" smtClean="0">
                <a:cs typeface="Arial" charset="0"/>
              </a:rPr>
              <a:t>tetraethylene-pentamine</a:t>
            </a:r>
            <a:r>
              <a:rPr lang="es-ES_tradnl" sz="2000" dirty="0" smtClean="0">
                <a:cs typeface="Arial" charset="0"/>
              </a:rPr>
              <a:t> </a:t>
            </a:r>
            <a:endParaRPr lang="es-ES_tradnl" sz="2000" dirty="0">
              <a:cs typeface="Arial" charset="0"/>
            </a:endParaRPr>
          </a:p>
          <a:p>
            <a:pPr algn="r">
              <a:spcBef>
                <a:spcPct val="50000"/>
              </a:spcBef>
            </a:pPr>
            <a:endParaRPr lang="es-ES" sz="1200" b="1" dirty="0">
              <a:cs typeface="Arial" charset="0"/>
            </a:endParaRPr>
          </a:p>
        </p:txBody>
      </p:sp>
      <p:pic>
        <p:nvPicPr>
          <p:cNvPr id="26" name="Imagen 27"/>
          <p:cNvPicPr>
            <a:picLocks noChangeAspect="1" noChangeArrowheads="1"/>
          </p:cNvPicPr>
          <p:nvPr/>
        </p:nvPicPr>
        <p:blipFill>
          <a:blip r:embed="rId4" cstate="print"/>
          <a:srcRect/>
          <a:stretch>
            <a:fillRect/>
          </a:stretch>
        </p:blipFill>
        <p:spPr bwMode="auto">
          <a:xfrm>
            <a:off x="4421906" y="5811366"/>
            <a:ext cx="3168650" cy="719138"/>
          </a:xfrm>
          <a:prstGeom prst="rect">
            <a:avLst/>
          </a:prstGeom>
          <a:noFill/>
          <a:ln w="9525">
            <a:noFill/>
            <a:miter lim="800000"/>
            <a:headEnd/>
            <a:tailEnd/>
          </a:ln>
        </p:spPr>
      </p:pic>
      <p:sp>
        <p:nvSpPr>
          <p:cNvPr id="27" name="CuadroTexto 1"/>
          <p:cNvSpPr txBox="1">
            <a:spLocks noChangeArrowheads="1"/>
          </p:cNvSpPr>
          <p:nvPr/>
        </p:nvSpPr>
        <p:spPr bwMode="auto">
          <a:xfrm>
            <a:off x="4067944" y="2636912"/>
            <a:ext cx="2928938" cy="396875"/>
          </a:xfrm>
          <a:prstGeom prst="rect">
            <a:avLst/>
          </a:prstGeom>
          <a:noFill/>
          <a:ln w="9525">
            <a:noFill/>
            <a:miter lim="800000"/>
            <a:headEnd/>
            <a:tailEnd/>
          </a:ln>
        </p:spPr>
        <p:txBody>
          <a:bodyPr>
            <a:spAutoFit/>
          </a:bodyPr>
          <a:lstStyle/>
          <a:p>
            <a:pPr algn="r"/>
            <a:r>
              <a:rPr lang="es-ES" sz="2000" b="1" dirty="0">
                <a:solidFill>
                  <a:srgbClr val="FF0000"/>
                </a:solidFill>
                <a:cs typeface="Arial" charset="0"/>
              </a:rPr>
              <a:t>PEI:</a:t>
            </a:r>
            <a:r>
              <a:rPr lang="es-ES" sz="2000" b="1" dirty="0">
                <a:solidFill>
                  <a:srgbClr val="FFFF00"/>
                </a:solidFill>
                <a:cs typeface="Arial" charset="0"/>
              </a:rPr>
              <a:t> </a:t>
            </a:r>
            <a:r>
              <a:rPr lang="es-ES_tradnl" sz="2000" dirty="0" err="1">
                <a:cs typeface="Arial" charset="0"/>
              </a:rPr>
              <a:t>polyethyleneimine</a:t>
            </a:r>
            <a:endParaRPr lang="es-ES" sz="2000" b="1" dirty="0">
              <a:cs typeface="Arial" charset="0"/>
            </a:endParaRPr>
          </a:p>
        </p:txBody>
      </p:sp>
      <p:graphicFrame>
        <p:nvGraphicFramePr>
          <p:cNvPr id="28" name="Object 4"/>
          <p:cNvGraphicFramePr>
            <a:graphicFrameLocks noChangeAspect="1"/>
          </p:cNvGraphicFramePr>
          <p:nvPr/>
        </p:nvGraphicFramePr>
        <p:xfrm>
          <a:off x="4283968" y="3068960"/>
          <a:ext cx="2975694" cy="2259013"/>
        </p:xfrm>
        <a:graphic>
          <a:graphicData uri="http://schemas.openxmlformats.org/presentationml/2006/ole">
            <p:oleObj spid="_x0000_s185346" name="Document" r:id="rId5" imgW="4276800" imgH="2962440" progId="">
              <p:embed/>
            </p:oleObj>
          </a:graphicData>
        </a:graphic>
      </p:graphicFrame>
      <p:grpSp>
        <p:nvGrpSpPr>
          <p:cNvPr id="30" name="Group 149"/>
          <p:cNvGrpSpPr>
            <a:grpSpLocks/>
          </p:cNvGrpSpPr>
          <p:nvPr/>
        </p:nvGrpSpPr>
        <p:grpSpPr bwMode="auto">
          <a:xfrm>
            <a:off x="251520" y="2780928"/>
            <a:ext cx="3816424" cy="3744416"/>
            <a:chOff x="3590" y="1656"/>
            <a:chExt cx="1631" cy="1509"/>
          </a:xfrm>
        </p:grpSpPr>
        <p:graphicFrame>
          <p:nvGraphicFramePr>
            <p:cNvPr id="31" name="Object 27"/>
            <p:cNvGraphicFramePr>
              <a:graphicFrameLocks noChangeAspect="1"/>
            </p:cNvGraphicFramePr>
            <p:nvPr/>
          </p:nvGraphicFramePr>
          <p:xfrm>
            <a:off x="4322" y="1927"/>
            <a:ext cx="553" cy="366"/>
          </p:xfrm>
          <a:graphic>
            <a:graphicData uri="http://schemas.openxmlformats.org/presentationml/2006/ole">
              <p:oleObj spid="_x0000_s185347" name="Document" r:id="rId6" imgW="4762440" imgH="3152880" progId="">
                <p:embed/>
              </p:oleObj>
            </a:graphicData>
          </a:graphic>
        </p:graphicFrame>
        <p:graphicFrame>
          <p:nvGraphicFramePr>
            <p:cNvPr id="32" name="Object 28"/>
            <p:cNvGraphicFramePr>
              <a:graphicFrameLocks noChangeAspect="1"/>
            </p:cNvGraphicFramePr>
            <p:nvPr/>
          </p:nvGraphicFramePr>
          <p:xfrm>
            <a:off x="3590" y="1656"/>
            <a:ext cx="1631" cy="1509"/>
          </p:xfrm>
          <a:graphic>
            <a:graphicData uri="http://schemas.openxmlformats.org/presentationml/2006/ole">
              <p:oleObj spid="_x0000_s185348" name="CorelDRAW" r:id="rId7" imgW="2224080" imgH="2137320" progId="">
                <p:embed/>
              </p:oleObj>
            </a:graphicData>
          </a:graphic>
        </p:graphicFrame>
        <p:graphicFrame>
          <p:nvGraphicFramePr>
            <p:cNvPr id="33" name="Object 29"/>
            <p:cNvGraphicFramePr>
              <a:graphicFrameLocks noChangeAspect="1"/>
            </p:cNvGraphicFramePr>
            <p:nvPr/>
          </p:nvGraphicFramePr>
          <p:xfrm>
            <a:off x="4043" y="2058"/>
            <a:ext cx="764" cy="505"/>
          </p:xfrm>
          <a:graphic>
            <a:graphicData uri="http://schemas.openxmlformats.org/presentationml/2006/ole">
              <p:oleObj spid="_x0000_s185349" name="Document" r:id="rId8" imgW="4762440" imgH="3152880" progId="">
                <p:embed/>
              </p:oleObj>
            </a:graphicData>
          </a:graphic>
        </p:graphicFrame>
        <p:grpSp>
          <p:nvGrpSpPr>
            <p:cNvPr id="34" name="Group 99"/>
            <p:cNvGrpSpPr>
              <a:grpSpLocks/>
            </p:cNvGrpSpPr>
            <p:nvPr/>
          </p:nvGrpSpPr>
          <p:grpSpPr bwMode="auto">
            <a:xfrm>
              <a:off x="4095" y="2572"/>
              <a:ext cx="214" cy="152"/>
              <a:chOff x="4335" y="3808"/>
              <a:chExt cx="214" cy="152"/>
            </a:xfrm>
          </p:grpSpPr>
          <p:sp>
            <p:nvSpPr>
              <p:cNvPr id="65" name="Text Box 97"/>
              <p:cNvSpPr txBox="1">
                <a:spLocks noChangeArrowheads="1"/>
              </p:cNvSpPr>
              <p:nvPr/>
            </p:nvSpPr>
            <p:spPr bwMode="auto">
              <a:xfrm>
                <a:off x="4335" y="3808"/>
                <a:ext cx="214" cy="135"/>
              </a:xfrm>
              <a:prstGeom prst="rect">
                <a:avLst/>
              </a:prstGeom>
              <a:noFill/>
              <a:ln w="9525">
                <a:noFill/>
                <a:miter lim="800000"/>
                <a:headEnd/>
                <a:tailEnd/>
              </a:ln>
            </p:spPr>
            <p:txBody>
              <a:bodyPr wrap="none">
                <a:spAutoFit/>
              </a:bodyPr>
              <a:lstStyle/>
              <a:p>
                <a:r>
                  <a:rPr lang="es-ES" sz="800">
                    <a:latin typeface="Verdana" pitchFamily="34" charset="0"/>
                  </a:rPr>
                  <a:t>OH</a:t>
                </a:r>
              </a:p>
            </p:txBody>
          </p:sp>
          <p:sp>
            <p:nvSpPr>
              <p:cNvPr id="66" name="Line 98"/>
              <p:cNvSpPr>
                <a:spLocks noChangeShapeType="1"/>
              </p:cNvSpPr>
              <p:nvPr/>
            </p:nvSpPr>
            <p:spPr bwMode="auto">
              <a:xfrm>
                <a:off x="4416" y="3900"/>
                <a:ext cx="0" cy="60"/>
              </a:xfrm>
              <a:prstGeom prst="line">
                <a:avLst/>
              </a:prstGeom>
              <a:noFill/>
              <a:ln w="9525">
                <a:solidFill>
                  <a:schemeClr val="tx1"/>
                </a:solidFill>
                <a:round/>
                <a:headEnd/>
                <a:tailEnd/>
              </a:ln>
            </p:spPr>
            <p:txBody>
              <a:bodyPr/>
              <a:lstStyle/>
              <a:p>
                <a:endParaRPr lang="es-ES"/>
              </a:p>
            </p:txBody>
          </p:sp>
        </p:grpSp>
        <p:grpSp>
          <p:nvGrpSpPr>
            <p:cNvPr id="35" name="Group 100"/>
            <p:cNvGrpSpPr>
              <a:grpSpLocks/>
            </p:cNvGrpSpPr>
            <p:nvPr/>
          </p:nvGrpSpPr>
          <p:grpSpPr bwMode="auto">
            <a:xfrm>
              <a:off x="4318" y="2579"/>
              <a:ext cx="214" cy="152"/>
              <a:chOff x="4335" y="3808"/>
              <a:chExt cx="214" cy="152"/>
            </a:xfrm>
          </p:grpSpPr>
          <p:sp>
            <p:nvSpPr>
              <p:cNvPr id="63" name="Text Box 101"/>
              <p:cNvSpPr txBox="1">
                <a:spLocks noChangeArrowheads="1"/>
              </p:cNvSpPr>
              <p:nvPr/>
            </p:nvSpPr>
            <p:spPr bwMode="auto">
              <a:xfrm>
                <a:off x="4335" y="3808"/>
                <a:ext cx="214" cy="135"/>
              </a:xfrm>
              <a:prstGeom prst="rect">
                <a:avLst/>
              </a:prstGeom>
              <a:noFill/>
              <a:ln w="9525">
                <a:noFill/>
                <a:miter lim="800000"/>
                <a:headEnd/>
                <a:tailEnd/>
              </a:ln>
            </p:spPr>
            <p:txBody>
              <a:bodyPr wrap="none">
                <a:spAutoFit/>
              </a:bodyPr>
              <a:lstStyle/>
              <a:p>
                <a:r>
                  <a:rPr lang="es-ES" sz="800">
                    <a:latin typeface="Verdana" pitchFamily="34" charset="0"/>
                  </a:rPr>
                  <a:t>OH</a:t>
                </a:r>
              </a:p>
            </p:txBody>
          </p:sp>
          <p:sp>
            <p:nvSpPr>
              <p:cNvPr id="64" name="Line 102"/>
              <p:cNvSpPr>
                <a:spLocks noChangeShapeType="1"/>
              </p:cNvSpPr>
              <p:nvPr/>
            </p:nvSpPr>
            <p:spPr bwMode="auto">
              <a:xfrm>
                <a:off x="4416" y="3900"/>
                <a:ext cx="0" cy="60"/>
              </a:xfrm>
              <a:prstGeom prst="line">
                <a:avLst/>
              </a:prstGeom>
              <a:noFill/>
              <a:ln w="9525">
                <a:solidFill>
                  <a:schemeClr val="tx1"/>
                </a:solidFill>
                <a:round/>
                <a:headEnd/>
                <a:tailEnd/>
              </a:ln>
            </p:spPr>
            <p:txBody>
              <a:bodyPr/>
              <a:lstStyle/>
              <a:p>
                <a:endParaRPr lang="es-ES"/>
              </a:p>
            </p:txBody>
          </p:sp>
        </p:grpSp>
        <p:grpSp>
          <p:nvGrpSpPr>
            <p:cNvPr id="36" name="Group 103"/>
            <p:cNvGrpSpPr>
              <a:grpSpLocks/>
            </p:cNvGrpSpPr>
            <p:nvPr/>
          </p:nvGrpSpPr>
          <p:grpSpPr bwMode="auto">
            <a:xfrm>
              <a:off x="4499" y="2622"/>
              <a:ext cx="214" cy="152"/>
              <a:chOff x="4335" y="3808"/>
              <a:chExt cx="214" cy="152"/>
            </a:xfrm>
          </p:grpSpPr>
          <p:sp>
            <p:nvSpPr>
              <p:cNvPr id="61" name="Text Box 104"/>
              <p:cNvSpPr txBox="1">
                <a:spLocks noChangeArrowheads="1"/>
              </p:cNvSpPr>
              <p:nvPr/>
            </p:nvSpPr>
            <p:spPr bwMode="auto">
              <a:xfrm>
                <a:off x="4335" y="3808"/>
                <a:ext cx="214" cy="135"/>
              </a:xfrm>
              <a:prstGeom prst="rect">
                <a:avLst/>
              </a:prstGeom>
              <a:noFill/>
              <a:ln w="9525">
                <a:noFill/>
                <a:miter lim="800000"/>
                <a:headEnd/>
                <a:tailEnd/>
              </a:ln>
            </p:spPr>
            <p:txBody>
              <a:bodyPr wrap="none">
                <a:spAutoFit/>
              </a:bodyPr>
              <a:lstStyle/>
              <a:p>
                <a:r>
                  <a:rPr lang="es-ES" sz="800">
                    <a:latin typeface="Verdana" pitchFamily="34" charset="0"/>
                  </a:rPr>
                  <a:t>OH</a:t>
                </a:r>
              </a:p>
            </p:txBody>
          </p:sp>
          <p:sp>
            <p:nvSpPr>
              <p:cNvPr id="62" name="Line 105"/>
              <p:cNvSpPr>
                <a:spLocks noChangeShapeType="1"/>
              </p:cNvSpPr>
              <p:nvPr/>
            </p:nvSpPr>
            <p:spPr bwMode="auto">
              <a:xfrm>
                <a:off x="4416" y="3900"/>
                <a:ext cx="0" cy="60"/>
              </a:xfrm>
              <a:prstGeom prst="line">
                <a:avLst/>
              </a:prstGeom>
              <a:noFill/>
              <a:ln w="9525">
                <a:solidFill>
                  <a:schemeClr val="tx1"/>
                </a:solidFill>
                <a:round/>
                <a:headEnd/>
                <a:tailEnd/>
              </a:ln>
            </p:spPr>
            <p:txBody>
              <a:bodyPr/>
              <a:lstStyle/>
              <a:p>
                <a:endParaRPr lang="es-ES"/>
              </a:p>
            </p:txBody>
          </p:sp>
        </p:grpSp>
        <p:grpSp>
          <p:nvGrpSpPr>
            <p:cNvPr id="37" name="Group 106"/>
            <p:cNvGrpSpPr>
              <a:grpSpLocks/>
            </p:cNvGrpSpPr>
            <p:nvPr/>
          </p:nvGrpSpPr>
          <p:grpSpPr bwMode="auto">
            <a:xfrm>
              <a:off x="3894" y="2293"/>
              <a:ext cx="214" cy="152"/>
              <a:chOff x="4335" y="3808"/>
              <a:chExt cx="214" cy="152"/>
            </a:xfrm>
          </p:grpSpPr>
          <p:sp>
            <p:nvSpPr>
              <p:cNvPr id="59" name="Text Box 107"/>
              <p:cNvSpPr txBox="1">
                <a:spLocks noChangeArrowheads="1"/>
              </p:cNvSpPr>
              <p:nvPr/>
            </p:nvSpPr>
            <p:spPr bwMode="auto">
              <a:xfrm>
                <a:off x="4335" y="3808"/>
                <a:ext cx="214" cy="135"/>
              </a:xfrm>
              <a:prstGeom prst="rect">
                <a:avLst/>
              </a:prstGeom>
              <a:noFill/>
              <a:ln w="9525">
                <a:noFill/>
                <a:miter lim="800000"/>
                <a:headEnd/>
                <a:tailEnd/>
              </a:ln>
            </p:spPr>
            <p:txBody>
              <a:bodyPr wrap="none">
                <a:spAutoFit/>
              </a:bodyPr>
              <a:lstStyle/>
              <a:p>
                <a:r>
                  <a:rPr lang="es-ES" sz="800">
                    <a:latin typeface="Verdana" pitchFamily="34" charset="0"/>
                  </a:rPr>
                  <a:t>OH</a:t>
                </a:r>
              </a:p>
            </p:txBody>
          </p:sp>
          <p:sp>
            <p:nvSpPr>
              <p:cNvPr id="60" name="Line 108"/>
              <p:cNvSpPr>
                <a:spLocks noChangeShapeType="1"/>
              </p:cNvSpPr>
              <p:nvPr/>
            </p:nvSpPr>
            <p:spPr bwMode="auto">
              <a:xfrm>
                <a:off x="4416" y="3900"/>
                <a:ext cx="0" cy="60"/>
              </a:xfrm>
              <a:prstGeom prst="line">
                <a:avLst/>
              </a:prstGeom>
              <a:noFill/>
              <a:ln w="9525">
                <a:solidFill>
                  <a:schemeClr val="tx1"/>
                </a:solidFill>
                <a:round/>
                <a:headEnd/>
                <a:tailEnd/>
              </a:ln>
            </p:spPr>
            <p:txBody>
              <a:bodyPr/>
              <a:lstStyle/>
              <a:p>
                <a:endParaRPr lang="es-ES"/>
              </a:p>
            </p:txBody>
          </p:sp>
        </p:grpSp>
        <p:grpSp>
          <p:nvGrpSpPr>
            <p:cNvPr id="38" name="Group 112"/>
            <p:cNvGrpSpPr>
              <a:grpSpLocks/>
            </p:cNvGrpSpPr>
            <p:nvPr/>
          </p:nvGrpSpPr>
          <p:grpSpPr bwMode="auto">
            <a:xfrm>
              <a:off x="4697" y="2332"/>
              <a:ext cx="190" cy="116"/>
              <a:chOff x="3779" y="3946"/>
              <a:chExt cx="190" cy="116"/>
            </a:xfrm>
          </p:grpSpPr>
          <p:sp>
            <p:nvSpPr>
              <p:cNvPr id="57" name="Text Box 110"/>
              <p:cNvSpPr txBox="1">
                <a:spLocks noChangeArrowheads="1"/>
              </p:cNvSpPr>
              <p:nvPr/>
            </p:nvSpPr>
            <p:spPr bwMode="auto">
              <a:xfrm>
                <a:off x="3779" y="3946"/>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58" name="Line 111"/>
              <p:cNvSpPr>
                <a:spLocks noChangeShapeType="1"/>
              </p:cNvSpPr>
              <p:nvPr/>
            </p:nvSpPr>
            <p:spPr bwMode="auto">
              <a:xfrm>
                <a:off x="3860" y="4034"/>
                <a:ext cx="0" cy="25"/>
              </a:xfrm>
              <a:prstGeom prst="line">
                <a:avLst/>
              </a:prstGeom>
              <a:noFill/>
              <a:ln w="9525">
                <a:solidFill>
                  <a:schemeClr val="tx1"/>
                </a:solidFill>
                <a:round/>
                <a:headEnd/>
                <a:tailEnd/>
              </a:ln>
            </p:spPr>
            <p:txBody>
              <a:bodyPr/>
              <a:lstStyle/>
              <a:p>
                <a:endParaRPr lang="es-ES"/>
              </a:p>
            </p:txBody>
          </p:sp>
        </p:grpSp>
        <p:grpSp>
          <p:nvGrpSpPr>
            <p:cNvPr id="39" name="Group 113"/>
            <p:cNvGrpSpPr>
              <a:grpSpLocks/>
            </p:cNvGrpSpPr>
            <p:nvPr/>
          </p:nvGrpSpPr>
          <p:grpSpPr bwMode="auto">
            <a:xfrm>
              <a:off x="4536" y="2417"/>
              <a:ext cx="190" cy="116"/>
              <a:chOff x="3779" y="3946"/>
              <a:chExt cx="190" cy="116"/>
            </a:xfrm>
          </p:grpSpPr>
          <p:sp>
            <p:nvSpPr>
              <p:cNvPr id="55" name="Text Box 114"/>
              <p:cNvSpPr txBox="1">
                <a:spLocks noChangeArrowheads="1"/>
              </p:cNvSpPr>
              <p:nvPr/>
            </p:nvSpPr>
            <p:spPr bwMode="auto">
              <a:xfrm>
                <a:off x="3779" y="3946"/>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56" name="Line 115"/>
              <p:cNvSpPr>
                <a:spLocks noChangeShapeType="1"/>
              </p:cNvSpPr>
              <p:nvPr/>
            </p:nvSpPr>
            <p:spPr bwMode="auto">
              <a:xfrm>
                <a:off x="3860" y="4034"/>
                <a:ext cx="0" cy="25"/>
              </a:xfrm>
              <a:prstGeom prst="line">
                <a:avLst/>
              </a:prstGeom>
              <a:noFill/>
              <a:ln w="9525">
                <a:solidFill>
                  <a:schemeClr val="tx1"/>
                </a:solidFill>
                <a:round/>
                <a:headEnd/>
                <a:tailEnd/>
              </a:ln>
            </p:spPr>
            <p:txBody>
              <a:bodyPr/>
              <a:lstStyle/>
              <a:p>
                <a:endParaRPr lang="es-ES"/>
              </a:p>
            </p:txBody>
          </p:sp>
        </p:grpSp>
        <p:grpSp>
          <p:nvGrpSpPr>
            <p:cNvPr id="40" name="Group 116"/>
            <p:cNvGrpSpPr>
              <a:grpSpLocks/>
            </p:cNvGrpSpPr>
            <p:nvPr/>
          </p:nvGrpSpPr>
          <p:grpSpPr bwMode="auto">
            <a:xfrm>
              <a:off x="4099" y="2256"/>
              <a:ext cx="190" cy="116"/>
              <a:chOff x="3779" y="3946"/>
              <a:chExt cx="190" cy="116"/>
            </a:xfrm>
          </p:grpSpPr>
          <p:sp>
            <p:nvSpPr>
              <p:cNvPr id="53" name="Text Box 117"/>
              <p:cNvSpPr txBox="1">
                <a:spLocks noChangeArrowheads="1"/>
              </p:cNvSpPr>
              <p:nvPr/>
            </p:nvSpPr>
            <p:spPr bwMode="auto">
              <a:xfrm>
                <a:off x="3779" y="3946"/>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54" name="Line 118"/>
              <p:cNvSpPr>
                <a:spLocks noChangeShapeType="1"/>
              </p:cNvSpPr>
              <p:nvPr/>
            </p:nvSpPr>
            <p:spPr bwMode="auto">
              <a:xfrm>
                <a:off x="3860" y="4034"/>
                <a:ext cx="0" cy="25"/>
              </a:xfrm>
              <a:prstGeom prst="line">
                <a:avLst/>
              </a:prstGeom>
              <a:noFill/>
              <a:ln w="9525">
                <a:solidFill>
                  <a:schemeClr val="tx1"/>
                </a:solidFill>
                <a:round/>
                <a:headEnd/>
                <a:tailEnd/>
              </a:ln>
            </p:spPr>
            <p:txBody>
              <a:bodyPr/>
              <a:lstStyle/>
              <a:p>
                <a:endParaRPr lang="es-ES"/>
              </a:p>
            </p:txBody>
          </p:sp>
        </p:grpSp>
        <p:grpSp>
          <p:nvGrpSpPr>
            <p:cNvPr id="41" name="Group 144"/>
            <p:cNvGrpSpPr>
              <a:grpSpLocks/>
            </p:cNvGrpSpPr>
            <p:nvPr/>
          </p:nvGrpSpPr>
          <p:grpSpPr bwMode="auto">
            <a:xfrm>
              <a:off x="4187" y="1975"/>
              <a:ext cx="217" cy="116"/>
              <a:chOff x="4727" y="3769"/>
              <a:chExt cx="217" cy="116"/>
            </a:xfrm>
          </p:grpSpPr>
          <p:sp>
            <p:nvSpPr>
              <p:cNvPr id="51" name="Text Box 120"/>
              <p:cNvSpPr txBox="1">
                <a:spLocks noChangeArrowheads="1"/>
              </p:cNvSpPr>
              <p:nvPr/>
            </p:nvSpPr>
            <p:spPr bwMode="auto">
              <a:xfrm>
                <a:off x="4754" y="3769"/>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52" name="Line 121"/>
              <p:cNvSpPr>
                <a:spLocks noChangeShapeType="1"/>
              </p:cNvSpPr>
              <p:nvPr/>
            </p:nvSpPr>
            <p:spPr bwMode="auto">
              <a:xfrm>
                <a:off x="4727" y="3827"/>
                <a:ext cx="57" cy="1"/>
              </a:xfrm>
              <a:prstGeom prst="line">
                <a:avLst/>
              </a:prstGeom>
              <a:noFill/>
              <a:ln w="9525">
                <a:solidFill>
                  <a:schemeClr val="tx1"/>
                </a:solidFill>
                <a:round/>
                <a:headEnd/>
                <a:tailEnd/>
              </a:ln>
            </p:spPr>
            <p:txBody>
              <a:bodyPr/>
              <a:lstStyle/>
              <a:p>
                <a:endParaRPr lang="es-ES"/>
              </a:p>
            </p:txBody>
          </p:sp>
        </p:grpSp>
        <p:grpSp>
          <p:nvGrpSpPr>
            <p:cNvPr id="42" name="Group 138"/>
            <p:cNvGrpSpPr>
              <a:grpSpLocks/>
            </p:cNvGrpSpPr>
            <p:nvPr/>
          </p:nvGrpSpPr>
          <p:grpSpPr bwMode="auto">
            <a:xfrm>
              <a:off x="4035" y="2077"/>
              <a:ext cx="229" cy="135"/>
              <a:chOff x="4297" y="3779"/>
              <a:chExt cx="229" cy="135"/>
            </a:xfrm>
          </p:grpSpPr>
          <p:sp>
            <p:nvSpPr>
              <p:cNvPr id="49" name="Text Box 139"/>
              <p:cNvSpPr txBox="1">
                <a:spLocks noChangeArrowheads="1"/>
              </p:cNvSpPr>
              <p:nvPr/>
            </p:nvSpPr>
            <p:spPr bwMode="auto">
              <a:xfrm>
                <a:off x="4312" y="3779"/>
                <a:ext cx="214" cy="135"/>
              </a:xfrm>
              <a:prstGeom prst="rect">
                <a:avLst/>
              </a:prstGeom>
              <a:noFill/>
              <a:ln w="9525">
                <a:noFill/>
                <a:miter lim="800000"/>
                <a:headEnd/>
                <a:tailEnd/>
              </a:ln>
            </p:spPr>
            <p:txBody>
              <a:bodyPr wrap="none">
                <a:spAutoFit/>
              </a:bodyPr>
              <a:lstStyle/>
              <a:p>
                <a:r>
                  <a:rPr lang="es-ES" sz="800">
                    <a:latin typeface="Verdana" pitchFamily="34" charset="0"/>
                  </a:rPr>
                  <a:t>OH</a:t>
                </a:r>
              </a:p>
            </p:txBody>
          </p:sp>
          <p:sp>
            <p:nvSpPr>
              <p:cNvPr id="50" name="Line 140"/>
              <p:cNvSpPr>
                <a:spLocks noChangeShapeType="1"/>
              </p:cNvSpPr>
              <p:nvPr/>
            </p:nvSpPr>
            <p:spPr bwMode="auto">
              <a:xfrm flipH="1">
                <a:off x="4297" y="3847"/>
                <a:ext cx="48" cy="0"/>
              </a:xfrm>
              <a:prstGeom prst="line">
                <a:avLst/>
              </a:prstGeom>
              <a:noFill/>
              <a:ln w="9525">
                <a:solidFill>
                  <a:schemeClr val="tx1"/>
                </a:solidFill>
                <a:round/>
                <a:headEnd/>
                <a:tailEnd/>
              </a:ln>
            </p:spPr>
            <p:txBody>
              <a:bodyPr/>
              <a:lstStyle/>
              <a:p>
                <a:endParaRPr lang="es-ES"/>
              </a:p>
            </p:txBody>
          </p:sp>
        </p:grpSp>
        <p:grpSp>
          <p:nvGrpSpPr>
            <p:cNvPr id="43" name="Group 141"/>
            <p:cNvGrpSpPr>
              <a:grpSpLocks/>
            </p:cNvGrpSpPr>
            <p:nvPr/>
          </p:nvGrpSpPr>
          <p:grpSpPr bwMode="auto">
            <a:xfrm>
              <a:off x="4190" y="2347"/>
              <a:ext cx="190" cy="116"/>
              <a:chOff x="3779" y="3946"/>
              <a:chExt cx="190" cy="116"/>
            </a:xfrm>
          </p:grpSpPr>
          <p:sp>
            <p:nvSpPr>
              <p:cNvPr id="47" name="Text Box 142"/>
              <p:cNvSpPr txBox="1">
                <a:spLocks noChangeArrowheads="1"/>
              </p:cNvSpPr>
              <p:nvPr/>
            </p:nvSpPr>
            <p:spPr bwMode="auto">
              <a:xfrm>
                <a:off x="3779" y="3946"/>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48" name="Line 143"/>
              <p:cNvSpPr>
                <a:spLocks noChangeShapeType="1"/>
              </p:cNvSpPr>
              <p:nvPr/>
            </p:nvSpPr>
            <p:spPr bwMode="auto">
              <a:xfrm>
                <a:off x="3860" y="4034"/>
                <a:ext cx="0" cy="25"/>
              </a:xfrm>
              <a:prstGeom prst="line">
                <a:avLst/>
              </a:prstGeom>
              <a:noFill/>
              <a:ln w="9525">
                <a:solidFill>
                  <a:schemeClr val="tx1"/>
                </a:solidFill>
                <a:round/>
                <a:headEnd/>
                <a:tailEnd/>
              </a:ln>
            </p:spPr>
            <p:txBody>
              <a:bodyPr/>
              <a:lstStyle/>
              <a:p>
                <a:endParaRPr lang="es-ES"/>
              </a:p>
            </p:txBody>
          </p:sp>
        </p:grpSp>
        <p:grpSp>
          <p:nvGrpSpPr>
            <p:cNvPr id="44" name="Group 145"/>
            <p:cNvGrpSpPr>
              <a:grpSpLocks/>
            </p:cNvGrpSpPr>
            <p:nvPr/>
          </p:nvGrpSpPr>
          <p:grpSpPr bwMode="auto">
            <a:xfrm>
              <a:off x="4278" y="1928"/>
              <a:ext cx="217" cy="116"/>
              <a:chOff x="4727" y="3769"/>
              <a:chExt cx="217" cy="116"/>
            </a:xfrm>
          </p:grpSpPr>
          <p:sp>
            <p:nvSpPr>
              <p:cNvPr id="45" name="Text Box 146"/>
              <p:cNvSpPr txBox="1">
                <a:spLocks noChangeArrowheads="1"/>
              </p:cNvSpPr>
              <p:nvPr/>
            </p:nvSpPr>
            <p:spPr bwMode="auto">
              <a:xfrm>
                <a:off x="4754" y="3769"/>
                <a:ext cx="190" cy="116"/>
              </a:xfrm>
              <a:prstGeom prst="rect">
                <a:avLst/>
              </a:prstGeom>
              <a:noFill/>
              <a:ln w="9525">
                <a:noFill/>
                <a:miter lim="800000"/>
                <a:headEnd/>
                <a:tailEnd/>
              </a:ln>
            </p:spPr>
            <p:txBody>
              <a:bodyPr wrap="none">
                <a:spAutoFit/>
              </a:bodyPr>
              <a:lstStyle/>
              <a:p>
                <a:r>
                  <a:rPr lang="es-ES" sz="600">
                    <a:latin typeface="Verdana" pitchFamily="34" charset="0"/>
                  </a:rPr>
                  <a:t>OH</a:t>
                </a:r>
              </a:p>
            </p:txBody>
          </p:sp>
          <p:sp>
            <p:nvSpPr>
              <p:cNvPr id="46" name="Line 147"/>
              <p:cNvSpPr>
                <a:spLocks noChangeShapeType="1"/>
              </p:cNvSpPr>
              <p:nvPr/>
            </p:nvSpPr>
            <p:spPr bwMode="auto">
              <a:xfrm>
                <a:off x="4727" y="3827"/>
                <a:ext cx="57" cy="1"/>
              </a:xfrm>
              <a:prstGeom prst="line">
                <a:avLst/>
              </a:prstGeom>
              <a:noFill/>
              <a:ln w="9525">
                <a:solidFill>
                  <a:schemeClr val="tx1"/>
                </a:solidFill>
                <a:round/>
                <a:headEnd/>
                <a:tailEnd/>
              </a:ln>
            </p:spPr>
            <p:txBody>
              <a:bodyPr/>
              <a:lstStyle/>
              <a:p>
                <a:endParaRPr lang="es-ES"/>
              </a:p>
            </p:txBody>
          </p:sp>
        </p:grpSp>
      </p:grpSp>
      <p:sp>
        <p:nvSpPr>
          <p:cNvPr id="16" name="AutoShape 61"/>
          <p:cNvSpPr>
            <a:spLocks/>
          </p:cNvSpPr>
          <p:nvPr/>
        </p:nvSpPr>
        <p:spPr bwMode="auto">
          <a:xfrm>
            <a:off x="251520" y="1556792"/>
            <a:ext cx="1583854" cy="432048"/>
          </a:xfrm>
          <a:prstGeom prst="borderCallout2">
            <a:avLst>
              <a:gd name="adj1" fmla="val 101363"/>
              <a:gd name="adj2" fmla="val 23899"/>
              <a:gd name="adj3" fmla="val 196176"/>
              <a:gd name="adj4" fmla="val 33673"/>
              <a:gd name="adj5" fmla="val 502939"/>
              <a:gd name="adj6" fmla="val 67169"/>
            </a:avLst>
          </a:prstGeom>
          <a:noFill/>
          <a:ln w="15875">
            <a:solidFill>
              <a:schemeClr val="tx2">
                <a:lumMod val="75000"/>
              </a:schemeClr>
            </a:solidFill>
            <a:miter lim="800000"/>
            <a:headEnd/>
            <a:tailEnd type="stealth" w="med" len="lg"/>
          </a:ln>
          <a:effectLst/>
          <a:extLst>
            <a:ext uri="{909E8E84-426E-40dd-AFC4-6F175D3DCCD1}"/>
            <a:ext uri="{AF507438-7753-43e0-B8FC-AC1667EBCBE1}"/>
          </a:extLst>
        </p:spPr>
        <p:txBody>
          <a:bodyPr/>
          <a:lstStyle/>
          <a:p>
            <a:pPr algn="ctr" fontAlgn="auto">
              <a:spcBef>
                <a:spcPts val="0"/>
              </a:spcBef>
              <a:spcAft>
                <a:spcPts val="0"/>
              </a:spcAft>
              <a:defRPr/>
            </a:pPr>
            <a:r>
              <a:rPr lang="es-ES" b="1" dirty="0" smtClean="0">
                <a:solidFill>
                  <a:srgbClr val="FF0000"/>
                </a:solidFill>
                <a:latin typeface="Arial" pitchFamily="34" charset="0"/>
                <a:cs typeface="Arial" pitchFamily="34" charset="0"/>
              </a:rPr>
              <a:t>PE-</a:t>
            </a:r>
            <a:r>
              <a:rPr lang="es-ES" b="1" dirty="0" err="1" smtClean="0">
                <a:solidFill>
                  <a:srgbClr val="FF0000"/>
                </a:solidFill>
                <a:latin typeface="Arial" pitchFamily="34" charset="0"/>
                <a:cs typeface="Arial" pitchFamily="34" charset="0"/>
              </a:rPr>
              <a:t>SBA15</a:t>
            </a:r>
            <a:endParaRPr lang="es-ES" b="1" dirty="0" smtClean="0">
              <a:solidFill>
                <a:srgbClr val="FF0000"/>
              </a:solidFill>
              <a:latin typeface="Arial" pitchFamily="34" charset="0"/>
              <a:cs typeface="Arial" pitchFamily="34" charset="0"/>
            </a:endParaRPr>
          </a:p>
          <a:p>
            <a:pPr algn="ctr" fontAlgn="auto">
              <a:spcBef>
                <a:spcPts val="0"/>
              </a:spcBef>
              <a:spcAft>
                <a:spcPts val="0"/>
              </a:spcAft>
              <a:defRPr/>
            </a:pPr>
            <a:endParaRPr lang="es-ES" sz="1400" b="1" dirty="0">
              <a:solidFill>
                <a:srgbClr val="FF0000"/>
              </a:solidFill>
              <a:latin typeface="Arial" pitchFamily="34" charset="0"/>
              <a:cs typeface="Arial" pitchFamily="34" charset="0"/>
            </a:endParaRPr>
          </a:p>
          <a:p>
            <a:pPr algn="ct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a:p>
            <a:pPr fontAlgn="auto">
              <a:spcBef>
                <a:spcPts val="0"/>
              </a:spcBef>
              <a:spcAft>
                <a:spcPts val="0"/>
              </a:spcAft>
              <a:defRPr/>
            </a:pPr>
            <a:endParaRPr lang="es-ES" sz="1600" b="1" dirty="0">
              <a:latin typeface="Arial" pitchFamily="34" charset="0"/>
              <a:cs typeface="Arial" pitchFamily="34" charset="0"/>
            </a:endParaRPr>
          </a:p>
        </p:txBody>
      </p:sp>
      <p:sp>
        <p:nvSpPr>
          <p:cNvPr id="68" name="67 Rectángulo"/>
          <p:cNvSpPr/>
          <p:nvPr/>
        </p:nvSpPr>
        <p:spPr>
          <a:xfrm>
            <a:off x="6948264" y="2348880"/>
            <a:ext cx="1539717" cy="369332"/>
          </a:xfrm>
          <a:prstGeom prst="rect">
            <a:avLst/>
          </a:prstGeom>
        </p:spPr>
        <p:txBody>
          <a:bodyPr wrap="none">
            <a:spAutoFit/>
          </a:bodyPr>
          <a:lstStyle/>
          <a:p>
            <a:r>
              <a:rPr lang="es-ES" b="1" dirty="0" smtClean="0">
                <a:solidFill>
                  <a:srgbClr val="FF0000"/>
                </a:solidFill>
                <a:cs typeface="Arial" charset="0"/>
              </a:rPr>
              <a:t>Y: 30 </a:t>
            </a:r>
            <a:r>
              <a:rPr lang="es-ES" b="1" dirty="0" err="1" smtClean="0">
                <a:solidFill>
                  <a:srgbClr val="FF0000"/>
                </a:solidFill>
                <a:cs typeface="Arial" charset="0"/>
              </a:rPr>
              <a:t>or</a:t>
            </a:r>
            <a:r>
              <a:rPr lang="es-ES" b="1" dirty="0" smtClean="0">
                <a:solidFill>
                  <a:srgbClr val="FF0000"/>
                </a:solidFill>
                <a:cs typeface="Arial" charset="0"/>
              </a:rPr>
              <a:t> 50%</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457"/>
                                        </p:tgtEl>
                                        <p:attrNameLst>
                                          <p:attrName>style.visibility</p:attrName>
                                        </p:attrNameLst>
                                      </p:cBhvr>
                                      <p:to>
                                        <p:strVal val="visible"/>
                                      </p:to>
                                    </p:set>
                                    <p:animEffect transition="in" filter="box(in)">
                                      <p:cBhvr>
                                        <p:cTn id="10" dur="500"/>
                                        <p:tgtEl>
                                          <p:spTgt spid="1945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ox(in)">
                                      <p:cBhvr>
                                        <p:cTn id="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p:bldP spid="6" grpId="0" animBg="1"/>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txBox="1">
            <a:spLocks noChangeArrowheads="1"/>
          </p:cNvSpPr>
          <p:nvPr/>
        </p:nvSpPr>
        <p:spPr bwMode="auto">
          <a:xfrm>
            <a:off x="127000" y="1325563"/>
            <a:ext cx="7467600" cy="4525962"/>
          </a:xfrm>
          <a:prstGeom prst="rect">
            <a:avLst/>
          </a:prstGeom>
          <a:noFill/>
          <a:ln w="9525">
            <a:noFill/>
            <a:miter lim="800000"/>
            <a:headEnd/>
            <a:tailEnd/>
          </a:ln>
        </p:spPr>
        <p:txBody>
          <a:bodyPr/>
          <a:lstStyle/>
          <a:p>
            <a:pPr marL="419100" indent="-382588">
              <a:lnSpc>
                <a:spcPct val="80000"/>
              </a:lnSpc>
              <a:spcBef>
                <a:spcPct val="20000"/>
              </a:spcBef>
              <a:buClr>
                <a:schemeClr val="tx1"/>
              </a:buClr>
              <a:buSzPct val="80000"/>
            </a:pPr>
            <a:r>
              <a:rPr lang="es-ES" sz="2000" dirty="0">
                <a:cs typeface="Arial" charset="0"/>
              </a:rPr>
              <a:t>	</a:t>
            </a:r>
            <a:r>
              <a:rPr lang="es-ES" sz="2000" b="1" dirty="0" err="1" smtClean="0">
                <a:cs typeface="Arial" charset="0"/>
              </a:rPr>
              <a:t>Techniques</a:t>
            </a:r>
            <a:r>
              <a:rPr lang="es-ES" sz="2000" b="1" dirty="0" smtClean="0">
                <a:cs typeface="Arial" charset="0"/>
              </a:rPr>
              <a:t> </a:t>
            </a:r>
            <a:r>
              <a:rPr lang="es-ES" sz="2000" b="1" dirty="0" err="1" smtClean="0">
                <a:cs typeface="Arial" charset="0"/>
              </a:rPr>
              <a:t>used</a:t>
            </a:r>
            <a:r>
              <a:rPr lang="es-ES" sz="2000" dirty="0" smtClean="0">
                <a:cs typeface="Arial" charset="0"/>
              </a:rPr>
              <a:t>:</a:t>
            </a:r>
            <a:endParaRPr lang="es-ES" sz="2000" dirty="0">
              <a:cs typeface="Arial" charset="0"/>
            </a:endParaRPr>
          </a:p>
          <a:p>
            <a:pPr marL="1004888" lvl="2" indent="-255588">
              <a:spcBef>
                <a:spcPts val="600"/>
              </a:spcBef>
              <a:buClr>
                <a:schemeClr val="tx1"/>
              </a:buClr>
              <a:buSzPct val="81000"/>
              <a:buFont typeface="Wingdings" pitchFamily="2" charset="2"/>
              <a:buChar char="ü"/>
            </a:pPr>
            <a:r>
              <a:rPr lang="es-ES" sz="2000" dirty="0" smtClean="0">
                <a:solidFill>
                  <a:srgbClr val="000099"/>
                </a:solidFill>
                <a:cs typeface="Arial" charset="0"/>
              </a:rPr>
              <a:t>N</a:t>
            </a:r>
            <a:r>
              <a:rPr lang="es-ES" sz="2000" baseline="-25000" dirty="0" smtClean="0">
                <a:solidFill>
                  <a:srgbClr val="000099"/>
                </a:solidFill>
                <a:cs typeface="Arial" charset="0"/>
              </a:rPr>
              <a:t>2</a:t>
            </a:r>
            <a:r>
              <a:rPr lang="es-ES" sz="2000" dirty="0" smtClean="0">
                <a:solidFill>
                  <a:srgbClr val="000099"/>
                </a:solidFill>
                <a:cs typeface="Arial" charset="0"/>
              </a:rPr>
              <a:t> </a:t>
            </a:r>
            <a:r>
              <a:rPr lang="es-ES" sz="2000" dirty="0" err="1" smtClean="0">
                <a:solidFill>
                  <a:srgbClr val="000099"/>
                </a:solidFill>
                <a:cs typeface="Arial" charset="0"/>
              </a:rPr>
              <a:t>adsorption-desorption</a:t>
            </a:r>
            <a:r>
              <a:rPr lang="es-ES" sz="2000" dirty="0" smtClean="0">
                <a:solidFill>
                  <a:srgbClr val="000099"/>
                </a:solidFill>
                <a:cs typeface="Arial" charset="0"/>
              </a:rPr>
              <a:t> at 77 </a:t>
            </a:r>
            <a:r>
              <a:rPr lang="es-ES" sz="2000" dirty="0">
                <a:solidFill>
                  <a:srgbClr val="000099"/>
                </a:solidFill>
                <a:cs typeface="Arial" charset="0"/>
              </a:rPr>
              <a:t>K</a:t>
            </a:r>
          </a:p>
          <a:p>
            <a:pPr marL="1004888" lvl="2" indent="-255588">
              <a:spcBef>
                <a:spcPts val="600"/>
              </a:spcBef>
              <a:buClr>
                <a:schemeClr val="tx1"/>
              </a:buClr>
              <a:buSzPct val="81000"/>
              <a:buFont typeface="Wingdings" pitchFamily="2" charset="2"/>
              <a:buChar char="ü"/>
            </a:pPr>
            <a:r>
              <a:rPr lang="es-ES" sz="2000" dirty="0" smtClean="0">
                <a:solidFill>
                  <a:srgbClr val="000099"/>
                </a:solidFill>
                <a:cs typeface="Arial" charset="0"/>
              </a:rPr>
              <a:t>X-</a:t>
            </a:r>
            <a:r>
              <a:rPr lang="es-ES" sz="2000" dirty="0" err="1" smtClean="0">
                <a:solidFill>
                  <a:srgbClr val="000099"/>
                </a:solidFill>
                <a:cs typeface="Arial" charset="0"/>
              </a:rPr>
              <a:t>Ray</a:t>
            </a:r>
            <a:r>
              <a:rPr lang="es-ES" sz="2000" dirty="0" smtClean="0">
                <a:solidFill>
                  <a:srgbClr val="000099"/>
                </a:solidFill>
                <a:cs typeface="Arial" charset="0"/>
              </a:rPr>
              <a:t> </a:t>
            </a:r>
            <a:r>
              <a:rPr lang="es-ES" sz="2000" dirty="0" err="1" smtClean="0">
                <a:solidFill>
                  <a:srgbClr val="000099"/>
                </a:solidFill>
                <a:cs typeface="Arial" charset="0"/>
              </a:rPr>
              <a:t>Diffraction</a:t>
            </a:r>
            <a:r>
              <a:rPr lang="es-ES" sz="2000" dirty="0" smtClean="0">
                <a:solidFill>
                  <a:srgbClr val="000099"/>
                </a:solidFill>
                <a:cs typeface="Arial" charset="0"/>
              </a:rPr>
              <a:t> </a:t>
            </a:r>
            <a:r>
              <a:rPr lang="es-ES_tradnl" sz="2000" dirty="0" smtClean="0">
                <a:solidFill>
                  <a:srgbClr val="000099"/>
                </a:solidFill>
                <a:cs typeface="Arial" charset="0"/>
              </a:rPr>
              <a:t>(DRX</a:t>
            </a:r>
            <a:r>
              <a:rPr lang="es-ES_tradnl" sz="2000" dirty="0">
                <a:solidFill>
                  <a:srgbClr val="000099"/>
                </a:solidFill>
                <a:cs typeface="Arial" charset="0"/>
              </a:rPr>
              <a:t>) </a:t>
            </a:r>
            <a:endParaRPr lang="es-ES" sz="2000" dirty="0">
              <a:solidFill>
                <a:srgbClr val="000099"/>
              </a:solidFill>
              <a:cs typeface="Arial" charset="0"/>
            </a:endParaRPr>
          </a:p>
          <a:p>
            <a:pPr marL="1004888" lvl="2" indent="-255588">
              <a:spcBef>
                <a:spcPts val="600"/>
              </a:spcBef>
              <a:buClr>
                <a:schemeClr val="tx1"/>
              </a:buClr>
              <a:buSzPct val="81000"/>
              <a:buFont typeface="Wingdings" pitchFamily="2" charset="2"/>
              <a:buChar char="ü"/>
            </a:pPr>
            <a:r>
              <a:rPr lang="es-ES_tradnl" sz="2000" dirty="0" smtClean="0">
                <a:solidFill>
                  <a:srgbClr val="000099"/>
                </a:solidFill>
                <a:cs typeface="Arial" charset="0"/>
              </a:rPr>
              <a:t>Elemental  </a:t>
            </a:r>
            <a:r>
              <a:rPr lang="es-ES_tradnl" sz="2000" dirty="0" err="1" smtClean="0">
                <a:solidFill>
                  <a:srgbClr val="000099"/>
                </a:solidFill>
                <a:cs typeface="Arial" charset="0"/>
              </a:rPr>
              <a:t>Analysis</a:t>
            </a:r>
            <a:r>
              <a:rPr lang="es-ES_tradnl" sz="2000" dirty="0" smtClean="0">
                <a:solidFill>
                  <a:srgbClr val="000099"/>
                </a:solidFill>
                <a:cs typeface="Arial" charset="0"/>
              </a:rPr>
              <a:t> (HCN)</a:t>
            </a:r>
            <a:endParaRPr lang="es-ES_tradnl" sz="2000" dirty="0">
              <a:solidFill>
                <a:srgbClr val="000099"/>
              </a:solidFill>
              <a:cs typeface="Arial" charset="0"/>
            </a:endParaRPr>
          </a:p>
          <a:p>
            <a:pPr marL="1004888" lvl="2" indent="-255588">
              <a:spcBef>
                <a:spcPts val="600"/>
              </a:spcBef>
              <a:buClr>
                <a:schemeClr val="tx1"/>
              </a:buClr>
              <a:buSzPct val="81000"/>
              <a:buFont typeface="Wingdings" pitchFamily="2" charset="2"/>
              <a:buChar char="ü"/>
            </a:pPr>
            <a:r>
              <a:rPr lang="es-ES_tradnl" sz="2000" dirty="0" err="1" smtClean="0">
                <a:solidFill>
                  <a:srgbClr val="000099"/>
                </a:solidFill>
                <a:cs typeface="Arial" charset="0"/>
              </a:rPr>
              <a:t>Thermogravimetry</a:t>
            </a:r>
            <a:r>
              <a:rPr lang="es-ES_tradnl" sz="2000" dirty="0" smtClean="0">
                <a:solidFill>
                  <a:srgbClr val="000099"/>
                </a:solidFill>
                <a:cs typeface="Arial" charset="0"/>
              </a:rPr>
              <a:t> (TGA</a:t>
            </a:r>
            <a:r>
              <a:rPr lang="es-ES_tradnl" sz="2000" dirty="0">
                <a:solidFill>
                  <a:srgbClr val="000099"/>
                </a:solidFill>
                <a:cs typeface="Arial" charset="0"/>
              </a:rPr>
              <a:t>)</a:t>
            </a:r>
          </a:p>
          <a:p>
            <a:pPr marL="1004888" lvl="2" indent="-255588">
              <a:spcBef>
                <a:spcPts val="600"/>
              </a:spcBef>
              <a:buClr>
                <a:schemeClr val="tx1"/>
              </a:buClr>
              <a:buSzPct val="81000"/>
              <a:buFont typeface="Wingdings" pitchFamily="2" charset="2"/>
              <a:buChar char="ü"/>
            </a:pPr>
            <a:r>
              <a:rPr lang="es-ES_tradnl" sz="2000" dirty="0" err="1" smtClean="0">
                <a:solidFill>
                  <a:srgbClr val="000099"/>
                </a:solidFill>
                <a:cs typeface="Arial" charset="0"/>
              </a:rPr>
              <a:t>Transmision</a:t>
            </a:r>
            <a:r>
              <a:rPr lang="es-ES_tradnl" sz="2000" dirty="0" smtClean="0">
                <a:solidFill>
                  <a:srgbClr val="000099"/>
                </a:solidFill>
                <a:cs typeface="Arial" charset="0"/>
              </a:rPr>
              <a:t> </a:t>
            </a:r>
            <a:r>
              <a:rPr lang="es-ES_tradnl" sz="2000" dirty="0" err="1" smtClean="0">
                <a:solidFill>
                  <a:srgbClr val="000099"/>
                </a:solidFill>
                <a:cs typeface="Arial" charset="0"/>
              </a:rPr>
              <a:t>Electron</a:t>
            </a:r>
            <a:r>
              <a:rPr lang="es-ES_tradnl" sz="2000" dirty="0" smtClean="0">
                <a:solidFill>
                  <a:srgbClr val="000099"/>
                </a:solidFill>
                <a:cs typeface="Arial" charset="0"/>
              </a:rPr>
              <a:t> </a:t>
            </a:r>
            <a:r>
              <a:rPr lang="es-ES_tradnl" sz="2000" dirty="0" err="1" smtClean="0">
                <a:solidFill>
                  <a:srgbClr val="000099"/>
                </a:solidFill>
                <a:cs typeface="Arial" charset="0"/>
              </a:rPr>
              <a:t>Microscopy</a:t>
            </a:r>
            <a:r>
              <a:rPr lang="es-ES_tradnl" sz="2000" dirty="0" smtClean="0">
                <a:solidFill>
                  <a:srgbClr val="000099"/>
                </a:solidFill>
                <a:cs typeface="Arial" charset="0"/>
              </a:rPr>
              <a:t> (TEM</a:t>
            </a:r>
            <a:r>
              <a:rPr lang="es-ES_tradnl" sz="2000" dirty="0">
                <a:solidFill>
                  <a:srgbClr val="000099"/>
                </a:solidFill>
                <a:cs typeface="Arial" charset="0"/>
              </a:rPr>
              <a:t>) </a:t>
            </a:r>
          </a:p>
          <a:p>
            <a:pPr marL="1004888" lvl="2" indent="-255588">
              <a:spcBef>
                <a:spcPts val="600"/>
              </a:spcBef>
              <a:buClr>
                <a:schemeClr val="tx1"/>
              </a:buClr>
              <a:buSzPct val="81000"/>
              <a:buFont typeface="Wingdings" pitchFamily="2" charset="2"/>
              <a:buChar char="ü"/>
            </a:pPr>
            <a:r>
              <a:rPr lang="es-ES_tradnl" sz="2000" dirty="0" smtClean="0">
                <a:solidFill>
                  <a:srgbClr val="000099"/>
                </a:solidFill>
                <a:cs typeface="Arial" charset="0"/>
              </a:rPr>
              <a:t>CO</a:t>
            </a:r>
            <a:r>
              <a:rPr lang="es-ES_tradnl" sz="2000" baseline="-25000" dirty="0" smtClean="0">
                <a:solidFill>
                  <a:srgbClr val="000099"/>
                </a:solidFill>
                <a:cs typeface="Arial" charset="0"/>
              </a:rPr>
              <a:t>2 </a:t>
            </a:r>
            <a:r>
              <a:rPr lang="es-ES_tradnl" sz="2000" dirty="0" err="1" smtClean="0">
                <a:solidFill>
                  <a:srgbClr val="000099"/>
                </a:solidFill>
                <a:cs typeface="Arial" charset="0"/>
              </a:rPr>
              <a:t>Adsorption</a:t>
            </a:r>
            <a:r>
              <a:rPr lang="es-ES_tradnl" sz="2000" dirty="0" smtClean="0">
                <a:solidFill>
                  <a:srgbClr val="000099"/>
                </a:solidFill>
                <a:cs typeface="Arial" charset="0"/>
              </a:rPr>
              <a:t>:</a:t>
            </a:r>
            <a:endParaRPr lang="es-ES_tradnl" sz="2000" baseline="-25000" dirty="0">
              <a:latin typeface="Times New Roman" pitchFamily="18" charset="0"/>
              <a:cs typeface="Times New Roman" pitchFamily="18" charset="0"/>
            </a:endParaRPr>
          </a:p>
          <a:p>
            <a:pPr marL="1004888" lvl="2" indent="-255588">
              <a:lnSpc>
                <a:spcPct val="150000"/>
              </a:lnSpc>
              <a:spcBef>
                <a:spcPts val="300"/>
              </a:spcBef>
              <a:buClr>
                <a:schemeClr val="accent2"/>
              </a:buClr>
              <a:buSzPct val="85000"/>
              <a:buFont typeface="Arial" charset="0"/>
              <a:buNone/>
            </a:pPr>
            <a:r>
              <a:rPr lang="es-ES_tradnl" sz="2000" b="1" dirty="0">
                <a:latin typeface="Times New Roman" pitchFamily="18" charset="0"/>
                <a:cs typeface="Times New Roman" pitchFamily="18" charset="0"/>
              </a:rPr>
              <a:t>	</a:t>
            </a:r>
            <a:r>
              <a:rPr lang="es-ES_tradnl" sz="2000" b="1" dirty="0" smtClean="0">
                <a:latin typeface="Times New Roman" pitchFamily="18" charset="0"/>
                <a:cs typeface="Times New Roman" pitchFamily="18" charset="0"/>
              </a:rPr>
              <a:t>    - </a:t>
            </a:r>
            <a:r>
              <a:rPr lang="es-ES_tradnl" sz="2000" dirty="0" err="1" smtClean="0">
                <a:cs typeface="Arial" charset="0"/>
              </a:rPr>
              <a:t>Volumetric</a:t>
            </a:r>
            <a:r>
              <a:rPr lang="es-ES_tradnl" sz="2000" dirty="0" smtClean="0">
                <a:cs typeface="Arial" charset="0"/>
              </a:rPr>
              <a:t> </a:t>
            </a:r>
            <a:r>
              <a:rPr lang="es-ES_tradnl" sz="2000" dirty="0" err="1" smtClean="0">
                <a:cs typeface="Arial" charset="0"/>
              </a:rPr>
              <a:t>analysis</a:t>
            </a:r>
            <a:endParaRPr lang="es-ES_tradnl" sz="2000" dirty="0">
              <a:cs typeface="Arial" charset="0"/>
            </a:endParaRPr>
          </a:p>
          <a:p>
            <a:pPr marL="1004888" lvl="2" indent="-255588">
              <a:lnSpc>
                <a:spcPct val="110000"/>
              </a:lnSpc>
              <a:spcBef>
                <a:spcPct val="20000"/>
              </a:spcBef>
              <a:buClr>
                <a:schemeClr val="accent2"/>
              </a:buClr>
              <a:buSzPct val="85000"/>
              <a:buFont typeface="Arial" charset="0"/>
              <a:buNone/>
            </a:pPr>
            <a:endParaRPr lang="es-ES_tradnl" sz="1300" dirty="0">
              <a:latin typeface="Times New Roman" pitchFamily="18" charset="0"/>
              <a:cs typeface="Times New Roman" pitchFamily="18" charset="0"/>
            </a:endParaRPr>
          </a:p>
          <a:p>
            <a:pPr marL="1004888" lvl="2" indent="-255588">
              <a:lnSpc>
                <a:spcPct val="110000"/>
              </a:lnSpc>
              <a:spcBef>
                <a:spcPct val="20000"/>
              </a:spcBef>
              <a:buClr>
                <a:schemeClr val="accent2"/>
              </a:buClr>
              <a:buSzPct val="85000"/>
              <a:buFont typeface="Arial" charset="0"/>
              <a:buNone/>
            </a:pPr>
            <a:endParaRPr lang="es-ES_tradnl" sz="1300" dirty="0">
              <a:latin typeface="Times New Roman" pitchFamily="18" charset="0"/>
              <a:cs typeface="Times New Roman" pitchFamily="18" charset="0"/>
            </a:endParaRPr>
          </a:p>
          <a:p>
            <a:pPr marL="1004888" lvl="2" indent="-255588">
              <a:lnSpc>
                <a:spcPct val="110000"/>
              </a:lnSpc>
              <a:spcBef>
                <a:spcPct val="20000"/>
              </a:spcBef>
              <a:buClr>
                <a:schemeClr val="accent2"/>
              </a:buClr>
              <a:buSzPct val="85000"/>
              <a:buFont typeface="Arial" charset="0"/>
              <a:buNone/>
            </a:pPr>
            <a:r>
              <a:rPr lang="es-ES_tradnl" sz="1300" dirty="0">
                <a:latin typeface="Times New Roman" pitchFamily="18" charset="0"/>
                <a:cs typeface="Times New Roman" pitchFamily="18" charset="0"/>
              </a:rPr>
              <a:t>		</a:t>
            </a:r>
          </a:p>
          <a:p>
            <a:pPr marL="1004888" lvl="2" indent="-255588">
              <a:lnSpc>
                <a:spcPct val="110000"/>
              </a:lnSpc>
              <a:spcBef>
                <a:spcPct val="20000"/>
              </a:spcBef>
              <a:buClr>
                <a:schemeClr val="accent2"/>
              </a:buClr>
              <a:buSzPct val="85000"/>
              <a:buFont typeface="Arial" charset="0"/>
              <a:buNone/>
            </a:pPr>
            <a:endParaRPr lang="es-ES_tradnl" sz="1300" dirty="0">
              <a:latin typeface="Times New Roman" pitchFamily="18" charset="0"/>
              <a:cs typeface="Times New Roman" pitchFamily="18" charset="0"/>
            </a:endParaRPr>
          </a:p>
          <a:p>
            <a:pPr marL="722313" lvl="1" indent="-273050">
              <a:lnSpc>
                <a:spcPct val="80000"/>
              </a:lnSpc>
              <a:spcBef>
                <a:spcPct val="20000"/>
              </a:spcBef>
              <a:buClr>
                <a:schemeClr val="accent1"/>
              </a:buClr>
              <a:buSzPct val="90000"/>
            </a:pPr>
            <a:endParaRPr lang="es-ES" sz="1400" dirty="0">
              <a:latin typeface="Calibri" pitchFamily="34" charset="0"/>
            </a:endParaRPr>
          </a:p>
          <a:p>
            <a:pPr marL="722313" lvl="1" indent="-273050">
              <a:lnSpc>
                <a:spcPct val="80000"/>
              </a:lnSpc>
              <a:spcBef>
                <a:spcPct val="20000"/>
              </a:spcBef>
              <a:buClr>
                <a:schemeClr val="accent1"/>
              </a:buClr>
              <a:buSzPct val="90000"/>
            </a:pPr>
            <a:endParaRPr lang="es-ES" sz="1400" dirty="0">
              <a:latin typeface="Calibri" pitchFamily="34" charset="0"/>
            </a:endParaRPr>
          </a:p>
          <a:p>
            <a:pPr marL="722313" lvl="1" indent="-273050">
              <a:lnSpc>
                <a:spcPct val="80000"/>
              </a:lnSpc>
              <a:spcBef>
                <a:spcPct val="20000"/>
              </a:spcBef>
              <a:buClr>
                <a:schemeClr val="accent1"/>
              </a:buClr>
              <a:buSzPct val="90000"/>
            </a:pPr>
            <a:endParaRPr lang="es-ES" sz="1400" dirty="0">
              <a:latin typeface="Calibri" pitchFamily="34" charset="0"/>
            </a:endParaRPr>
          </a:p>
        </p:txBody>
      </p:sp>
      <p:sp>
        <p:nvSpPr>
          <p:cNvPr id="24578" name="Text Box 58"/>
          <p:cNvSpPr txBox="1">
            <a:spLocks noChangeArrowheads="1"/>
          </p:cNvSpPr>
          <p:nvPr/>
        </p:nvSpPr>
        <p:spPr bwMode="auto">
          <a:xfrm>
            <a:off x="127000" y="735013"/>
            <a:ext cx="5668963" cy="457200"/>
          </a:xfrm>
          <a:prstGeom prst="rect">
            <a:avLst/>
          </a:prstGeom>
          <a:noFill/>
          <a:ln w="9525">
            <a:noFill/>
            <a:miter lim="800000"/>
            <a:headEnd/>
            <a:tailEnd/>
          </a:ln>
        </p:spPr>
        <p:txBody>
          <a:bodyPr>
            <a:spAutoFit/>
          </a:bodyPr>
          <a:lstStyle/>
          <a:p>
            <a:pPr>
              <a:spcBef>
                <a:spcPct val="50000"/>
              </a:spcBef>
            </a:pPr>
            <a:r>
              <a:rPr lang="es-ES" sz="2400" b="1" dirty="0">
                <a:latin typeface="Times New Roman" pitchFamily="18" charset="0"/>
              </a:rPr>
              <a:t> </a:t>
            </a:r>
            <a:r>
              <a:rPr lang="es-ES" sz="2000" b="1" u="sng" dirty="0" err="1" smtClean="0">
                <a:cs typeface="Arial" charset="0"/>
              </a:rPr>
              <a:t>Characterization</a:t>
            </a:r>
            <a:r>
              <a:rPr lang="es-ES" sz="2000" b="1" u="sng" dirty="0" smtClean="0">
                <a:cs typeface="Arial" charset="0"/>
              </a:rPr>
              <a:t> of </a:t>
            </a:r>
            <a:r>
              <a:rPr lang="es-ES" sz="2000" b="1" u="sng" dirty="0" err="1" smtClean="0">
                <a:cs typeface="Arial" charset="0"/>
              </a:rPr>
              <a:t>materials</a:t>
            </a:r>
            <a:endParaRPr lang="es-ES" sz="2000" b="1" u="sng" dirty="0">
              <a:cs typeface="Arial" charset="0"/>
            </a:endParaRPr>
          </a:p>
        </p:txBody>
      </p:sp>
      <p:sp>
        <p:nvSpPr>
          <p:cNvPr id="24579" name="AutoShape 64"/>
          <p:cNvSpPr>
            <a:spLocks/>
          </p:cNvSpPr>
          <p:nvPr/>
        </p:nvSpPr>
        <p:spPr bwMode="auto">
          <a:xfrm rot="10800000">
            <a:off x="3995937" y="3823965"/>
            <a:ext cx="215900" cy="833437"/>
          </a:xfrm>
          <a:prstGeom prst="rightBrace">
            <a:avLst>
              <a:gd name="adj1" fmla="val 29310"/>
              <a:gd name="adj2" fmla="val 50000"/>
            </a:avLst>
          </a:prstGeom>
          <a:noFill/>
          <a:ln w="15875">
            <a:solidFill>
              <a:schemeClr val="tx1"/>
            </a:solidFill>
            <a:round/>
            <a:headEnd type="none" w="med" len="lg"/>
            <a:tailEnd/>
          </a:ln>
        </p:spPr>
        <p:txBody>
          <a:bodyPr wrap="none" anchor="ctr"/>
          <a:lstStyle/>
          <a:p>
            <a:endParaRPr lang="en-US">
              <a:latin typeface="Calibri" pitchFamily="34" charset="0"/>
            </a:endParaRPr>
          </a:p>
        </p:txBody>
      </p:sp>
      <p:sp>
        <p:nvSpPr>
          <p:cNvPr id="24580" name="6 CuadroTexto"/>
          <p:cNvSpPr txBox="1">
            <a:spLocks noChangeArrowheads="1"/>
          </p:cNvSpPr>
          <p:nvPr/>
        </p:nvSpPr>
        <p:spPr bwMode="auto">
          <a:xfrm>
            <a:off x="4211837" y="3789040"/>
            <a:ext cx="2211387" cy="923925"/>
          </a:xfrm>
          <a:prstGeom prst="rect">
            <a:avLst/>
          </a:prstGeom>
          <a:noFill/>
          <a:ln w="9525">
            <a:noFill/>
            <a:miter lim="800000"/>
            <a:headEnd/>
            <a:tailEnd/>
          </a:ln>
        </p:spPr>
        <p:txBody>
          <a:bodyPr>
            <a:spAutoFit/>
          </a:bodyPr>
          <a:lstStyle/>
          <a:p>
            <a:r>
              <a:rPr lang="es-ES" dirty="0" err="1" smtClean="0">
                <a:cs typeface="Arial" charset="0"/>
              </a:rPr>
              <a:t>Pure</a:t>
            </a:r>
            <a:r>
              <a:rPr lang="es-ES" dirty="0" smtClean="0">
                <a:cs typeface="Arial" charset="0"/>
              </a:rPr>
              <a:t> </a:t>
            </a:r>
            <a:r>
              <a:rPr lang="es-ES" dirty="0" err="1" smtClean="0">
                <a:cs typeface="Arial" charset="0"/>
              </a:rPr>
              <a:t>CO</a:t>
            </a:r>
            <a:r>
              <a:rPr lang="es-ES" baseline="-25000" dirty="0" err="1" smtClean="0">
                <a:cs typeface="Arial" charset="0"/>
              </a:rPr>
              <a:t>2</a:t>
            </a:r>
            <a:endParaRPr lang="es-ES" baseline="-25000" dirty="0">
              <a:cs typeface="Arial" charset="0"/>
            </a:endParaRPr>
          </a:p>
          <a:p>
            <a:r>
              <a:rPr lang="es-ES" dirty="0">
                <a:cs typeface="Arial" charset="0"/>
              </a:rPr>
              <a:t>T = 45 ºC</a:t>
            </a:r>
          </a:p>
          <a:p>
            <a:r>
              <a:rPr lang="es-ES" dirty="0">
                <a:cs typeface="Arial" charset="0"/>
              </a:rPr>
              <a:t>P = 0,5 – 6 bar</a:t>
            </a:r>
          </a:p>
        </p:txBody>
      </p:sp>
      <p:sp>
        <p:nvSpPr>
          <p:cNvPr id="24581" name="8 Rectángulo"/>
          <p:cNvSpPr>
            <a:spLocks noChangeArrowheads="1"/>
          </p:cNvSpPr>
          <p:nvPr/>
        </p:nvSpPr>
        <p:spPr bwMode="auto">
          <a:xfrm>
            <a:off x="1396552" y="5106144"/>
            <a:ext cx="3249608" cy="400110"/>
          </a:xfrm>
          <a:prstGeom prst="rect">
            <a:avLst/>
          </a:prstGeom>
          <a:noFill/>
          <a:ln w="9525">
            <a:noFill/>
            <a:miter lim="800000"/>
            <a:headEnd/>
            <a:tailEnd/>
          </a:ln>
        </p:spPr>
        <p:txBody>
          <a:bodyPr wrap="none">
            <a:spAutoFit/>
          </a:bodyPr>
          <a:lstStyle/>
          <a:p>
            <a:r>
              <a:rPr lang="es-ES_tradnl" sz="1700" dirty="0" smtClean="0">
                <a:latin typeface="Times New Roman" pitchFamily="18" charset="0"/>
                <a:cs typeface="Times New Roman" pitchFamily="18" charset="0"/>
              </a:rPr>
              <a:t>- </a:t>
            </a:r>
            <a:r>
              <a:rPr lang="es-ES_tradnl" sz="2000" dirty="0" err="1" smtClean="0">
                <a:cs typeface="Arial" charset="0"/>
              </a:rPr>
              <a:t>Fixed</a:t>
            </a:r>
            <a:r>
              <a:rPr lang="es-ES_tradnl" sz="2000" dirty="0" smtClean="0">
                <a:cs typeface="Arial" charset="0"/>
              </a:rPr>
              <a:t> </a:t>
            </a:r>
            <a:r>
              <a:rPr lang="es-ES_tradnl" sz="2000" dirty="0" err="1" smtClean="0">
                <a:cs typeface="Arial" charset="0"/>
              </a:rPr>
              <a:t>bed</a:t>
            </a:r>
            <a:r>
              <a:rPr lang="es-ES_tradnl" sz="2000" dirty="0" smtClean="0">
                <a:cs typeface="Arial" charset="0"/>
              </a:rPr>
              <a:t> adsorber + MS</a:t>
            </a:r>
            <a:endParaRPr lang="es-ES" sz="1700" dirty="0">
              <a:cs typeface="Arial" charset="0"/>
            </a:endParaRPr>
          </a:p>
        </p:txBody>
      </p:sp>
      <p:sp>
        <p:nvSpPr>
          <p:cNvPr id="24582" name="AutoShape 64"/>
          <p:cNvSpPr>
            <a:spLocks/>
          </p:cNvSpPr>
          <p:nvPr/>
        </p:nvSpPr>
        <p:spPr bwMode="auto">
          <a:xfrm rot="10800000">
            <a:off x="4780929" y="4820394"/>
            <a:ext cx="195263" cy="1025525"/>
          </a:xfrm>
          <a:prstGeom prst="rightBrace">
            <a:avLst>
              <a:gd name="adj1" fmla="val 29154"/>
              <a:gd name="adj2" fmla="val 50000"/>
            </a:avLst>
          </a:prstGeom>
          <a:noFill/>
          <a:ln w="15875">
            <a:solidFill>
              <a:schemeClr val="tx1"/>
            </a:solidFill>
            <a:round/>
            <a:headEnd type="none" w="med" len="lg"/>
            <a:tailEnd/>
          </a:ln>
        </p:spPr>
        <p:txBody>
          <a:bodyPr wrap="none" anchor="ctr"/>
          <a:lstStyle/>
          <a:p>
            <a:endParaRPr lang="en-US">
              <a:latin typeface="Calibri" pitchFamily="34" charset="0"/>
            </a:endParaRPr>
          </a:p>
        </p:txBody>
      </p:sp>
      <p:sp>
        <p:nvSpPr>
          <p:cNvPr id="24583" name="10 CuadroTexto"/>
          <p:cNvSpPr txBox="1">
            <a:spLocks noChangeArrowheads="1"/>
          </p:cNvSpPr>
          <p:nvPr/>
        </p:nvSpPr>
        <p:spPr bwMode="auto">
          <a:xfrm>
            <a:off x="5076204" y="4725144"/>
            <a:ext cx="3024188" cy="1200150"/>
          </a:xfrm>
          <a:prstGeom prst="rect">
            <a:avLst/>
          </a:prstGeom>
          <a:noFill/>
          <a:ln w="9525">
            <a:noFill/>
            <a:miter lim="800000"/>
            <a:headEnd/>
            <a:tailEnd/>
          </a:ln>
        </p:spPr>
        <p:txBody>
          <a:bodyPr>
            <a:spAutoFit/>
          </a:bodyPr>
          <a:lstStyle/>
          <a:p>
            <a:r>
              <a:rPr lang="es-ES" dirty="0">
                <a:cs typeface="Arial" charset="0"/>
              </a:rPr>
              <a:t>15 % CO</a:t>
            </a:r>
            <a:r>
              <a:rPr lang="es-ES" baseline="-25000" dirty="0">
                <a:cs typeface="Arial" charset="0"/>
              </a:rPr>
              <a:t>2 </a:t>
            </a:r>
            <a:r>
              <a:rPr lang="pt-BR" dirty="0">
                <a:cs typeface="Arial" charset="0"/>
              </a:rPr>
              <a:t>, 80 % Ar, 5 % O</a:t>
            </a:r>
            <a:r>
              <a:rPr lang="pt-BR" baseline="-25000" dirty="0">
                <a:cs typeface="Arial" charset="0"/>
              </a:rPr>
              <a:t>2</a:t>
            </a:r>
            <a:r>
              <a:rPr lang="pt-BR" dirty="0">
                <a:cs typeface="Arial" charset="0"/>
              </a:rPr>
              <a:t> </a:t>
            </a:r>
          </a:p>
          <a:p>
            <a:r>
              <a:rPr lang="pt-BR" dirty="0" smtClean="0">
                <a:cs typeface="Arial" charset="0"/>
              </a:rPr>
              <a:t>(H</a:t>
            </a:r>
            <a:r>
              <a:rPr lang="pt-BR" baseline="-25000" dirty="0" smtClean="0">
                <a:cs typeface="Arial" charset="0"/>
              </a:rPr>
              <a:t>2</a:t>
            </a:r>
            <a:r>
              <a:rPr lang="pt-BR" dirty="0" smtClean="0">
                <a:cs typeface="Arial" charset="0"/>
              </a:rPr>
              <a:t>O </a:t>
            </a:r>
            <a:r>
              <a:rPr lang="pt-BR" dirty="0" err="1" smtClean="0">
                <a:cs typeface="Arial" charset="0"/>
              </a:rPr>
              <a:t>saturated</a:t>
            </a:r>
            <a:r>
              <a:rPr lang="pt-BR" dirty="0" smtClean="0">
                <a:cs typeface="Arial" charset="0"/>
              </a:rPr>
              <a:t>)</a:t>
            </a:r>
            <a:endParaRPr lang="pt-BR" dirty="0">
              <a:cs typeface="Arial" charset="0"/>
            </a:endParaRPr>
          </a:p>
          <a:p>
            <a:r>
              <a:rPr lang="es-ES" dirty="0">
                <a:cs typeface="Arial" charset="0"/>
              </a:rPr>
              <a:t>T = 45 ºC</a:t>
            </a:r>
          </a:p>
          <a:p>
            <a:r>
              <a:rPr lang="es-ES" dirty="0">
                <a:cs typeface="Arial" charset="0"/>
              </a:rPr>
              <a:t>P = </a:t>
            </a:r>
            <a:r>
              <a:rPr lang="es-ES" dirty="0" smtClean="0">
                <a:cs typeface="Arial" charset="0"/>
              </a:rPr>
              <a:t>1 bar</a:t>
            </a:r>
            <a:endParaRPr lang="es-ES" dirty="0">
              <a:cs typeface="Arial" charset="0"/>
            </a:endParaRPr>
          </a:p>
        </p:txBody>
      </p:sp>
      <p:grpSp>
        <p:nvGrpSpPr>
          <p:cNvPr id="12" name="21 Grupo"/>
          <p:cNvGrpSpPr>
            <a:grpSpLocks/>
          </p:cNvGrpSpPr>
          <p:nvPr/>
        </p:nvGrpSpPr>
        <p:grpSpPr bwMode="auto">
          <a:xfrm>
            <a:off x="323850" y="188913"/>
            <a:ext cx="4968875" cy="400110"/>
            <a:chOff x="323528" y="188640"/>
            <a:chExt cx="4968552" cy="400170"/>
          </a:xfrm>
        </p:grpSpPr>
        <p:sp>
          <p:nvSpPr>
            <p:cNvPr id="13"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15" name="14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3"/>
          <p:cNvSpPr>
            <a:spLocks noChangeArrowheads="1"/>
          </p:cNvSpPr>
          <p:nvPr/>
        </p:nvSpPr>
        <p:spPr bwMode="auto">
          <a:xfrm>
            <a:off x="468313" y="4803155"/>
            <a:ext cx="8351837" cy="2154237"/>
          </a:xfrm>
          <a:prstGeom prst="rect">
            <a:avLst/>
          </a:prstGeom>
          <a:noFill/>
          <a:ln w="9525">
            <a:noFill/>
            <a:miter lim="800000"/>
            <a:headEnd/>
            <a:tailEnd/>
          </a:ln>
        </p:spPr>
        <p:txBody>
          <a:bodyPr/>
          <a:lstStyle/>
          <a:p>
            <a:pPr>
              <a:buFontTx/>
              <a:buChar char="•"/>
            </a:pPr>
            <a:r>
              <a:rPr lang="en-GB" sz="1600" dirty="0">
                <a:latin typeface="Verdana" pitchFamily="34" charset="0"/>
              </a:rPr>
              <a:t> </a:t>
            </a:r>
            <a:r>
              <a:rPr lang="en-GB" sz="1600" dirty="0" smtClean="0">
                <a:latin typeface="Verdana" pitchFamily="34" charset="0"/>
              </a:rPr>
              <a:t>Fixed bed + </a:t>
            </a:r>
            <a:r>
              <a:rPr lang="en-GB" sz="1600" dirty="0">
                <a:latin typeface="Verdana" pitchFamily="34" charset="0"/>
              </a:rPr>
              <a:t>MS: PID </a:t>
            </a:r>
            <a:r>
              <a:rPr lang="en-GB" sz="1600" dirty="0" err="1">
                <a:latin typeface="Verdana" pitchFamily="34" charset="0"/>
              </a:rPr>
              <a:t>Eng.&amp;Tech</a:t>
            </a:r>
            <a:r>
              <a:rPr lang="en-GB" sz="1600" dirty="0">
                <a:latin typeface="Verdana" pitchFamily="34" charset="0"/>
              </a:rPr>
              <a:t> </a:t>
            </a:r>
            <a:r>
              <a:rPr lang="en-GB" sz="1600" dirty="0" err="1">
                <a:latin typeface="Verdana" pitchFamily="34" charset="0"/>
              </a:rPr>
              <a:t>Microactivity</a:t>
            </a:r>
            <a:r>
              <a:rPr lang="en-GB" sz="1600" dirty="0">
                <a:latin typeface="Verdana" pitchFamily="34" charset="0"/>
              </a:rPr>
              <a:t> Reference;</a:t>
            </a:r>
          </a:p>
          <a:p>
            <a:r>
              <a:rPr lang="en-GB" sz="1600" dirty="0">
                <a:latin typeface="Verdana" pitchFamily="34" charset="0"/>
              </a:rPr>
              <a:t>	MS: Pfeiffer Vacuum QMG 220</a:t>
            </a:r>
          </a:p>
          <a:p>
            <a:r>
              <a:rPr lang="en-GB" sz="1600" dirty="0">
                <a:latin typeface="Verdana" pitchFamily="34" charset="0"/>
              </a:rPr>
              <a:t>	</a:t>
            </a:r>
            <a:r>
              <a:rPr lang="en-GB" sz="1600" dirty="0" smtClean="0">
                <a:latin typeface="Verdana" pitchFamily="34" charset="0"/>
              </a:rPr>
              <a:t>D = </a:t>
            </a:r>
            <a:r>
              <a:rPr lang="en-GB" sz="1600" dirty="0">
                <a:latin typeface="Verdana" pitchFamily="34" charset="0"/>
              </a:rPr>
              <a:t>½” ; L=15 cm</a:t>
            </a:r>
          </a:p>
          <a:p>
            <a:r>
              <a:rPr lang="en-GB" sz="1600" dirty="0">
                <a:latin typeface="Verdana" pitchFamily="34" charset="0"/>
              </a:rPr>
              <a:t>	</a:t>
            </a:r>
            <a:r>
              <a:rPr lang="en-GB" sz="1600" dirty="0" smtClean="0">
                <a:latin typeface="Verdana" pitchFamily="34" charset="0"/>
              </a:rPr>
              <a:t>m = </a:t>
            </a:r>
            <a:r>
              <a:rPr lang="en-GB" sz="1600" dirty="0">
                <a:latin typeface="Verdana" pitchFamily="34" charset="0"/>
              </a:rPr>
              <a:t>400 mg</a:t>
            </a:r>
          </a:p>
          <a:p>
            <a:r>
              <a:rPr lang="en-GB" sz="1600" dirty="0">
                <a:latin typeface="Verdana" pitchFamily="34" charset="0"/>
              </a:rPr>
              <a:t>	</a:t>
            </a:r>
            <a:r>
              <a:rPr lang="en-GB" sz="1600" dirty="0" smtClean="0">
                <a:latin typeface="Verdana" pitchFamily="34" charset="0"/>
              </a:rPr>
              <a:t>Q</a:t>
            </a:r>
            <a:r>
              <a:rPr lang="en-GB" sz="1600" baseline="-25000" dirty="0" smtClean="0">
                <a:latin typeface="Verdana" pitchFamily="34" charset="0"/>
              </a:rPr>
              <a:t>T </a:t>
            </a:r>
            <a:r>
              <a:rPr lang="en-GB" sz="1600" dirty="0" smtClean="0">
                <a:latin typeface="Verdana" pitchFamily="34" charset="0"/>
              </a:rPr>
              <a:t>= </a:t>
            </a:r>
            <a:r>
              <a:rPr lang="en-GB" sz="1600" dirty="0">
                <a:latin typeface="Verdana" pitchFamily="34" charset="0"/>
              </a:rPr>
              <a:t>120 ml/min (</a:t>
            </a:r>
            <a:r>
              <a:rPr lang="en-GB" sz="1600" dirty="0" err="1">
                <a:latin typeface="Verdana" pitchFamily="34" charset="0"/>
              </a:rPr>
              <a:t>Ar</a:t>
            </a:r>
            <a:r>
              <a:rPr lang="en-GB" sz="1600" dirty="0">
                <a:latin typeface="Verdana" pitchFamily="34" charset="0"/>
              </a:rPr>
              <a:t>)</a:t>
            </a:r>
          </a:p>
          <a:p>
            <a:r>
              <a:rPr lang="en-GB" sz="1600" dirty="0">
                <a:latin typeface="Verdana" pitchFamily="34" charset="0"/>
              </a:rPr>
              <a:t>	3 </a:t>
            </a:r>
            <a:r>
              <a:rPr lang="en-GB" sz="1600" dirty="0" err="1" smtClean="0">
                <a:latin typeface="Verdana" pitchFamily="34" charset="0"/>
              </a:rPr>
              <a:t>independient</a:t>
            </a:r>
            <a:r>
              <a:rPr lang="en-GB" sz="1600" dirty="0" smtClean="0">
                <a:latin typeface="Verdana" pitchFamily="34" charset="0"/>
              </a:rPr>
              <a:t> mass flow meters</a:t>
            </a:r>
            <a:endParaRPr lang="en-GB" sz="1600" dirty="0">
              <a:latin typeface="Verdana" pitchFamily="34" charset="0"/>
            </a:endParaRPr>
          </a:p>
          <a:p>
            <a:pPr>
              <a:buFontTx/>
              <a:buChar char="•"/>
            </a:pPr>
            <a:r>
              <a:rPr lang="en-GB" sz="1600" dirty="0">
                <a:latin typeface="Verdana" pitchFamily="34" charset="0"/>
              </a:rPr>
              <a:t> </a:t>
            </a:r>
            <a:r>
              <a:rPr lang="en-GB" sz="1600" dirty="0" smtClean="0">
                <a:latin typeface="Verdana" pitchFamily="34" charset="0"/>
              </a:rPr>
              <a:t>Degasification</a:t>
            </a:r>
            <a:r>
              <a:rPr lang="en-GB" sz="1600" dirty="0">
                <a:latin typeface="Verdana" pitchFamily="34" charset="0"/>
              </a:rPr>
              <a:t>: T=110ºC; Q= 200 </a:t>
            </a:r>
            <a:r>
              <a:rPr lang="en-GB" sz="1600" dirty="0" smtClean="0">
                <a:latin typeface="Verdana" pitchFamily="34" charset="0"/>
              </a:rPr>
              <a:t>ml/min(</a:t>
            </a:r>
            <a:r>
              <a:rPr lang="en-GB" sz="1600" dirty="0" err="1" smtClean="0">
                <a:latin typeface="Verdana" pitchFamily="34" charset="0"/>
              </a:rPr>
              <a:t>Ar</a:t>
            </a:r>
            <a:r>
              <a:rPr lang="en-GB" sz="1600" dirty="0">
                <a:latin typeface="Verdana" pitchFamily="34" charset="0"/>
              </a:rPr>
              <a:t>); 2 h.</a:t>
            </a:r>
          </a:p>
          <a:p>
            <a:pPr>
              <a:buFontTx/>
              <a:buChar char="•"/>
            </a:pPr>
            <a:r>
              <a:rPr lang="en-GB" sz="1600" dirty="0">
                <a:latin typeface="Verdana" pitchFamily="34" charset="0"/>
              </a:rPr>
              <a:t> </a:t>
            </a:r>
            <a:r>
              <a:rPr lang="en-GB" sz="1600" dirty="0" smtClean="0">
                <a:latin typeface="Verdana" pitchFamily="34" charset="0"/>
              </a:rPr>
              <a:t>CO2 Adsorption : </a:t>
            </a:r>
            <a:r>
              <a:rPr lang="en-GB" sz="1600" b="1" dirty="0">
                <a:latin typeface="Verdana" pitchFamily="34" charset="0"/>
              </a:rPr>
              <a:t>T=45ºC</a:t>
            </a:r>
            <a:endParaRPr lang="en-GB" sz="1600" dirty="0">
              <a:latin typeface="Verdana" pitchFamily="34" charset="0"/>
            </a:endParaRPr>
          </a:p>
        </p:txBody>
      </p:sp>
      <p:sp>
        <p:nvSpPr>
          <p:cNvPr id="283651" name="Rectangle 5"/>
          <p:cNvSpPr>
            <a:spLocks noChangeArrowheads="1"/>
          </p:cNvSpPr>
          <p:nvPr/>
        </p:nvSpPr>
        <p:spPr bwMode="auto">
          <a:xfrm>
            <a:off x="488950" y="4218335"/>
            <a:ext cx="4900701" cy="338554"/>
          </a:xfrm>
          <a:prstGeom prst="rect">
            <a:avLst/>
          </a:prstGeom>
          <a:noFill/>
          <a:ln w="9525">
            <a:noFill/>
            <a:miter lim="800000"/>
            <a:headEnd/>
            <a:tailEnd/>
          </a:ln>
        </p:spPr>
        <p:txBody>
          <a:bodyPr wrap="none">
            <a:spAutoFit/>
          </a:bodyPr>
          <a:lstStyle/>
          <a:p>
            <a:r>
              <a:rPr lang="en-US" sz="1600" b="1" dirty="0" smtClean="0">
                <a:latin typeface="Verdana" pitchFamily="34" charset="0"/>
              </a:rPr>
              <a:t>Fixed bed CO</a:t>
            </a:r>
            <a:r>
              <a:rPr lang="en-US" sz="1600" b="1" baseline="-25000" dirty="0" smtClean="0">
                <a:latin typeface="Verdana" pitchFamily="34" charset="0"/>
              </a:rPr>
              <a:t>2</a:t>
            </a:r>
            <a:r>
              <a:rPr lang="en-US" sz="1600" b="1" dirty="0" smtClean="0">
                <a:latin typeface="Verdana" pitchFamily="34" charset="0"/>
              </a:rPr>
              <a:t> adsorption (gas mixtures)</a:t>
            </a:r>
            <a:endParaRPr lang="en-US" sz="1600" b="1" dirty="0">
              <a:latin typeface="Verdana" pitchFamily="34" charset="0"/>
            </a:endParaRPr>
          </a:p>
        </p:txBody>
      </p:sp>
      <p:sp>
        <p:nvSpPr>
          <p:cNvPr id="283655" name="18 CuadroTexto"/>
          <p:cNvSpPr txBox="1">
            <a:spLocks noChangeArrowheads="1"/>
          </p:cNvSpPr>
          <p:nvPr/>
        </p:nvSpPr>
        <p:spPr bwMode="auto">
          <a:xfrm>
            <a:off x="611188" y="4515024"/>
            <a:ext cx="6282938" cy="338554"/>
          </a:xfrm>
          <a:prstGeom prst="rect">
            <a:avLst/>
          </a:prstGeom>
          <a:noFill/>
          <a:ln w="9525">
            <a:noFill/>
            <a:miter lim="800000"/>
            <a:headEnd/>
            <a:tailEnd/>
          </a:ln>
        </p:spPr>
        <p:txBody>
          <a:bodyPr wrap="none">
            <a:spAutoFit/>
          </a:bodyPr>
          <a:lstStyle/>
          <a:p>
            <a:r>
              <a:rPr lang="es-ES" sz="1600" dirty="0">
                <a:latin typeface="Verdana" pitchFamily="34" charset="0"/>
                <a:ea typeface="Verdana" pitchFamily="34" charset="0"/>
                <a:cs typeface="Verdana" pitchFamily="34" charset="0"/>
              </a:rPr>
              <a:t>(15% CO</a:t>
            </a:r>
            <a:r>
              <a:rPr lang="es-ES" sz="1600" baseline="-25000" dirty="0">
                <a:latin typeface="Verdana" pitchFamily="34" charset="0"/>
                <a:ea typeface="Verdana" pitchFamily="34" charset="0"/>
                <a:cs typeface="Verdana" pitchFamily="34" charset="0"/>
              </a:rPr>
              <a:t>2</a:t>
            </a:r>
            <a:r>
              <a:rPr lang="es-ES" sz="1600" dirty="0">
                <a:latin typeface="Verdana" pitchFamily="34" charset="0"/>
                <a:ea typeface="Verdana" pitchFamily="34" charset="0"/>
                <a:cs typeface="Verdana" pitchFamily="34" charset="0"/>
              </a:rPr>
              <a:t>, </a:t>
            </a:r>
            <a:r>
              <a:rPr lang="es-ES" sz="1600" dirty="0" smtClean="0">
                <a:latin typeface="Verdana" pitchFamily="34" charset="0"/>
                <a:ea typeface="Verdana" pitchFamily="34" charset="0"/>
                <a:cs typeface="Verdana" pitchFamily="34" charset="0"/>
              </a:rPr>
              <a:t> 80</a:t>
            </a:r>
            <a:r>
              <a:rPr lang="es-ES" sz="1600" dirty="0">
                <a:latin typeface="Verdana" pitchFamily="34" charset="0"/>
                <a:ea typeface="Verdana" pitchFamily="34" charset="0"/>
                <a:cs typeface="Verdana" pitchFamily="34" charset="0"/>
              </a:rPr>
              <a:t>% Ar, </a:t>
            </a:r>
            <a:r>
              <a:rPr lang="es-ES" sz="1600" dirty="0" smtClean="0">
                <a:latin typeface="Verdana" pitchFamily="34" charset="0"/>
                <a:ea typeface="Verdana" pitchFamily="34" charset="0"/>
                <a:cs typeface="Verdana" pitchFamily="34" charset="0"/>
              </a:rPr>
              <a:t> 5</a:t>
            </a:r>
            <a:r>
              <a:rPr lang="es-ES" sz="1600" dirty="0">
                <a:latin typeface="Verdana" pitchFamily="34" charset="0"/>
                <a:ea typeface="Verdana" pitchFamily="34" charset="0"/>
                <a:cs typeface="Verdana" pitchFamily="34" charset="0"/>
              </a:rPr>
              <a:t>% O</a:t>
            </a:r>
            <a:r>
              <a:rPr lang="es-ES" sz="1600" baseline="-25000" dirty="0">
                <a:latin typeface="Verdana" pitchFamily="34" charset="0"/>
                <a:ea typeface="Verdana" pitchFamily="34" charset="0"/>
                <a:cs typeface="Verdana" pitchFamily="34" charset="0"/>
              </a:rPr>
              <a:t>2</a:t>
            </a:r>
            <a:r>
              <a:rPr lang="es-ES" sz="1600" dirty="0">
                <a:latin typeface="Verdana" pitchFamily="34" charset="0"/>
                <a:ea typeface="Verdana" pitchFamily="34" charset="0"/>
                <a:cs typeface="Verdana" pitchFamily="34" charset="0"/>
              </a:rPr>
              <a:t>) + </a:t>
            </a:r>
            <a:r>
              <a:rPr lang="es-ES" sz="1600" dirty="0" err="1" smtClean="0">
                <a:latin typeface="Verdana" pitchFamily="34" charset="0"/>
                <a:ea typeface="Verdana" pitchFamily="34" charset="0"/>
                <a:cs typeface="Verdana" pitchFamily="34" charset="0"/>
              </a:rPr>
              <a:t>Water</a:t>
            </a:r>
            <a:r>
              <a:rPr lang="es-ES" sz="1600" dirty="0" smtClean="0">
                <a:latin typeface="Verdana" pitchFamily="34" charset="0"/>
                <a:ea typeface="Verdana" pitchFamily="34" charset="0"/>
                <a:cs typeface="Verdana" pitchFamily="34" charset="0"/>
              </a:rPr>
              <a:t> </a:t>
            </a:r>
            <a:r>
              <a:rPr lang="es-ES" sz="1600" dirty="0">
                <a:latin typeface="Verdana" pitchFamily="34" charset="0"/>
                <a:ea typeface="Verdana" pitchFamily="34" charset="0"/>
                <a:cs typeface="Verdana" pitchFamily="34" charset="0"/>
              </a:rPr>
              <a:t>(</a:t>
            </a:r>
            <a:r>
              <a:rPr lang="es-ES" sz="1600" dirty="0" err="1" smtClean="0">
                <a:latin typeface="Verdana" pitchFamily="34" charset="0"/>
                <a:ea typeface="Verdana" pitchFamily="34" charset="0"/>
                <a:cs typeface="Verdana" pitchFamily="34" charset="0"/>
              </a:rPr>
              <a:t>saturated</a:t>
            </a:r>
            <a:r>
              <a:rPr lang="es-ES" sz="1600" dirty="0" smtClean="0">
                <a:latin typeface="Verdana" pitchFamily="34" charset="0"/>
                <a:ea typeface="Verdana" pitchFamily="34" charset="0"/>
                <a:cs typeface="Verdana" pitchFamily="34" charset="0"/>
              </a:rPr>
              <a:t>, </a:t>
            </a:r>
            <a:r>
              <a:rPr lang="es-ES" sz="1600" dirty="0">
                <a:latin typeface="Verdana" pitchFamily="34" charset="0"/>
                <a:ea typeface="Verdana" pitchFamily="34" charset="0"/>
                <a:cs typeface="Verdana" pitchFamily="34" charset="0"/>
              </a:rPr>
              <a:t>5% vol.)</a:t>
            </a:r>
          </a:p>
        </p:txBody>
      </p:sp>
      <p:grpSp>
        <p:nvGrpSpPr>
          <p:cNvPr id="8" name="21 Grupo"/>
          <p:cNvGrpSpPr>
            <a:grpSpLocks/>
          </p:cNvGrpSpPr>
          <p:nvPr/>
        </p:nvGrpSpPr>
        <p:grpSpPr bwMode="auto">
          <a:xfrm>
            <a:off x="323850" y="188913"/>
            <a:ext cx="4968875" cy="400110"/>
            <a:chOff x="323528" y="188640"/>
            <a:chExt cx="4968552" cy="400170"/>
          </a:xfrm>
        </p:grpSpPr>
        <p:sp>
          <p:nvSpPr>
            <p:cNvPr id="9" name="22 CuadroTexto"/>
            <p:cNvSpPr txBox="1">
              <a:spLocks noChangeArrowheads="1"/>
            </p:cNvSpPr>
            <p:nvPr/>
          </p:nvSpPr>
          <p:spPr bwMode="auto">
            <a:xfrm>
              <a:off x="860763" y="188640"/>
              <a:ext cx="3887735" cy="40017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EXPERIMENTAL PROCEDURE</a:t>
              </a:r>
              <a:endParaRPr lang="es-ES" sz="2000" b="1" dirty="0">
                <a:solidFill>
                  <a:srgbClr val="000099"/>
                </a:solidFill>
                <a:cs typeface="Arial" charset="0"/>
              </a:endParaRPr>
            </a:p>
          </p:txBody>
        </p:sp>
        <p:sp>
          <p:nvSpPr>
            <p:cNvPr id="10" name="9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atin typeface="Arial" pitchFamily="34" charset="0"/>
                <a:cs typeface="Arial" pitchFamily="34" charset="0"/>
              </a:endParaRPr>
            </a:p>
          </p:txBody>
        </p:sp>
      </p:grpSp>
      <p:sp>
        <p:nvSpPr>
          <p:cNvPr id="11" name="Rectangle 5"/>
          <p:cNvSpPr>
            <a:spLocks noChangeArrowheads="1"/>
          </p:cNvSpPr>
          <p:nvPr/>
        </p:nvSpPr>
        <p:spPr bwMode="auto">
          <a:xfrm>
            <a:off x="509835" y="764704"/>
            <a:ext cx="7660687" cy="1323439"/>
          </a:xfrm>
          <a:prstGeom prst="rect">
            <a:avLst/>
          </a:prstGeom>
          <a:noFill/>
          <a:ln w="9525">
            <a:noFill/>
            <a:miter lim="800000"/>
            <a:headEnd/>
            <a:tailEnd/>
          </a:ln>
        </p:spPr>
        <p:txBody>
          <a:bodyPr wrap="none">
            <a:spAutoFit/>
          </a:bodyPr>
          <a:lstStyle/>
          <a:p>
            <a:r>
              <a:rPr lang="en-US" sz="1600" b="1" dirty="0" err="1" smtClean="0">
                <a:latin typeface="Verdana" pitchFamily="34" charset="0"/>
              </a:rPr>
              <a:t>N</a:t>
            </a:r>
            <a:r>
              <a:rPr lang="en-US" sz="1600" b="1" baseline="-25000" dirty="0" err="1" smtClean="0">
                <a:latin typeface="Verdana" pitchFamily="34" charset="0"/>
              </a:rPr>
              <a:t>2</a:t>
            </a:r>
            <a:r>
              <a:rPr lang="en-US" sz="1600" b="1" dirty="0" smtClean="0">
                <a:latin typeface="Verdana" pitchFamily="34" charset="0"/>
              </a:rPr>
              <a:t> adsorption isotherms (77 </a:t>
            </a:r>
            <a:r>
              <a:rPr lang="en-US" sz="1600" b="1" dirty="0">
                <a:latin typeface="Verdana" pitchFamily="34" charset="0"/>
              </a:rPr>
              <a:t>K)</a:t>
            </a:r>
          </a:p>
          <a:p>
            <a:pPr>
              <a:buFont typeface="Wingdings" pitchFamily="2" charset="2"/>
              <a:buChar char="§"/>
            </a:pPr>
            <a:r>
              <a:rPr lang="en-US" sz="1600" b="1" dirty="0">
                <a:latin typeface="Verdana" pitchFamily="34" charset="0"/>
              </a:rPr>
              <a:t> </a:t>
            </a:r>
            <a:r>
              <a:rPr lang="en-US" sz="1600" dirty="0" err="1">
                <a:latin typeface="Verdana" pitchFamily="34" charset="0"/>
              </a:rPr>
              <a:t>Micromeritics</a:t>
            </a:r>
            <a:r>
              <a:rPr lang="en-US" sz="1600" dirty="0">
                <a:latin typeface="Verdana" pitchFamily="34" charset="0"/>
              </a:rPr>
              <a:t> TRISTAR 3000</a:t>
            </a:r>
          </a:p>
          <a:p>
            <a:pPr>
              <a:buFont typeface="Wingdings" pitchFamily="2" charset="2"/>
              <a:buChar char="§"/>
            </a:pPr>
            <a:r>
              <a:rPr lang="en-US" sz="1600" b="1" dirty="0">
                <a:latin typeface="Verdana" pitchFamily="34" charset="0"/>
              </a:rPr>
              <a:t> </a:t>
            </a:r>
            <a:r>
              <a:rPr lang="en-US" sz="1600" dirty="0" smtClean="0">
                <a:latin typeface="Verdana" pitchFamily="34" charset="0"/>
              </a:rPr>
              <a:t>Degasification</a:t>
            </a:r>
            <a:r>
              <a:rPr lang="en-US" sz="1600" dirty="0">
                <a:latin typeface="Verdana" pitchFamily="34" charset="0"/>
              </a:rPr>
              <a:t>: </a:t>
            </a:r>
            <a:r>
              <a:rPr lang="en-GB" sz="1600" dirty="0">
                <a:latin typeface="Verdana" pitchFamily="34" charset="0"/>
              </a:rPr>
              <a:t>T=150ºC ; 8 </a:t>
            </a:r>
            <a:r>
              <a:rPr lang="en-GB" sz="1600" dirty="0" smtClean="0">
                <a:latin typeface="Verdana" pitchFamily="34" charset="0"/>
              </a:rPr>
              <a:t>h</a:t>
            </a:r>
          </a:p>
          <a:p>
            <a:pPr>
              <a:buFont typeface="Wingdings" pitchFamily="2" charset="2"/>
              <a:buChar char="§"/>
            </a:pPr>
            <a:r>
              <a:rPr lang="en-GB" sz="1600" dirty="0" smtClean="0">
                <a:latin typeface="Verdana" pitchFamily="34" charset="0"/>
              </a:rPr>
              <a:t> S</a:t>
            </a:r>
            <a:r>
              <a:rPr lang="en-GB" sz="1600" baseline="-25000" dirty="0" smtClean="0">
                <a:latin typeface="Verdana" pitchFamily="34" charset="0"/>
              </a:rPr>
              <a:t>BET</a:t>
            </a:r>
            <a:r>
              <a:rPr lang="en-GB" sz="1600" dirty="0" smtClean="0">
                <a:latin typeface="Verdana" pitchFamily="34" charset="0"/>
              </a:rPr>
              <a:t> was calculated at P/P</a:t>
            </a:r>
            <a:r>
              <a:rPr lang="en-GB" sz="1600" baseline="-25000" dirty="0" smtClean="0">
                <a:latin typeface="Verdana" pitchFamily="34" charset="0"/>
              </a:rPr>
              <a:t>0</a:t>
            </a:r>
            <a:r>
              <a:rPr lang="en-GB" sz="1600" dirty="0" smtClean="0">
                <a:latin typeface="Verdana" pitchFamily="34" charset="0"/>
              </a:rPr>
              <a:t> between 0.05 and 0.2, D</a:t>
            </a:r>
            <a:r>
              <a:rPr lang="en-GB" sz="1600" baseline="-25000" dirty="0" smtClean="0">
                <a:latin typeface="Verdana" pitchFamily="34" charset="0"/>
              </a:rPr>
              <a:t>P</a:t>
            </a:r>
            <a:r>
              <a:rPr lang="en-GB" sz="1600" dirty="0" smtClean="0">
                <a:latin typeface="Verdana" pitchFamily="34" charset="0"/>
              </a:rPr>
              <a:t> with BJH method</a:t>
            </a:r>
          </a:p>
          <a:p>
            <a:r>
              <a:rPr lang="en-GB" sz="1600" dirty="0" smtClean="0">
                <a:latin typeface="Verdana" pitchFamily="34" charset="0"/>
              </a:rPr>
              <a:t>  (adsorption branch) and V</a:t>
            </a:r>
            <a:r>
              <a:rPr lang="en-GB" sz="1600" baseline="-25000" dirty="0" smtClean="0">
                <a:latin typeface="Verdana" pitchFamily="34" charset="0"/>
              </a:rPr>
              <a:t>P</a:t>
            </a:r>
            <a:r>
              <a:rPr lang="en-GB" sz="1600" dirty="0" smtClean="0">
                <a:latin typeface="Verdana" pitchFamily="34" charset="0"/>
              </a:rPr>
              <a:t> at P/</a:t>
            </a:r>
            <a:r>
              <a:rPr lang="en-GB" sz="1600" dirty="0" err="1" smtClean="0">
                <a:latin typeface="Verdana" pitchFamily="34" charset="0"/>
              </a:rPr>
              <a:t>P</a:t>
            </a:r>
            <a:r>
              <a:rPr lang="en-GB" sz="1600" baseline="-25000" dirty="0" err="1" smtClean="0">
                <a:latin typeface="Verdana" pitchFamily="34" charset="0"/>
              </a:rPr>
              <a:t>0</a:t>
            </a:r>
            <a:r>
              <a:rPr lang="en-GB" sz="1600" dirty="0" smtClean="0">
                <a:latin typeface="Verdana" pitchFamily="34" charset="0"/>
              </a:rPr>
              <a:t>= 0.97</a:t>
            </a:r>
            <a:endParaRPr lang="en-US" sz="1600" dirty="0">
              <a:latin typeface="Verdana" pitchFamily="34" charset="0"/>
            </a:endParaRPr>
          </a:p>
        </p:txBody>
      </p:sp>
      <p:sp>
        <p:nvSpPr>
          <p:cNvPr id="12" name="Rectangle 3"/>
          <p:cNvSpPr>
            <a:spLocks noChangeArrowheads="1"/>
          </p:cNvSpPr>
          <p:nvPr/>
        </p:nvSpPr>
        <p:spPr bwMode="auto">
          <a:xfrm>
            <a:off x="467866" y="2487712"/>
            <a:ext cx="7704534" cy="941387"/>
          </a:xfrm>
          <a:prstGeom prst="rect">
            <a:avLst/>
          </a:prstGeom>
          <a:noFill/>
          <a:ln w="9525">
            <a:noFill/>
            <a:miter lim="800000"/>
            <a:headEnd/>
            <a:tailEnd/>
          </a:ln>
        </p:spPr>
        <p:txBody>
          <a:bodyPr/>
          <a:lstStyle/>
          <a:p>
            <a:pPr>
              <a:buFontTx/>
              <a:buChar char="•"/>
            </a:pPr>
            <a:r>
              <a:rPr lang="en-GB" sz="1600" dirty="0">
                <a:latin typeface="Verdana" pitchFamily="34" charset="0"/>
              </a:rPr>
              <a:t> </a:t>
            </a:r>
            <a:r>
              <a:rPr lang="en-GB" sz="1600" dirty="0" smtClean="0">
                <a:latin typeface="Verdana" pitchFamily="34" charset="0"/>
              </a:rPr>
              <a:t>Volumetric analyzer - Scientific </a:t>
            </a:r>
            <a:r>
              <a:rPr lang="en-GB" sz="1600" dirty="0">
                <a:latin typeface="Verdana" pitchFamily="34" charset="0"/>
              </a:rPr>
              <a:t>Instruments HPVA-100 (VTI)</a:t>
            </a:r>
          </a:p>
          <a:p>
            <a:pPr>
              <a:buFontTx/>
              <a:buChar char="•"/>
            </a:pPr>
            <a:r>
              <a:rPr lang="en-GB" sz="1600" dirty="0">
                <a:latin typeface="Verdana" pitchFamily="34" charset="0"/>
              </a:rPr>
              <a:t> </a:t>
            </a:r>
            <a:r>
              <a:rPr lang="en-GB" sz="1600" dirty="0" smtClean="0">
                <a:latin typeface="Verdana" pitchFamily="34" charset="0"/>
              </a:rPr>
              <a:t>Degasification</a:t>
            </a:r>
            <a:r>
              <a:rPr lang="en-GB" sz="1600" dirty="0">
                <a:latin typeface="Verdana" pitchFamily="34" charset="0"/>
              </a:rPr>
              <a:t>: T=110ºC; </a:t>
            </a:r>
            <a:r>
              <a:rPr lang="en-GB" sz="1600" dirty="0" smtClean="0">
                <a:latin typeface="Verdana" pitchFamily="34" charset="0"/>
              </a:rPr>
              <a:t>p=3 mbar</a:t>
            </a:r>
            <a:r>
              <a:rPr lang="en-GB" sz="1600" dirty="0">
                <a:latin typeface="Verdana" pitchFamily="34" charset="0"/>
              </a:rPr>
              <a:t>; 2 h.</a:t>
            </a:r>
          </a:p>
          <a:p>
            <a:pPr>
              <a:buFontTx/>
              <a:buChar char="•"/>
            </a:pPr>
            <a:r>
              <a:rPr lang="en-GB" sz="1600" dirty="0">
                <a:latin typeface="Verdana" pitchFamily="34" charset="0"/>
              </a:rPr>
              <a:t> </a:t>
            </a:r>
            <a:r>
              <a:rPr lang="en-GB" sz="1600" dirty="0" smtClean="0">
                <a:latin typeface="Verdana" pitchFamily="34" charset="0"/>
              </a:rPr>
              <a:t>CO2 Adsorption: </a:t>
            </a:r>
            <a:r>
              <a:rPr lang="en-GB" sz="1600" b="1" dirty="0">
                <a:latin typeface="Verdana" pitchFamily="34" charset="0"/>
              </a:rPr>
              <a:t>T=45ºC </a:t>
            </a:r>
            <a:r>
              <a:rPr lang="en-GB" sz="1600" dirty="0">
                <a:latin typeface="Verdana" pitchFamily="34" charset="0"/>
              </a:rPr>
              <a:t>(0.5-6 bar)</a:t>
            </a:r>
          </a:p>
        </p:txBody>
      </p:sp>
      <p:sp>
        <p:nvSpPr>
          <p:cNvPr id="13" name="Rectangle 5"/>
          <p:cNvSpPr>
            <a:spLocks noChangeArrowheads="1"/>
          </p:cNvSpPr>
          <p:nvPr/>
        </p:nvSpPr>
        <p:spPr bwMode="auto">
          <a:xfrm>
            <a:off x="488504" y="2195612"/>
            <a:ext cx="3744936" cy="338554"/>
          </a:xfrm>
          <a:prstGeom prst="rect">
            <a:avLst/>
          </a:prstGeom>
          <a:noFill/>
          <a:ln w="9525">
            <a:noFill/>
            <a:miter lim="800000"/>
            <a:headEnd/>
            <a:tailEnd/>
          </a:ln>
        </p:spPr>
        <p:txBody>
          <a:bodyPr wrap="none">
            <a:spAutoFit/>
          </a:bodyPr>
          <a:lstStyle/>
          <a:p>
            <a:r>
              <a:rPr lang="en-US" sz="1600" b="1" dirty="0" smtClean="0">
                <a:latin typeface="Verdana" pitchFamily="34" charset="0"/>
              </a:rPr>
              <a:t>Pure CO</a:t>
            </a:r>
            <a:r>
              <a:rPr lang="en-US" sz="1600" b="1" baseline="-25000" dirty="0" smtClean="0">
                <a:latin typeface="Verdana" pitchFamily="34" charset="0"/>
              </a:rPr>
              <a:t>2</a:t>
            </a:r>
            <a:r>
              <a:rPr lang="en-US" sz="1600" b="1" dirty="0" smtClean="0">
                <a:latin typeface="Verdana" pitchFamily="34" charset="0"/>
              </a:rPr>
              <a:t> adsorption isotherms</a:t>
            </a:r>
            <a:endParaRPr lang="en-US" sz="1600" b="1" dirty="0">
              <a:latin typeface="Verdana" pitchFamily="34" charset="0"/>
            </a:endParaRPr>
          </a:p>
        </p:txBody>
      </p:sp>
      <p:sp>
        <p:nvSpPr>
          <p:cNvPr id="15" name="Rectangle 3"/>
          <p:cNvSpPr>
            <a:spLocks noChangeArrowheads="1"/>
          </p:cNvSpPr>
          <p:nvPr/>
        </p:nvSpPr>
        <p:spPr bwMode="auto">
          <a:xfrm>
            <a:off x="468313" y="3650236"/>
            <a:ext cx="8351837" cy="571500"/>
          </a:xfrm>
          <a:prstGeom prst="rect">
            <a:avLst/>
          </a:prstGeom>
          <a:noFill/>
          <a:ln w="9525">
            <a:noFill/>
            <a:miter lim="800000"/>
            <a:headEnd/>
            <a:tailEnd/>
          </a:ln>
        </p:spPr>
        <p:txBody>
          <a:bodyPr/>
          <a:lstStyle/>
          <a:p>
            <a:pPr>
              <a:buFontTx/>
              <a:buChar char="•"/>
            </a:pPr>
            <a:r>
              <a:rPr lang="en-GB" sz="1600">
                <a:latin typeface="Verdana" pitchFamily="34" charset="0"/>
              </a:rPr>
              <a:t> TA instruments SDT Simultaneous 2960</a:t>
            </a:r>
            <a:r>
              <a:rPr lang="es-ES" sz="1600">
                <a:latin typeface="Verdana" pitchFamily="34" charset="0"/>
              </a:rPr>
              <a:t> Thermobalance</a:t>
            </a:r>
          </a:p>
          <a:p>
            <a:pPr>
              <a:buFontTx/>
              <a:buChar char="•"/>
            </a:pPr>
            <a:r>
              <a:rPr lang="es-ES" sz="1600">
                <a:latin typeface="Verdana" pitchFamily="34" charset="0"/>
              </a:rPr>
              <a:t> Degasification: 100mL/min N</a:t>
            </a:r>
            <a:r>
              <a:rPr lang="es-ES" sz="1600" baseline="-25000">
                <a:latin typeface="Verdana" pitchFamily="34" charset="0"/>
              </a:rPr>
              <a:t>2</a:t>
            </a:r>
            <a:r>
              <a:rPr lang="es-ES" sz="1600">
                <a:latin typeface="Verdana" pitchFamily="34" charset="0"/>
              </a:rPr>
              <a:t> 110ºC; Analysis: 100mL/min CO</a:t>
            </a:r>
            <a:r>
              <a:rPr lang="es-ES" sz="1600" baseline="-25000">
                <a:latin typeface="Verdana" pitchFamily="34" charset="0"/>
              </a:rPr>
              <a:t>2</a:t>
            </a:r>
            <a:r>
              <a:rPr lang="es-ES" sz="1600">
                <a:latin typeface="Verdana" pitchFamily="34" charset="0"/>
              </a:rPr>
              <a:t> at 45ºC. </a:t>
            </a:r>
            <a:endParaRPr lang="en-GB" sz="1600">
              <a:latin typeface="Verdana" pitchFamily="34" charset="0"/>
            </a:endParaRPr>
          </a:p>
        </p:txBody>
      </p:sp>
      <p:sp>
        <p:nvSpPr>
          <p:cNvPr id="16" name="Rectangle 5"/>
          <p:cNvSpPr>
            <a:spLocks noChangeArrowheads="1"/>
          </p:cNvSpPr>
          <p:nvPr/>
        </p:nvSpPr>
        <p:spPr bwMode="auto">
          <a:xfrm>
            <a:off x="488950" y="3358136"/>
            <a:ext cx="4296369" cy="338554"/>
          </a:xfrm>
          <a:prstGeom prst="rect">
            <a:avLst/>
          </a:prstGeom>
          <a:noFill/>
          <a:ln w="9525">
            <a:noFill/>
            <a:miter lim="800000"/>
            <a:headEnd/>
            <a:tailEnd/>
          </a:ln>
        </p:spPr>
        <p:txBody>
          <a:bodyPr wrap="none">
            <a:spAutoFit/>
          </a:bodyPr>
          <a:lstStyle/>
          <a:p>
            <a:r>
              <a:rPr lang="en-US" sz="1600" b="1" dirty="0" err="1" smtClean="0">
                <a:latin typeface="Verdana" pitchFamily="34" charset="0"/>
              </a:rPr>
              <a:t>Thermogravimetric</a:t>
            </a:r>
            <a:r>
              <a:rPr lang="en-US" sz="1600" b="1" dirty="0" smtClean="0">
                <a:latin typeface="Verdana" pitchFamily="34" charset="0"/>
              </a:rPr>
              <a:t> </a:t>
            </a:r>
            <a:r>
              <a:rPr lang="en-US" sz="1600" b="1" dirty="0" err="1" smtClean="0">
                <a:latin typeface="Verdana" pitchFamily="34" charset="0"/>
              </a:rPr>
              <a:t>mesasurements</a:t>
            </a:r>
            <a:endParaRPr lang="en-US" sz="1600" b="1" dirty="0">
              <a:latin typeface="Verdana"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5"/>
          <p:cNvSpPr>
            <a:spLocks noChangeArrowheads="1"/>
          </p:cNvSpPr>
          <p:nvPr/>
        </p:nvSpPr>
        <p:spPr bwMode="auto">
          <a:xfrm>
            <a:off x="467544" y="980728"/>
            <a:ext cx="3889206" cy="707886"/>
          </a:xfrm>
          <a:prstGeom prst="rect">
            <a:avLst/>
          </a:prstGeom>
          <a:noFill/>
          <a:ln w="9525">
            <a:noFill/>
            <a:miter lim="800000"/>
            <a:headEnd/>
            <a:tailEnd/>
          </a:ln>
        </p:spPr>
        <p:txBody>
          <a:bodyPr wrap="none">
            <a:spAutoFit/>
          </a:bodyPr>
          <a:lstStyle/>
          <a:p>
            <a:r>
              <a:rPr lang="en-US" sz="2000" b="1" dirty="0" smtClean="0">
                <a:latin typeface="Verdana" pitchFamily="34" charset="0"/>
              </a:rPr>
              <a:t>CO</a:t>
            </a:r>
            <a:r>
              <a:rPr lang="en-US" sz="2000" b="1" baseline="-25000" dirty="0" smtClean="0">
                <a:latin typeface="Verdana" pitchFamily="34" charset="0"/>
              </a:rPr>
              <a:t>2</a:t>
            </a:r>
            <a:r>
              <a:rPr lang="en-US" sz="2000" b="1" dirty="0" smtClean="0">
                <a:latin typeface="Verdana" pitchFamily="34" charset="0"/>
              </a:rPr>
              <a:t>volumetric adsorption</a:t>
            </a:r>
          </a:p>
          <a:p>
            <a:pPr algn="ctr"/>
            <a:r>
              <a:rPr lang="en-US" sz="2000" b="1" dirty="0" smtClean="0">
                <a:latin typeface="Verdana" pitchFamily="34" charset="0"/>
              </a:rPr>
              <a:t>(isotherms)</a:t>
            </a:r>
            <a:endParaRPr lang="en-US" sz="2000" b="1" dirty="0">
              <a:latin typeface="Verdana" pitchFamily="34" charset="0"/>
            </a:endParaRPr>
          </a:p>
        </p:txBody>
      </p:sp>
      <p:sp>
        <p:nvSpPr>
          <p:cNvPr id="132101" name="Rectangle 9"/>
          <p:cNvSpPr>
            <a:spLocks noChangeArrowheads="1"/>
          </p:cNvSpPr>
          <p:nvPr/>
        </p:nvSpPr>
        <p:spPr bwMode="auto">
          <a:xfrm>
            <a:off x="1619672" y="2996952"/>
            <a:ext cx="3004348" cy="707886"/>
          </a:xfrm>
          <a:prstGeom prst="rect">
            <a:avLst/>
          </a:prstGeom>
          <a:noFill/>
          <a:ln w="9525">
            <a:noFill/>
            <a:miter lim="800000"/>
            <a:headEnd/>
            <a:tailEnd/>
          </a:ln>
        </p:spPr>
        <p:txBody>
          <a:bodyPr wrap="none">
            <a:spAutoFit/>
          </a:bodyPr>
          <a:lstStyle/>
          <a:p>
            <a:pPr algn="ctr"/>
            <a:r>
              <a:rPr lang="en-GB" sz="2000" dirty="0">
                <a:latin typeface="Verdana" pitchFamily="34" charset="0"/>
              </a:rPr>
              <a:t>Scientific Instruments</a:t>
            </a:r>
          </a:p>
          <a:p>
            <a:pPr algn="ctr"/>
            <a:r>
              <a:rPr lang="en-GB" sz="2000" dirty="0">
                <a:latin typeface="Verdana" pitchFamily="34" charset="0"/>
              </a:rPr>
              <a:t>HPVA-100 (VTI)</a:t>
            </a:r>
          </a:p>
        </p:txBody>
      </p:sp>
      <p:pic>
        <p:nvPicPr>
          <p:cNvPr id="132102" name="Picture 6"/>
          <p:cNvPicPr>
            <a:picLocks noChangeAspect="1" noChangeArrowheads="1"/>
          </p:cNvPicPr>
          <p:nvPr/>
        </p:nvPicPr>
        <p:blipFill>
          <a:blip r:embed="rId3" cstate="print">
            <a:lum bright="18000" contrast="12000"/>
          </a:blip>
          <a:srcRect b="2676"/>
          <a:stretch>
            <a:fillRect/>
          </a:stretch>
        </p:blipFill>
        <p:spPr bwMode="auto">
          <a:xfrm>
            <a:off x="4932040" y="764704"/>
            <a:ext cx="3631183" cy="5590628"/>
          </a:xfrm>
          <a:prstGeom prst="rect">
            <a:avLst/>
          </a:prstGeom>
          <a:noFill/>
          <a:ln w="9525">
            <a:noFill/>
            <a:miter lim="800000"/>
            <a:headEnd/>
            <a:tailEnd/>
          </a:ln>
        </p:spPr>
      </p:pic>
      <p:sp>
        <p:nvSpPr>
          <p:cNvPr id="132103" name="Oval 14"/>
          <p:cNvSpPr>
            <a:spLocks noChangeArrowheads="1"/>
          </p:cNvSpPr>
          <p:nvPr/>
        </p:nvSpPr>
        <p:spPr bwMode="auto">
          <a:xfrm>
            <a:off x="4867275" y="5168900"/>
            <a:ext cx="287338" cy="288925"/>
          </a:xfrm>
          <a:prstGeom prst="ellipse">
            <a:avLst/>
          </a:prstGeom>
          <a:noFill/>
          <a:ln w="22225">
            <a:solidFill>
              <a:schemeClr val="bg2"/>
            </a:solidFill>
            <a:round/>
            <a:headEnd/>
            <a:tailEnd/>
          </a:ln>
        </p:spPr>
        <p:txBody>
          <a:bodyPr wrap="none" anchor="ctr"/>
          <a:lstStyle/>
          <a:p>
            <a:endParaRPr lang="en-US"/>
          </a:p>
        </p:txBody>
      </p:sp>
      <p:sp>
        <p:nvSpPr>
          <p:cNvPr id="132104" name="Line 16"/>
          <p:cNvSpPr>
            <a:spLocks noChangeShapeType="1"/>
          </p:cNvSpPr>
          <p:nvPr/>
        </p:nvSpPr>
        <p:spPr bwMode="auto">
          <a:xfrm flipV="1">
            <a:off x="5048250" y="4419600"/>
            <a:ext cx="142875" cy="742950"/>
          </a:xfrm>
          <a:prstGeom prst="line">
            <a:avLst/>
          </a:prstGeom>
          <a:noFill/>
          <a:ln w="22225">
            <a:solidFill>
              <a:schemeClr val="bg2"/>
            </a:solidFill>
            <a:round/>
            <a:headEnd/>
            <a:tailEnd type="triangle" w="med" len="med"/>
          </a:ln>
        </p:spPr>
        <p:txBody>
          <a:bodyPr/>
          <a:lstStyle/>
          <a:p>
            <a:endParaRPr lang="es-E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16" name="Picture 12" descr="http://luxetravel.wpengine.netdna-cdn.com/wp-content/uploads/2012/09/Plaza_Mayor_de_Madrid_02-1024x685.jpg">
            <a:hlinkClick r:id="rId3"/>
          </p:cNvPr>
          <p:cNvPicPr>
            <a:picLocks noChangeAspect="1" noChangeArrowheads="1"/>
          </p:cNvPicPr>
          <p:nvPr/>
        </p:nvPicPr>
        <p:blipFill>
          <a:blip r:embed="rId4" cstate="print"/>
          <a:srcRect/>
          <a:stretch>
            <a:fillRect/>
          </a:stretch>
        </p:blipFill>
        <p:spPr bwMode="auto">
          <a:xfrm>
            <a:off x="1" y="-27384"/>
            <a:ext cx="9144000" cy="611372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C:\Users\GC\Desktop\UNIANDES\Presentaciones posibles\FIGURAS VARIAS\Lecho fijo-Masas\EQUIPOS ADS 001.jpg"/>
          <p:cNvPicPr>
            <a:picLocks noChangeAspect="1" noChangeArrowheads="1"/>
          </p:cNvPicPr>
          <p:nvPr/>
        </p:nvPicPr>
        <p:blipFill>
          <a:blip r:embed="rId2" cstate="print"/>
          <a:srcRect/>
          <a:stretch>
            <a:fillRect/>
          </a:stretch>
        </p:blipFill>
        <p:spPr bwMode="auto">
          <a:xfrm>
            <a:off x="1258888" y="1196975"/>
            <a:ext cx="6707187" cy="5008563"/>
          </a:xfrm>
          <a:prstGeom prst="rect">
            <a:avLst/>
          </a:prstGeom>
          <a:noFill/>
          <a:ln w="9525">
            <a:noFill/>
            <a:miter lim="800000"/>
            <a:headEnd/>
            <a:tailEnd/>
          </a:ln>
        </p:spPr>
      </p:pic>
      <p:sp>
        <p:nvSpPr>
          <p:cNvPr id="285699" name="2 Rectángulo"/>
          <p:cNvSpPr>
            <a:spLocks noChangeArrowheads="1"/>
          </p:cNvSpPr>
          <p:nvPr/>
        </p:nvSpPr>
        <p:spPr bwMode="auto">
          <a:xfrm>
            <a:off x="2484438" y="724634"/>
            <a:ext cx="4006225" cy="400110"/>
          </a:xfrm>
          <a:prstGeom prst="rect">
            <a:avLst/>
          </a:prstGeom>
          <a:noFill/>
          <a:ln w="9525">
            <a:noFill/>
            <a:miter lim="800000"/>
            <a:headEnd/>
            <a:tailEnd/>
          </a:ln>
        </p:spPr>
        <p:txBody>
          <a:bodyPr wrap="none">
            <a:spAutoFit/>
          </a:bodyPr>
          <a:lstStyle/>
          <a:p>
            <a:r>
              <a:rPr lang="en-GB" dirty="0">
                <a:latin typeface="Verdana" pitchFamily="34" charset="0"/>
              </a:rPr>
              <a:t> </a:t>
            </a:r>
            <a:r>
              <a:rPr lang="en-GB" sz="2000" b="1" dirty="0" smtClean="0">
                <a:latin typeface="Verdana" pitchFamily="34" charset="0"/>
              </a:rPr>
              <a:t>Adsorption fixed bed+ </a:t>
            </a:r>
            <a:r>
              <a:rPr lang="en-GB" sz="2000" b="1" dirty="0">
                <a:latin typeface="Verdana" pitchFamily="34" charset="0"/>
              </a:rPr>
              <a:t>MS</a:t>
            </a:r>
            <a:endParaRPr lang="es-ES"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C:\Users\GC\Desktop\UNIANDES\Presentaciones posibles\FIGURAS VARIAS\Lecho fijo-Masas\EQUIPOS ADS 004.jpg"/>
          <p:cNvPicPr>
            <a:picLocks noChangeAspect="1" noChangeArrowheads="1"/>
          </p:cNvPicPr>
          <p:nvPr/>
        </p:nvPicPr>
        <p:blipFill>
          <a:blip r:embed="rId2" cstate="print"/>
          <a:srcRect/>
          <a:stretch>
            <a:fillRect/>
          </a:stretch>
        </p:blipFill>
        <p:spPr bwMode="auto">
          <a:xfrm>
            <a:off x="179388" y="788988"/>
            <a:ext cx="4392612" cy="5880100"/>
          </a:xfrm>
          <a:prstGeom prst="rect">
            <a:avLst/>
          </a:prstGeom>
          <a:noFill/>
          <a:ln w="9525">
            <a:noFill/>
            <a:miter lim="800000"/>
            <a:headEnd/>
            <a:tailEnd/>
          </a:ln>
        </p:spPr>
      </p:pic>
      <p:pic>
        <p:nvPicPr>
          <p:cNvPr id="286723" name="Picture 3" descr="C:\Users\GC\Desktop\UNIANDES\Presentaciones posibles\FIGURAS VARIAS\Lecho fijo-Masas\EQUIPOS ADS 005.jpg"/>
          <p:cNvPicPr>
            <a:picLocks noChangeAspect="1" noChangeArrowheads="1"/>
          </p:cNvPicPr>
          <p:nvPr/>
        </p:nvPicPr>
        <p:blipFill>
          <a:blip r:embed="rId3" cstate="print"/>
          <a:srcRect/>
          <a:stretch>
            <a:fillRect/>
          </a:stretch>
        </p:blipFill>
        <p:spPr bwMode="auto">
          <a:xfrm>
            <a:off x="4756150" y="2276475"/>
            <a:ext cx="4241800" cy="3168650"/>
          </a:xfrm>
          <a:prstGeom prst="rect">
            <a:avLst/>
          </a:prstGeom>
          <a:noFill/>
          <a:ln w="9525">
            <a:noFill/>
            <a:miter lim="800000"/>
            <a:headEnd/>
            <a:tailEnd/>
          </a:ln>
        </p:spPr>
      </p:pic>
      <p:sp>
        <p:nvSpPr>
          <p:cNvPr id="6" name="2 Rectángulo"/>
          <p:cNvSpPr>
            <a:spLocks noChangeArrowheads="1"/>
          </p:cNvSpPr>
          <p:nvPr/>
        </p:nvSpPr>
        <p:spPr bwMode="auto">
          <a:xfrm>
            <a:off x="727092" y="332656"/>
            <a:ext cx="3268844" cy="400110"/>
          </a:xfrm>
          <a:prstGeom prst="rect">
            <a:avLst/>
          </a:prstGeom>
          <a:noFill/>
          <a:ln w="9525">
            <a:noFill/>
            <a:miter lim="800000"/>
            <a:headEnd/>
            <a:tailEnd/>
          </a:ln>
        </p:spPr>
        <p:txBody>
          <a:bodyPr wrap="none">
            <a:spAutoFit/>
          </a:bodyPr>
          <a:lstStyle/>
          <a:p>
            <a:r>
              <a:rPr lang="en-GB" dirty="0">
                <a:latin typeface="Verdana" pitchFamily="34" charset="0"/>
              </a:rPr>
              <a:t> </a:t>
            </a:r>
            <a:r>
              <a:rPr lang="en-GB" sz="2000" b="1" dirty="0" smtClean="0">
                <a:latin typeface="Verdana" pitchFamily="34" charset="0"/>
              </a:rPr>
              <a:t>Adsorption fixed bed</a:t>
            </a:r>
            <a:endParaRPr lang="es-ES" sz="2000" b="1" dirty="0"/>
          </a:p>
        </p:txBody>
      </p:sp>
      <p:sp>
        <p:nvSpPr>
          <p:cNvPr id="7" name="2 Rectángulo"/>
          <p:cNvSpPr>
            <a:spLocks noChangeArrowheads="1"/>
          </p:cNvSpPr>
          <p:nvPr/>
        </p:nvSpPr>
        <p:spPr bwMode="auto">
          <a:xfrm>
            <a:off x="5436096" y="1772816"/>
            <a:ext cx="2629246" cy="400110"/>
          </a:xfrm>
          <a:prstGeom prst="rect">
            <a:avLst/>
          </a:prstGeom>
          <a:noFill/>
          <a:ln w="9525">
            <a:noFill/>
            <a:miter lim="800000"/>
            <a:headEnd/>
            <a:tailEnd/>
          </a:ln>
        </p:spPr>
        <p:txBody>
          <a:bodyPr wrap="none">
            <a:spAutoFit/>
          </a:bodyPr>
          <a:lstStyle/>
          <a:p>
            <a:r>
              <a:rPr lang="en-GB" sz="2000" b="1" dirty="0" smtClean="0">
                <a:latin typeface="Verdana" pitchFamily="34" charset="0"/>
              </a:rPr>
              <a:t>MS spectrometer</a:t>
            </a:r>
            <a:endParaRPr lang="es-ES" sz="20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31" name="Picture 40"/>
          <p:cNvPicPr>
            <a:picLocks noChangeAspect="1" noChangeArrowheads="1"/>
          </p:cNvPicPr>
          <p:nvPr/>
        </p:nvPicPr>
        <p:blipFill>
          <a:blip r:embed="rId3" cstate="print"/>
          <a:srcRect/>
          <a:stretch>
            <a:fillRect/>
          </a:stretch>
        </p:blipFill>
        <p:spPr bwMode="auto">
          <a:xfrm>
            <a:off x="5057718" y="880256"/>
            <a:ext cx="3965632" cy="3279676"/>
          </a:xfrm>
          <a:prstGeom prst="rect">
            <a:avLst/>
          </a:prstGeom>
          <a:noFill/>
          <a:ln w="9525">
            <a:noFill/>
            <a:miter lim="800000"/>
            <a:headEnd/>
            <a:tailEnd/>
          </a:ln>
        </p:spPr>
      </p:pic>
      <p:pic>
        <p:nvPicPr>
          <p:cNvPr id="25630" name="Picture 38"/>
          <p:cNvPicPr>
            <a:picLocks noChangeAspect="1" noChangeArrowheads="1"/>
          </p:cNvPicPr>
          <p:nvPr/>
        </p:nvPicPr>
        <p:blipFill>
          <a:blip r:embed="rId4" cstate="print"/>
          <a:srcRect/>
          <a:stretch>
            <a:fillRect/>
          </a:stretch>
        </p:blipFill>
        <p:spPr bwMode="auto">
          <a:xfrm>
            <a:off x="569144" y="1268760"/>
            <a:ext cx="3930848" cy="3372028"/>
          </a:xfrm>
          <a:prstGeom prst="rect">
            <a:avLst/>
          </a:prstGeom>
          <a:noFill/>
          <a:ln w="9525">
            <a:noFill/>
            <a:miter lim="800000"/>
            <a:headEnd/>
            <a:tailEnd/>
          </a:ln>
        </p:spPr>
      </p:pic>
      <p:sp>
        <p:nvSpPr>
          <p:cNvPr id="25601" name="Text Box 5"/>
          <p:cNvSpPr txBox="1">
            <a:spLocks noChangeArrowheads="1"/>
          </p:cNvSpPr>
          <p:nvPr/>
        </p:nvSpPr>
        <p:spPr bwMode="auto">
          <a:xfrm>
            <a:off x="6084168" y="836712"/>
            <a:ext cx="2211404" cy="309651"/>
          </a:xfrm>
          <a:prstGeom prst="rect">
            <a:avLst/>
          </a:prstGeom>
          <a:noFill/>
          <a:ln w="9525">
            <a:noFill/>
            <a:miter lim="800000"/>
            <a:headEnd/>
            <a:tailEnd/>
          </a:ln>
        </p:spPr>
        <p:txBody>
          <a:bodyPr wrap="none" lIns="93296" tIns="46648" rIns="93296" bIns="46648">
            <a:spAutoFit/>
          </a:bodyPr>
          <a:lstStyle/>
          <a:p>
            <a:r>
              <a:rPr lang="es-ES_tradnl" sz="1400" b="1" dirty="0" smtClean="0">
                <a:latin typeface="Verdana" pitchFamily="34" charset="0"/>
              </a:rPr>
              <a:t>N</a:t>
            </a:r>
            <a:r>
              <a:rPr lang="es-ES_tradnl" sz="1400" b="1" baseline="-25000" dirty="0" smtClean="0">
                <a:latin typeface="Verdana" pitchFamily="34" charset="0"/>
              </a:rPr>
              <a:t>2</a:t>
            </a:r>
            <a:r>
              <a:rPr lang="es-ES_tradnl" sz="1400" b="1" dirty="0" smtClean="0">
                <a:latin typeface="Verdana" pitchFamily="34" charset="0"/>
              </a:rPr>
              <a:t> </a:t>
            </a:r>
            <a:r>
              <a:rPr lang="es-ES_tradnl" sz="1400" b="1" dirty="0" err="1" smtClean="0">
                <a:latin typeface="Verdana" pitchFamily="34" charset="0"/>
              </a:rPr>
              <a:t>adsorption</a:t>
            </a:r>
            <a:r>
              <a:rPr lang="es-ES_tradnl" sz="1400" b="1" dirty="0" smtClean="0">
                <a:latin typeface="Verdana" pitchFamily="34" charset="0"/>
              </a:rPr>
              <a:t>, 77 </a:t>
            </a:r>
            <a:r>
              <a:rPr lang="es-ES_tradnl" sz="1400" b="1" dirty="0">
                <a:latin typeface="Verdana" pitchFamily="34" charset="0"/>
              </a:rPr>
              <a:t>K</a:t>
            </a:r>
            <a:endParaRPr lang="es-ES" sz="1400" b="1" dirty="0">
              <a:latin typeface="Verdana" pitchFamily="34" charset="0"/>
            </a:endParaRPr>
          </a:p>
        </p:txBody>
      </p:sp>
      <p:sp>
        <p:nvSpPr>
          <p:cNvPr id="25602" name="Rectangle 6"/>
          <p:cNvSpPr>
            <a:spLocks noChangeArrowheads="1"/>
          </p:cNvSpPr>
          <p:nvPr/>
        </p:nvSpPr>
        <p:spPr bwMode="auto">
          <a:xfrm>
            <a:off x="1769364" y="4513609"/>
            <a:ext cx="2226572" cy="246221"/>
          </a:xfrm>
          <a:prstGeom prst="rect">
            <a:avLst/>
          </a:prstGeom>
          <a:noFill/>
          <a:ln w="9525">
            <a:noFill/>
            <a:miter lim="800000"/>
            <a:headEnd/>
            <a:tailEnd/>
          </a:ln>
        </p:spPr>
        <p:txBody>
          <a:bodyPr wrap="none" lIns="0" tIns="0" rIns="0" bIns="0">
            <a:spAutoFit/>
          </a:bodyPr>
          <a:lstStyle/>
          <a:p>
            <a:r>
              <a:rPr lang="es-ES" sz="1600" b="1" dirty="0" smtClean="0">
                <a:solidFill>
                  <a:srgbClr val="000514"/>
                </a:solidFill>
                <a:latin typeface="Verdana" pitchFamily="34" charset="0"/>
              </a:rPr>
              <a:t>Textural </a:t>
            </a:r>
            <a:r>
              <a:rPr lang="es-ES" sz="1600" b="1" dirty="0" err="1" smtClean="0">
                <a:solidFill>
                  <a:srgbClr val="000514"/>
                </a:solidFill>
                <a:latin typeface="Verdana" pitchFamily="34" charset="0"/>
              </a:rPr>
              <a:t>properties</a:t>
            </a:r>
            <a:endParaRPr lang="es-ES" sz="1600" b="1" dirty="0">
              <a:latin typeface="Verdana" pitchFamily="34" charset="0"/>
            </a:endParaRPr>
          </a:p>
        </p:txBody>
      </p:sp>
      <p:sp>
        <p:nvSpPr>
          <p:cNvPr id="25603" name="Text Box 7"/>
          <p:cNvSpPr txBox="1">
            <a:spLocks noChangeArrowheads="1"/>
          </p:cNvSpPr>
          <p:nvPr/>
        </p:nvSpPr>
        <p:spPr bwMode="auto">
          <a:xfrm>
            <a:off x="2339752" y="1247141"/>
            <a:ext cx="616416" cy="309651"/>
          </a:xfrm>
          <a:prstGeom prst="rect">
            <a:avLst/>
          </a:prstGeom>
          <a:noFill/>
          <a:ln w="9525">
            <a:noFill/>
            <a:miter lim="800000"/>
            <a:headEnd/>
            <a:tailEnd/>
          </a:ln>
        </p:spPr>
        <p:txBody>
          <a:bodyPr wrap="square" lIns="93296" tIns="46648" rIns="93296" bIns="46648">
            <a:spAutoFit/>
          </a:bodyPr>
          <a:lstStyle/>
          <a:p>
            <a:r>
              <a:rPr lang="es-ES_tradnl" sz="1400" b="1" dirty="0" smtClean="0">
                <a:latin typeface="Verdana" pitchFamily="34" charset="0"/>
              </a:rPr>
              <a:t>XRD</a:t>
            </a:r>
            <a:endParaRPr lang="es-ES" sz="1400" b="1" dirty="0">
              <a:latin typeface="Verdana" pitchFamily="34" charset="0"/>
            </a:endParaRPr>
          </a:p>
        </p:txBody>
      </p:sp>
      <p:graphicFrame>
        <p:nvGraphicFramePr>
          <p:cNvPr id="939018" name="Group 10"/>
          <p:cNvGraphicFramePr>
            <a:graphicFrameLocks noGrp="1"/>
          </p:cNvGraphicFramePr>
          <p:nvPr/>
        </p:nvGraphicFramePr>
        <p:xfrm>
          <a:off x="278262" y="4899356"/>
          <a:ext cx="5085826" cy="1368153"/>
        </p:xfrm>
        <a:graphic>
          <a:graphicData uri="http://schemas.openxmlformats.org/drawingml/2006/table">
            <a:tbl>
              <a:tblPr/>
              <a:tblGrid>
                <a:gridCol w="1557433"/>
                <a:gridCol w="1097967"/>
                <a:gridCol w="1036297"/>
                <a:gridCol w="1394129"/>
              </a:tblGrid>
              <a:tr h="6214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Material</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3399"/>
                          </a:solidFill>
                          <a:effectLst/>
                          <a:latin typeface="Verdana" pitchFamily="34" charset="0"/>
                          <a:cs typeface="Times New Roman" pitchFamily="18" charset="0"/>
                        </a:rPr>
                        <a:t>S</a:t>
                      </a:r>
                      <a:r>
                        <a:rPr kumimoji="0" lang="en-US" sz="1400" b="1" i="0" u="none" strike="noStrike" cap="none" normalizeH="0" baseline="-30000" dirty="0" err="1" smtClean="0">
                          <a:ln>
                            <a:noFill/>
                          </a:ln>
                          <a:solidFill>
                            <a:srgbClr val="003399"/>
                          </a:solidFill>
                          <a:effectLst/>
                          <a:latin typeface="Verdana" pitchFamily="34" charset="0"/>
                          <a:cs typeface="Times New Roman" pitchFamily="18" charset="0"/>
                        </a:rPr>
                        <a:t>BET</a:t>
                      </a:r>
                      <a:endParaRPr kumimoji="0" lang="en-US" sz="105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a:t>
                      </a:r>
                      <a:r>
                        <a:rPr kumimoji="0" lang="en-US" sz="1400" b="1" i="0" u="none" strike="noStrike" cap="none" normalizeH="0" baseline="0" dirty="0" err="1" smtClean="0">
                          <a:ln>
                            <a:noFill/>
                          </a:ln>
                          <a:solidFill>
                            <a:srgbClr val="003399"/>
                          </a:solidFill>
                          <a:effectLst/>
                          <a:latin typeface="Verdana" pitchFamily="34" charset="0"/>
                          <a:cs typeface="Times New Roman" pitchFamily="18" charset="0"/>
                        </a:rPr>
                        <a:t>m</a:t>
                      </a:r>
                      <a:r>
                        <a:rPr kumimoji="0" lang="en-US" sz="1400" b="1" i="0" u="none" strike="noStrike" cap="none" normalizeH="0" baseline="30000" dirty="0" err="1" smtClean="0">
                          <a:ln>
                            <a:noFill/>
                          </a:ln>
                          <a:solidFill>
                            <a:srgbClr val="003399"/>
                          </a:solidFill>
                          <a:effectLst/>
                          <a:latin typeface="Verdana" pitchFamily="34" charset="0"/>
                          <a:cs typeface="Times New Roman" pitchFamily="18" charset="0"/>
                        </a:rPr>
                        <a:t>2</a:t>
                      </a: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/g)</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V</a:t>
                      </a:r>
                      <a:r>
                        <a:rPr kumimoji="0" lang="en-US" sz="1400" b="1" i="0" u="none" strike="noStrike" cap="none" normalizeH="0" baseline="-30000" dirty="0" smtClean="0">
                          <a:ln>
                            <a:noFill/>
                          </a:ln>
                          <a:solidFill>
                            <a:srgbClr val="003399"/>
                          </a:solidFill>
                          <a:effectLst/>
                          <a:latin typeface="Verdana" pitchFamily="34" charset="0"/>
                          <a:cs typeface="Times New Roman" pitchFamily="18" charset="0"/>
                        </a:rPr>
                        <a:t>PORE</a:t>
                      </a:r>
                      <a:endParaRPr kumimoji="0" lang="en-US" sz="105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a:t>
                      </a:r>
                      <a:r>
                        <a:rPr kumimoji="0" lang="en-US" sz="1400" b="1" i="0" u="none" strike="noStrike" cap="none" normalizeH="0" baseline="0" dirty="0" err="1" smtClean="0">
                          <a:ln>
                            <a:noFill/>
                          </a:ln>
                          <a:solidFill>
                            <a:srgbClr val="003399"/>
                          </a:solidFill>
                          <a:effectLst/>
                          <a:latin typeface="Verdana" pitchFamily="34" charset="0"/>
                          <a:cs typeface="Times New Roman" pitchFamily="18" charset="0"/>
                        </a:rPr>
                        <a:t>cm</a:t>
                      </a:r>
                      <a:r>
                        <a:rPr kumimoji="0" lang="en-US" sz="1400" b="1" i="0" u="none" strike="noStrike" cap="none" normalizeH="0" baseline="30000" dirty="0" err="1" smtClean="0">
                          <a:ln>
                            <a:noFill/>
                          </a:ln>
                          <a:solidFill>
                            <a:srgbClr val="003399"/>
                          </a:solidFill>
                          <a:effectLst/>
                          <a:latin typeface="Verdana" pitchFamily="34" charset="0"/>
                          <a:cs typeface="Times New Roman" pitchFamily="18" charset="0"/>
                        </a:rPr>
                        <a:t>3</a:t>
                      </a: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/g)</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D</a:t>
                      </a:r>
                      <a:r>
                        <a:rPr kumimoji="0" lang="en-US" sz="1400" b="1" i="0" u="none" strike="noStrike" cap="none" normalizeH="0" baseline="-30000" dirty="0" smtClean="0">
                          <a:ln>
                            <a:noFill/>
                          </a:ln>
                          <a:solidFill>
                            <a:srgbClr val="003399"/>
                          </a:solidFill>
                          <a:effectLst/>
                          <a:latin typeface="Verdana" pitchFamily="34" charset="0"/>
                          <a:cs typeface="Times New Roman" pitchFamily="18" charset="0"/>
                        </a:rPr>
                        <a:t>PORE</a:t>
                      </a:r>
                      <a:endParaRPr kumimoji="0" lang="en-US" sz="105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3399"/>
                          </a:solidFill>
                          <a:effectLst/>
                          <a:latin typeface="Verdana" pitchFamily="34" charset="0"/>
                          <a:cs typeface="Times New Roman" pitchFamily="18" charset="0"/>
                        </a:rPr>
                        <a:t>(Å)</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73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00"/>
                          </a:solidFill>
                          <a:effectLst/>
                          <a:latin typeface="Verdana" pitchFamily="34" charset="0"/>
                          <a:cs typeface="Times New Roman" pitchFamily="18" charset="0"/>
                        </a:rPr>
                        <a:t>SBA-15</a:t>
                      </a:r>
                      <a:endParaRPr kumimoji="0" lang="en-US" sz="2800" b="0" i="0" u="none" strike="noStrike" cap="none" normalizeH="0" baseline="0" dirty="0" smtClean="0">
                        <a:ln>
                          <a:noFill/>
                        </a:ln>
                        <a:solidFill>
                          <a:srgbClr val="FF3300"/>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00"/>
                          </a:solidFill>
                          <a:effectLst/>
                          <a:latin typeface="Verdana" pitchFamily="34" charset="0"/>
                          <a:cs typeface="Times New Roman" pitchFamily="18" charset="0"/>
                        </a:rPr>
                        <a:t>692</a:t>
                      </a:r>
                      <a:endParaRPr kumimoji="0" lang="en-US" sz="2800" b="0" i="0" u="none" strike="noStrike" cap="none" normalizeH="0" baseline="0" dirty="0" smtClean="0">
                        <a:ln>
                          <a:noFill/>
                        </a:ln>
                        <a:solidFill>
                          <a:srgbClr val="FF3300"/>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00"/>
                          </a:solidFill>
                          <a:effectLst/>
                          <a:latin typeface="Verdana" pitchFamily="34" charset="0"/>
                          <a:cs typeface="Times New Roman" pitchFamily="18" charset="0"/>
                        </a:rPr>
                        <a:t>1,03</a:t>
                      </a:r>
                      <a:endParaRPr kumimoji="0" lang="en-US" sz="2800" b="0" i="0" u="none" strike="noStrike" cap="none" normalizeH="0" baseline="0" dirty="0" smtClean="0">
                        <a:ln>
                          <a:noFill/>
                        </a:ln>
                        <a:solidFill>
                          <a:srgbClr val="FF3300"/>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3300"/>
                          </a:solidFill>
                          <a:effectLst/>
                          <a:latin typeface="Verdana" pitchFamily="34" charset="0"/>
                          <a:cs typeface="Times New Roman" pitchFamily="18" charset="0"/>
                        </a:rPr>
                        <a:t>90</a:t>
                      </a:r>
                      <a:endParaRPr kumimoji="0" lang="en-US" sz="2800" b="0" i="0" u="none" strike="noStrike" cap="none" normalizeH="0" baseline="0" dirty="0" smtClean="0">
                        <a:ln>
                          <a:noFill/>
                        </a:ln>
                        <a:solidFill>
                          <a:srgbClr val="FF3300"/>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733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cs typeface="Times New Roman" pitchFamily="18" charset="0"/>
                        </a:rPr>
                        <a:t>Silica Gel</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cs typeface="Times New Roman" pitchFamily="18" charset="0"/>
                        </a:rPr>
                        <a:t>841</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cs typeface="Times New Roman" pitchFamily="18" charset="0"/>
                        </a:rPr>
                        <a:t>1,12</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Verdana" pitchFamily="34" charset="0"/>
                          <a:cs typeface="Times New Roman" pitchFamily="18" charset="0"/>
                        </a:rPr>
                        <a:t>30-150</a:t>
                      </a:r>
                      <a:endParaRPr kumimoji="0" lang="en-US" sz="2800" b="0" i="0" u="none" strike="noStrike" cap="none" normalizeH="0" baseline="0" dirty="0" smtClean="0">
                        <a:ln>
                          <a:noFill/>
                        </a:ln>
                        <a:solidFill>
                          <a:schemeClr val="tx1"/>
                        </a:solidFill>
                        <a:effectLst/>
                        <a:latin typeface="Times New Roman" pitchFamily="18" charset="0"/>
                      </a:endParaRPr>
                    </a:p>
                  </a:txBody>
                  <a:tcPr marL="93303" marR="93303" marT="46649" marB="466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5632" name="Picture 41"/>
          <p:cNvPicPr>
            <a:picLocks noChangeAspect="1" noChangeArrowheads="1"/>
          </p:cNvPicPr>
          <p:nvPr/>
        </p:nvPicPr>
        <p:blipFill>
          <a:blip r:embed="rId5" cstate="print"/>
          <a:srcRect/>
          <a:stretch>
            <a:fillRect/>
          </a:stretch>
        </p:blipFill>
        <p:spPr bwMode="auto">
          <a:xfrm>
            <a:off x="5694363" y="3716338"/>
            <a:ext cx="3414712" cy="2932112"/>
          </a:xfrm>
          <a:prstGeom prst="rect">
            <a:avLst/>
          </a:prstGeom>
          <a:noFill/>
          <a:ln w="9525">
            <a:noFill/>
            <a:miter lim="800000"/>
            <a:headEnd/>
            <a:tailEnd/>
          </a:ln>
        </p:spPr>
      </p:pic>
      <p:grpSp>
        <p:nvGrpSpPr>
          <p:cNvPr id="25634" name="21 Grupo"/>
          <p:cNvGrpSpPr>
            <a:grpSpLocks/>
          </p:cNvGrpSpPr>
          <p:nvPr/>
        </p:nvGrpSpPr>
        <p:grpSpPr bwMode="auto">
          <a:xfrm>
            <a:off x="323850" y="188913"/>
            <a:ext cx="4319588" cy="400110"/>
            <a:chOff x="323528" y="188640"/>
            <a:chExt cx="4968552" cy="400170"/>
          </a:xfrm>
        </p:grpSpPr>
        <p:sp>
          <p:nvSpPr>
            <p:cNvPr id="25636" name="22 CuadroTexto"/>
            <p:cNvSpPr txBox="1">
              <a:spLocks noChangeArrowheads="1"/>
            </p:cNvSpPr>
            <p:nvPr/>
          </p:nvSpPr>
          <p:spPr bwMode="auto">
            <a:xfrm>
              <a:off x="1331542" y="188640"/>
              <a:ext cx="2948881"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err="1" smtClean="0">
                  <a:solidFill>
                    <a:srgbClr val="000099"/>
                  </a:solidFill>
                  <a:cs typeface="Arial" charset="0"/>
                </a:rPr>
                <a:t>SBA</a:t>
              </a:r>
              <a:r>
                <a:rPr lang="es-ES" sz="2000" b="1" dirty="0" smtClean="0">
                  <a:solidFill>
                    <a:srgbClr val="000099"/>
                  </a:solidFill>
                  <a:cs typeface="Arial" charset="0"/>
                </a:rPr>
                <a:t>-15</a:t>
              </a:r>
              <a:endParaRPr lang="es-ES" sz="2000" b="1" dirty="0">
                <a:solidFill>
                  <a:srgbClr val="000099"/>
                </a:solidFill>
                <a:cs typeface="Arial" charset="0"/>
              </a:endParaRPr>
            </a:p>
          </p:txBody>
        </p:sp>
        <p:sp>
          <p:nvSpPr>
            <p:cNvPr id="17" name="16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14" name="Text Box 58"/>
          <p:cNvSpPr txBox="1">
            <a:spLocks noChangeArrowheads="1"/>
          </p:cNvSpPr>
          <p:nvPr/>
        </p:nvSpPr>
        <p:spPr bwMode="auto">
          <a:xfrm>
            <a:off x="991269" y="735013"/>
            <a:ext cx="5668963" cy="400110"/>
          </a:xfrm>
          <a:prstGeom prst="rect">
            <a:avLst/>
          </a:prstGeom>
          <a:noFill/>
          <a:ln w="9525">
            <a:noFill/>
            <a:miter lim="800000"/>
            <a:headEnd/>
            <a:tailEnd/>
          </a:ln>
        </p:spPr>
        <p:txBody>
          <a:bodyPr>
            <a:spAutoFit/>
          </a:bodyPr>
          <a:lstStyle/>
          <a:p>
            <a:pPr>
              <a:spcBef>
                <a:spcPct val="50000"/>
              </a:spcBef>
            </a:pPr>
            <a:r>
              <a:rPr lang="es-ES" sz="2000" b="1" dirty="0">
                <a:latin typeface="Arial" pitchFamily="34" charset="0"/>
                <a:cs typeface="Arial" pitchFamily="34" charset="0"/>
              </a:rPr>
              <a:t> </a:t>
            </a:r>
            <a:r>
              <a:rPr lang="es-ES" sz="2000" b="1" dirty="0" smtClean="0">
                <a:latin typeface="Arial" pitchFamily="34" charset="0"/>
                <a:cs typeface="Arial" pitchFamily="34" charset="0"/>
              </a:rPr>
              <a:t>SBA-15 </a:t>
            </a:r>
            <a:r>
              <a:rPr lang="es-ES" sz="2000" b="1" dirty="0" err="1" smtClean="0">
                <a:cs typeface="Arial" charset="0"/>
              </a:rPr>
              <a:t>Characterization</a:t>
            </a:r>
            <a:endParaRPr lang="es-ES" sz="2000" b="1" dirty="0">
              <a:cs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1" name="Group 4"/>
          <p:cNvGrpSpPr>
            <a:grpSpLocks/>
          </p:cNvGrpSpPr>
          <p:nvPr/>
        </p:nvGrpSpPr>
        <p:grpSpPr bwMode="auto">
          <a:xfrm>
            <a:off x="4716016" y="404664"/>
            <a:ext cx="4215259" cy="2985542"/>
            <a:chOff x="3205" y="790"/>
            <a:chExt cx="2421" cy="1663"/>
          </a:xfrm>
        </p:grpSpPr>
        <p:pic>
          <p:nvPicPr>
            <p:cNvPr id="63690" name="Picture 5"/>
            <p:cNvPicPr>
              <a:picLocks noChangeAspect="1" noChangeArrowheads="1"/>
            </p:cNvPicPr>
            <p:nvPr/>
          </p:nvPicPr>
          <p:blipFill>
            <a:blip r:embed="rId4" cstate="print"/>
            <a:srcRect l="8694" r="8316" b="22194"/>
            <a:stretch>
              <a:fillRect/>
            </a:stretch>
          </p:blipFill>
          <p:spPr bwMode="auto">
            <a:xfrm>
              <a:off x="3205" y="790"/>
              <a:ext cx="2378" cy="1663"/>
            </a:xfrm>
            <a:prstGeom prst="rect">
              <a:avLst/>
            </a:prstGeom>
            <a:noFill/>
            <a:ln w="9525">
              <a:noFill/>
              <a:miter lim="800000"/>
              <a:headEnd/>
              <a:tailEnd/>
            </a:ln>
          </p:spPr>
        </p:pic>
        <p:sp>
          <p:nvSpPr>
            <p:cNvPr id="63691" name="Text Box 89"/>
            <p:cNvSpPr txBox="1">
              <a:spLocks noChangeArrowheads="1"/>
            </p:cNvSpPr>
            <p:nvPr/>
          </p:nvSpPr>
          <p:spPr bwMode="auto">
            <a:xfrm>
              <a:off x="5296" y="1500"/>
              <a:ext cx="330" cy="183"/>
            </a:xfrm>
            <a:prstGeom prst="rect">
              <a:avLst/>
            </a:prstGeom>
            <a:noFill/>
            <a:ln w="9525">
              <a:noFill/>
              <a:miter lim="800000"/>
              <a:headEnd/>
              <a:tailEnd/>
            </a:ln>
          </p:spPr>
          <p:txBody>
            <a:bodyPr>
              <a:spAutoFit/>
            </a:bodyPr>
            <a:lstStyle/>
            <a:p>
              <a:r>
                <a:rPr lang="es-ES" sz="1300" b="1">
                  <a:solidFill>
                    <a:srgbClr val="009900"/>
                  </a:solidFill>
                  <a:latin typeface="Verdana" pitchFamily="34" charset="0"/>
                </a:rPr>
                <a:t>CO</a:t>
              </a:r>
              <a:r>
                <a:rPr lang="es-ES" sz="1300" b="1" baseline="-25000">
                  <a:solidFill>
                    <a:srgbClr val="009900"/>
                  </a:solidFill>
                  <a:latin typeface="Verdana" pitchFamily="34" charset="0"/>
                </a:rPr>
                <a:t>2</a:t>
              </a:r>
            </a:p>
          </p:txBody>
        </p:sp>
        <p:sp>
          <p:nvSpPr>
            <p:cNvPr id="63692" name="Line 7"/>
            <p:cNvSpPr>
              <a:spLocks noChangeShapeType="1"/>
            </p:cNvSpPr>
            <p:nvPr/>
          </p:nvSpPr>
          <p:spPr bwMode="auto">
            <a:xfrm flipH="1">
              <a:off x="5350" y="1660"/>
              <a:ext cx="56" cy="224"/>
            </a:xfrm>
            <a:prstGeom prst="line">
              <a:avLst/>
            </a:prstGeom>
            <a:noFill/>
            <a:ln w="9525">
              <a:solidFill>
                <a:srgbClr val="009900"/>
              </a:solidFill>
              <a:round/>
              <a:headEnd type="triangle" w="med" len="med"/>
              <a:tailEnd type="triangle" w="med" len="med"/>
            </a:ln>
          </p:spPr>
          <p:txBody>
            <a:bodyPr/>
            <a:lstStyle/>
            <a:p>
              <a:endParaRPr lang="es-ES"/>
            </a:p>
          </p:txBody>
        </p:sp>
        <p:sp>
          <p:nvSpPr>
            <p:cNvPr id="63693" name="Rectangle 8"/>
            <p:cNvSpPr>
              <a:spLocks noChangeArrowheads="1"/>
            </p:cNvSpPr>
            <p:nvPr/>
          </p:nvSpPr>
          <p:spPr bwMode="auto">
            <a:xfrm>
              <a:off x="4095" y="1150"/>
              <a:ext cx="518" cy="238"/>
            </a:xfrm>
            <a:prstGeom prst="rect">
              <a:avLst/>
            </a:prstGeom>
            <a:solidFill>
              <a:schemeClr val="bg1"/>
            </a:solidFill>
            <a:ln w="9525">
              <a:noFill/>
              <a:miter lim="800000"/>
              <a:headEnd/>
              <a:tailEnd/>
            </a:ln>
          </p:spPr>
          <p:txBody>
            <a:bodyPr wrap="none" anchor="ctr"/>
            <a:lstStyle/>
            <a:p>
              <a:endParaRPr lang="en-US"/>
            </a:p>
          </p:txBody>
        </p:sp>
        <p:sp>
          <p:nvSpPr>
            <p:cNvPr id="63694" name="Rectangle 9"/>
            <p:cNvSpPr>
              <a:spLocks noChangeArrowheads="1"/>
            </p:cNvSpPr>
            <p:nvPr/>
          </p:nvSpPr>
          <p:spPr bwMode="auto">
            <a:xfrm>
              <a:off x="4068" y="1434"/>
              <a:ext cx="518" cy="120"/>
            </a:xfrm>
            <a:prstGeom prst="rect">
              <a:avLst/>
            </a:prstGeom>
            <a:solidFill>
              <a:schemeClr val="bg1"/>
            </a:solidFill>
            <a:ln w="9525">
              <a:noFill/>
              <a:miter lim="800000"/>
              <a:headEnd/>
              <a:tailEnd/>
            </a:ln>
          </p:spPr>
          <p:txBody>
            <a:bodyPr wrap="none" anchor="ctr"/>
            <a:lstStyle/>
            <a:p>
              <a:endParaRPr lang="en-US"/>
            </a:p>
          </p:txBody>
        </p:sp>
        <p:grpSp>
          <p:nvGrpSpPr>
            <p:cNvPr id="63695" name="Group 10"/>
            <p:cNvGrpSpPr>
              <a:grpSpLocks/>
            </p:cNvGrpSpPr>
            <p:nvPr/>
          </p:nvGrpSpPr>
          <p:grpSpPr bwMode="auto">
            <a:xfrm>
              <a:off x="4071" y="835"/>
              <a:ext cx="563" cy="378"/>
              <a:chOff x="182" y="4489"/>
              <a:chExt cx="563" cy="378"/>
            </a:xfrm>
          </p:grpSpPr>
          <p:sp>
            <p:nvSpPr>
              <p:cNvPr id="63697" name="Oval 11"/>
              <p:cNvSpPr>
                <a:spLocks noChangeArrowheads="1"/>
              </p:cNvSpPr>
              <p:nvPr/>
            </p:nvSpPr>
            <p:spPr bwMode="auto">
              <a:xfrm>
                <a:off x="621" y="4612"/>
                <a:ext cx="124" cy="124"/>
              </a:xfrm>
              <a:prstGeom prst="ellipse">
                <a:avLst/>
              </a:prstGeom>
              <a:solidFill>
                <a:srgbClr val="FFCC00"/>
              </a:solidFill>
              <a:ln w="9525">
                <a:solidFill>
                  <a:schemeClr val="tx1"/>
                </a:solidFill>
                <a:round/>
                <a:headEnd/>
                <a:tailEnd/>
              </a:ln>
            </p:spPr>
            <p:txBody>
              <a:bodyPr wrap="none" anchor="ctr"/>
              <a:lstStyle/>
              <a:p>
                <a:endParaRPr lang="en-US"/>
              </a:p>
            </p:txBody>
          </p:sp>
          <p:sp>
            <p:nvSpPr>
              <p:cNvPr id="63698" name="Rectangle 83"/>
              <p:cNvSpPr>
                <a:spLocks noChangeArrowheads="1"/>
              </p:cNvSpPr>
              <p:nvPr/>
            </p:nvSpPr>
            <p:spPr bwMode="auto">
              <a:xfrm>
                <a:off x="182" y="4637"/>
                <a:ext cx="161"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MeO</a:t>
                </a:r>
                <a:endParaRPr lang="es-ES">
                  <a:latin typeface="Verdana" pitchFamily="34" charset="0"/>
                </a:endParaRPr>
              </a:p>
            </p:txBody>
          </p:sp>
          <p:sp>
            <p:nvSpPr>
              <p:cNvPr id="63699" name="Rectangle 86"/>
              <p:cNvSpPr>
                <a:spLocks noChangeArrowheads="1"/>
              </p:cNvSpPr>
              <p:nvPr/>
            </p:nvSpPr>
            <p:spPr bwMode="auto">
              <a:xfrm>
                <a:off x="435" y="4635"/>
                <a:ext cx="49"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S</a:t>
                </a:r>
                <a:endParaRPr lang="es-ES">
                  <a:latin typeface="Verdana" pitchFamily="34" charset="0"/>
                </a:endParaRPr>
              </a:p>
            </p:txBody>
          </p:sp>
          <p:sp>
            <p:nvSpPr>
              <p:cNvPr id="63700" name="Rectangle 87"/>
              <p:cNvSpPr>
                <a:spLocks noChangeArrowheads="1"/>
              </p:cNvSpPr>
              <p:nvPr/>
            </p:nvSpPr>
            <p:spPr bwMode="auto">
              <a:xfrm>
                <a:off x="484" y="4635"/>
                <a:ext cx="19"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i</a:t>
                </a:r>
                <a:endParaRPr lang="es-ES">
                  <a:latin typeface="Verdana" pitchFamily="34" charset="0"/>
                </a:endParaRPr>
              </a:p>
            </p:txBody>
          </p:sp>
          <p:sp>
            <p:nvSpPr>
              <p:cNvPr id="63701" name="Rectangle 88"/>
              <p:cNvSpPr>
                <a:spLocks noChangeArrowheads="1"/>
              </p:cNvSpPr>
              <p:nvPr/>
            </p:nvSpPr>
            <p:spPr bwMode="auto">
              <a:xfrm>
                <a:off x="427" y="4489"/>
                <a:ext cx="56"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O</a:t>
                </a:r>
                <a:endParaRPr lang="es-ES">
                  <a:latin typeface="Verdana" pitchFamily="34" charset="0"/>
                </a:endParaRPr>
              </a:p>
            </p:txBody>
          </p:sp>
          <p:sp>
            <p:nvSpPr>
              <p:cNvPr id="63702" name="Rectangle 89"/>
              <p:cNvSpPr>
                <a:spLocks noChangeArrowheads="1"/>
              </p:cNvSpPr>
              <p:nvPr/>
            </p:nvSpPr>
            <p:spPr bwMode="auto">
              <a:xfrm>
                <a:off x="493" y="4489"/>
                <a:ext cx="60"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M</a:t>
                </a:r>
                <a:endParaRPr lang="es-ES">
                  <a:latin typeface="Verdana" pitchFamily="34" charset="0"/>
                </a:endParaRPr>
              </a:p>
            </p:txBody>
          </p:sp>
          <p:sp>
            <p:nvSpPr>
              <p:cNvPr id="63703" name="Rectangle 90"/>
              <p:cNvSpPr>
                <a:spLocks noChangeArrowheads="1"/>
              </p:cNvSpPr>
              <p:nvPr/>
            </p:nvSpPr>
            <p:spPr bwMode="auto">
              <a:xfrm>
                <a:off x="568" y="4489"/>
                <a:ext cx="42"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e</a:t>
                </a:r>
                <a:endParaRPr lang="es-ES">
                  <a:latin typeface="Verdana" pitchFamily="34" charset="0"/>
                </a:endParaRPr>
              </a:p>
            </p:txBody>
          </p:sp>
          <p:sp>
            <p:nvSpPr>
              <p:cNvPr id="63704" name="Rectangle 91"/>
              <p:cNvSpPr>
                <a:spLocks noChangeArrowheads="1"/>
              </p:cNvSpPr>
              <p:nvPr/>
            </p:nvSpPr>
            <p:spPr bwMode="auto">
              <a:xfrm>
                <a:off x="427" y="4781"/>
                <a:ext cx="56"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O</a:t>
                </a:r>
                <a:endParaRPr lang="es-ES">
                  <a:latin typeface="Verdana" pitchFamily="34" charset="0"/>
                </a:endParaRPr>
              </a:p>
            </p:txBody>
          </p:sp>
          <p:sp>
            <p:nvSpPr>
              <p:cNvPr id="63705" name="Rectangle 92"/>
              <p:cNvSpPr>
                <a:spLocks noChangeArrowheads="1"/>
              </p:cNvSpPr>
              <p:nvPr/>
            </p:nvSpPr>
            <p:spPr bwMode="auto">
              <a:xfrm>
                <a:off x="493" y="4781"/>
                <a:ext cx="60"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M</a:t>
                </a:r>
                <a:endParaRPr lang="es-ES">
                  <a:latin typeface="Verdana" pitchFamily="34" charset="0"/>
                </a:endParaRPr>
              </a:p>
            </p:txBody>
          </p:sp>
          <p:sp>
            <p:nvSpPr>
              <p:cNvPr id="63706" name="Rectangle 93"/>
              <p:cNvSpPr>
                <a:spLocks noChangeArrowheads="1"/>
              </p:cNvSpPr>
              <p:nvPr/>
            </p:nvSpPr>
            <p:spPr bwMode="auto">
              <a:xfrm>
                <a:off x="568" y="4781"/>
                <a:ext cx="42" cy="86"/>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e</a:t>
                </a:r>
                <a:endParaRPr lang="es-ES">
                  <a:latin typeface="Verdana" pitchFamily="34" charset="0"/>
                </a:endParaRPr>
              </a:p>
            </p:txBody>
          </p:sp>
          <p:sp>
            <p:nvSpPr>
              <p:cNvPr id="63707" name="Line 97"/>
              <p:cNvSpPr>
                <a:spLocks noChangeShapeType="1"/>
              </p:cNvSpPr>
              <p:nvPr/>
            </p:nvSpPr>
            <p:spPr bwMode="auto">
              <a:xfrm>
                <a:off x="354" y="4687"/>
                <a:ext cx="67" cy="0"/>
              </a:xfrm>
              <a:prstGeom prst="line">
                <a:avLst/>
              </a:prstGeom>
              <a:noFill/>
              <a:ln w="7938">
                <a:solidFill>
                  <a:srgbClr val="000000"/>
                </a:solidFill>
                <a:round/>
                <a:headEnd/>
                <a:tailEnd/>
              </a:ln>
            </p:spPr>
            <p:txBody>
              <a:bodyPr/>
              <a:lstStyle/>
              <a:p>
                <a:endParaRPr lang="es-ES"/>
              </a:p>
            </p:txBody>
          </p:sp>
          <p:sp>
            <p:nvSpPr>
              <p:cNvPr id="63708" name="Line 98"/>
              <p:cNvSpPr>
                <a:spLocks noChangeShapeType="1"/>
              </p:cNvSpPr>
              <p:nvPr/>
            </p:nvSpPr>
            <p:spPr bwMode="auto">
              <a:xfrm flipV="1">
                <a:off x="459" y="4585"/>
                <a:ext cx="0" cy="54"/>
              </a:xfrm>
              <a:prstGeom prst="line">
                <a:avLst/>
              </a:prstGeom>
              <a:noFill/>
              <a:ln w="7938">
                <a:solidFill>
                  <a:srgbClr val="000000"/>
                </a:solidFill>
                <a:round/>
                <a:headEnd/>
                <a:tailEnd/>
              </a:ln>
            </p:spPr>
            <p:txBody>
              <a:bodyPr/>
              <a:lstStyle/>
              <a:p>
                <a:endParaRPr lang="es-ES"/>
              </a:p>
            </p:txBody>
          </p:sp>
          <p:sp>
            <p:nvSpPr>
              <p:cNvPr id="63709" name="Line 99"/>
              <p:cNvSpPr>
                <a:spLocks noChangeShapeType="1"/>
              </p:cNvSpPr>
              <p:nvPr/>
            </p:nvSpPr>
            <p:spPr bwMode="auto">
              <a:xfrm>
                <a:off x="459" y="4731"/>
                <a:ext cx="0" cy="53"/>
              </a:xfrm>
              <a:prstGeom prst="line">
                <a:avLst/>
              </a:prstGeom>
              <a:noFill/>
              <a:ln w="7938">
                <a:solidFill>
                  <a:srgbClr val="000000"/>
                </a:solidFill>
                <a:round/>
                <a:headEnd/>
                <a:tailEnd/>
              </a:ln>
            </p:spPr>
            <p:txBody>
              <a:bodyPr/>
              <a:lstStyle/>
              <a:p>
                <a:endParaRPr lang="es-ES"/>
              </a:p>
            </p:txBody>
          </p:sp>
          <p:sp>
            <p:nvSpPr>
              <p:cNvPr id="63710" name="Line 100"/>
              <p:cNvSpPr>
                <a:spLocks noChangeShapeType="1"/>
              </p:cNvSpPr>
              <p:nvPr/>
            </p:nvSpPr>
            <p:spPr bwMode="auto">
              <a:xfrm flipV="1">
                <a:off x="514" y="4675"/>
                <a:ext cx="105" cy="0"/>
              </a:xfrm>
              <a:prstGeom prst="line">
                <a:avLst/>
              </a:prstGeom>
              <a:noFill/>
              <a:ln w="7938">
                <a:solidFill>
                  <a:srgbClr val="000000"/>
                </a:solidFill>
                <a:round/>
                <a:headEnd/>
                <a:tailEnd/>
              </a:ln>
            </p:spPr>
            <p:txBody>
              <a:bodyPr/>
              <a:lstStyle/>
              <a:p>
                <a:endParaRPr lang="es-ES"/>
              </a:p>
            </p:txBody>
          </p:sp>
          <p:sp>
            <p:nvSpPr>
              <p:cNvPr id="63711" name="Rectangle 92"/>
              <p:cNvSpPr>
                <a:spLocks noChangeArrowheads="1"/>
              </p:cNvSpPr>
              <p:nvPr/>
            </p:nvSpPr>
            <p:spPr bwMode="auto">
              <a:xfrm>
                <a:off x="656" y="4628"/>
                <a:ext cx="56" cy="86"/>
              </a:xfrm>
              <a:prstGeom prst="rect">
                <a:avLst/>
              </a:prstGeom>
              <a:noFill/>
              <a:ln w="9525">
                <a:noFill/>
                <a:miter lim="800000"/>
                <a:headEnd/>
                <a:tailEnd/>
              </a:ln>
            </p:spPr>
            <p:txBody>
              <a:bodyPr wrap="none" lIns="0" tIns="0" rIns="0" bIns="0">
                <a:spAutoFit/>
              </a:bodyPr>
              <a:lstStyle/>
              <a:p>
                <a:r>
                  <a:rPr lang="es-ES" sz="900" b="1">
                    <a:solidFill>
                      <a:srgbClr val="000000"/>
                    </a:solidFill>
                    <a:latin typeface="Verdana" pitchFamily="34" charset="0"/>
                  </a:rPr>
                  <a:t>R</a:t>
                </a:r>
                <a:endParaRPr lang="es-ES" b="1">
                  <a:latin typeface="Verdana" pitchFamily="34" charset="0"/>
                </a:endParaRPr>
              </a:p>
            </p:txBody>
          </p:sp>
        </p:grpSp>
        <p:sp>
          <p:nvSpPr>
            <p:cNvPr id="63696" name="Freeform 26"/>
            <p:cNvSpPr>
              <a:spLocks/>
            </p:cNvSpPr>
            <p:nvPr/>
          </p:nvSpPr>
          <p:spPr bwMode="auto">
            <a:xfrm>
              <a:off x="4270" y="1216"/>
              <a:ext cx="140" cy="166"/>
            </a:xfrm>
            <a:custGeom>
              <a:avLst/>
              <a:gdLst>
                <a:gd name="T0" fmla="*/ 0 w 140"/>
                <a:gd name="T1" fmla="*/ 0 h 166"/>
                <a:gd name="T2" fmla="*/ 26 w 140"/>
                <a:gd name="T3" fmla="*/ 114 h 166"/>
                <a:gd name="T4" fmla="*/ 140 w 140"/>
                <a:gd name="T5" fmla="*/ 166 h 166"/>
                <a:gd name="T6" fmla="*/ 0 60000 65536"/>
                <a:gd name="T7" fmla="*/ 0 60000 65536"/>
                <a:gd name="T8" fmla="*/ 0 60000 65536"/>
                <a:gd name="T9" fmla="*/ 0 w 140"/>
                <a:gd name="T10" fmla="*/ 0 h 166"/>
                <a:gd name="T11" fmla="*/ 140 w 140"/>
                <a:gd name="T12" fmla="*/ 166 h 166"/>
              </a:gdLst>
              <a:ahLst/>
              <a:cxnLst>
                <a:cxn ang="T6">
                  <a:pos x="T0" y="T1"/>
                </a:cxn>
                <a:cxn ang="T7">
                  <a:pos x="T2" y="T3"/>
                </a:cxn>
                <a:cxn ang="T8">
                  <a:pos x="T4" y="T5"/>
                </a:cxn>
              </a:cxnLst>
              <a:rect l="T9" t="T10" r="T11" b="T12"/>
              <a:pathLst>
                <a:path w="140" h="166">
                  <a:moveTo>
                    <a:pt x="0" y="0"/>
                  </a:moveTo>
                  <a:cubicBezTo>
                    <a:pt x="1" y="43"/>
                    <a:pt x="3" y="86"/>
                    <a:pt x="26" y="114"/>
                  </a:cubicBezTo>
                  <a:cubicBezTo>
                    <a:pt x="49" y="142"/>
                    <a:pt x="120" y="155"/>
                    <a:pt x="140" y="166"/>
                  </a:cubicBezTo>
                </a:path>
              </a:pathLst>
            </a:custGeom>
            <a:noFill/>
            <a:ln w="9525" cap="flat" cmpd="sng">
              <a:solidFill>
                <a:schemeClr val="tx1"/>
              </a:solidFill>
              <a:prstDash val="solid"/>
              <a:round/>
              <a:headEnd type="none" w="med" len="med"/>
              <a:tailEnd type="stealth" w="med" len="med"/>
            </a:ln>
          </p:spPr>
          <p:txBody>
            <a:bodyPr/>
            <a:lstStyle/>
            <a:p>
              <a:endParaRPr lang="es-ES"/>
            </a:p>
          </p:txBody>
        </p:sp>
      </p:grpSp>
      <p:grpSp>
        <p:nvGrpSpPr>
          <p:cNvPr id="63492" name="Group 27"/>
          <p:cNvGrpSpPr>
            <a:grpSpLocks/>
          </p:cNvGrpSpPr>
          <p:nvPr/>
        </p:nvGrpSpPr>
        <p:grpSpPr bwMode="auto">
          <a:xfrm>
            <a:off x="6160318" y="3861048"/>
            <a:ext cx="2376561" cy="1858739"/>
            <a:chOff x="3966" y="2614"/>
            <a:chExt cx="1545" cy="908"/>
          </a:xfrm>
        </p:grpSpPr>
        <p:grpSp>
          <p:nvGrpSpPr>
            <p:cNvPr id="63649" name="Group 28"/>
            <p:cNvGrpSpPr>
              <a:grpSpLocks/>
            </p:cNvGrpSpPr>
            <p:nvPr/>
          </p:nvGrpSpPr>
          <p:grpSpPr bwMode="auto">
            <a:xfrm>
              <a:off x="4586" y="2614"/>
              <a:ext cx="231" cy="124"/>
              <a:chOff x="928" y="2767"/>
              <a:chExt cx="231" cy="124"/>
            </a:xfrm>
          </p:grpSpPr>
          <p:sp>
            <p:nvSpPr>
              <p:cNvPr id="63687" name="Oval 29"/>
              <p:cNvSpPr>
                <a:spLocks noChangeArrowheads="1"/>
              </p:cNvSpPr>
              <p:nvPr/>
            </p:nvSpPr>
            <p:spPr bwMode="auto">
              <a:xfrm>
                <a:off x="1035" y="2767"/>
                <a:ext cx="124" cy="124"/>
              </a:xfrm>
              <a:prstGeom prst="ellipse">
                <a:avLst/>
              </a:prstGeom>
              <a:solidFill>
                <a:srgbClr val="FFCC00"/>
              </a:solidFill>
              <a:ln w="9525">
                <a:solidFill>
                  <a:schemeClr val="tx1"/>
                </a:solidFill>
                <a:round/>
                <a:headEnd/>
                <a:tailEnd/>
              </a:ln>
            </p:spPr>
            <p:txBody>
              <a:bodyPr wrap="none" anchor="ctr"/>
              <a:lstStyle/>
              <a:p>
                <a:endParaRPr lang="en-US"/>
              </a:p>
            </p:txBody>
          </p:sp>
          <p:sp>
            <p:nvSpPr>
              <p:cNvPr id="63688" name="Line 100"/>
              <p:cNvSpPr>
                <a:spLocks noChangeShapeType="1"/>
              </p:cNvSpPr>
              <p:nvPr/>
            </p:nvSpPr>
            <p:spPr bwMode="auto">
              <a:xfrm flipV="1">
                <a:off x="928" y="2830"/>
                <a:ext cx="105" cy="0"/>
              </a:xfrm>
              <a:prstGeom prst="line">
                <a:avLst/>
              </a:prstGeom>
              <a:noFill/>
              <a:ln w="7938">
                <a:solidFill>
                  <a:srgbClr val="000000"/>
                </a:solidFill>
                <a:round/>
                <a:headEnd/>
                <a:tailEnd/>
              </a:ln>
            </p:spPr>
            <p:txBody>
              <a:bodyPr/>
              <a:lstStyle/>
              <a:p>
                <a:endParaRPr lang="es-ES"/>
              </a:p>
            </p:txBody>
          </p:sp>
          <p:sp>
            <p:nvSpPr>
              <p:cNvPr id="63689" name="Rectangle 92"/>
              <p:cNvSpPr>
                <a:spLocks noChangeArrowheads="1"/>
              </p:cNvSpPr>
              <p:nvPr/>
            </p:nvSpPr>
            <p:spPr bwMode="auto">
              <a:xfrm>
                <a:off x="1070" y="2783"/>
                <a:ext cx="53" cy="79"/>
              </a:xfrm>
              <a:prstGeom prst="rect">
                <a:avLst/>
              </a:prstGeom>
              <a:noFill/>
              <a:ln w="9525">
                <a:noFill/>
                <a:miter lim="800000"/>
                <a:headEnd/>
                <a:tailEnd/>
              </a:ln>
            </p:spPr>
            <p:txBody>
              <a:bodyPr wrap="none" lIns="0" tIns="0" rIns="0" bIns="0">
                <a:spAutoFit/>
              </a:bodyPr>
              <a:lstStyle/>
              <a:p>
                <a:r>
                  <a:rPr lang="es-ES" sz="900" b="1">
                    <a:solidFill>
                      <a:srgbClr val="000000"/>
                    </a:solidFill>
                    <a:latin typeface="Verdana" pitchFamily="34" charset="0"/>
                  </a:rPr>
                  <a:t>R</a:t>
                </a:r>
                <a:endParaRPr lang="es-ES" b="1">
                  <a:latin typeface="Verdana" pitchFamily="34" charset="0"/>
                </a:endParaRPr>
              </a:p>
            </p:txBody>
          </p:sp>
        </p:grpSp>
        <p:grpSp>
          <p:nvGrpSpPr>
            <p:cNvPr id="63650" name="Group 32"/>
            <p:cNvGrpSpPr>
              <a:grpSpLocks/>
            </p:cNvGrpSpPr>
            <p:nvPr/>
          </p:nvGrpSpPr>
          <p:grpSpPr bwMode="auto">
            <a:xfrm>
              <a:off x="4003" y="2988"/>
              <a:ext cx="608" cy="118"/>
              <a:chOff x="736" y="1862"/>
              <a:chExt cx="608" cy="118"/>
            </a:xfrm>
          </p:grpSpPr>
          <p:sp>
            <p:nvSpPr>
              <p:cNvPr id="63680" name="Rectangle 94"/>
              <p:cNvSpPr>
                <a:spLocks noChangeArrowheads="1"/>
              </p:cNvSpPr>
              <p:nvPr/>
            </p:nvSpPr>
            <p:spPr bwMode="auto">
              <a:xfrm>
                <a:off x="1184" y="1882"/>
                <a:ext cx="51"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81" name="Rectangle 95"/>
              <p:cNvSpPr>
                <a:spLocks noChangeArrowheads="1"/>
              </p:cNvSpPr>
              <p:nvPr/>
            </p:nvSpPr>
            <p:spPr bwMode="auto">
              <a:xfrm>
                <a:off x="1250" y="1882"/>
                <a:ext cx="51"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82" name="Rectangle 96"/>
              <p:cNvSpPr>
                <a:spLocks noChangeArrowheads="1"/>
              </p:cNvSpPr>
              <p:nvPr/>
            </p:nvSpPr>
            <p:spPr bwMode="auto">
              <a:xfrm>
                <a:off x="1310" y="1918"/>
                <a:ext cx="34" cy="62"/>
              </a:xfrm>
              <a:prstGeom prst="rect">
                <a:avLst/>
              </a:prstGeom>
              <a:noFill/>
              <a:ln w="9525">
                <a:noFill/>
                <a:miter lim="800000"/>
                <a:headEnd/>
                <a:tailEnd/>
              </a:ln>
            </p:spPr>
            <p:txBody>
              <a:bodyPr wrap="none" lIns="0" tIns="0" rIns="0" bIns="0">
                <a:spAutoFit/>
              </a:bodyPr>
              <a:lstStyle/>
              <a:p>
                <a:r>
                  <a:rPr lang="es-ES" sz="700">
                    <a:solidFill>
                      <a:srgbClr val="000000"/>
                    </a:solidFill>
                    <a:latin typeface="Verdana" pitchFamily="34" charset="0"/>
                  </a:rPr>
                  <a:t>2</a:t>
                </a:r>
                <a:endParaRPr lang="es-ES">
                  <a:latin typeface="Verdana" pitchFamily="34" charset="0"/>
                </a:endParaRPr>
              </a:p>
            </p:txBody>
          </p:sp>
          <p:sp>
            <p:nvSpPr>
              <p:cNvPr id="63683" name="Line 100"/>
              <p:cNvSpPr>
                <a:spLocks noChangeShapeType="1"/>
              </p:cNvSpPr>
              <p:nvPr/>
            </p:nvSpPr>
            <p:spPr bwMode="auto">
              <a:xfrm flipV="1">
                <a:off x="736" y="1862"/>
                <a:ext cx="105" cy="60"/>
              </a:xfrm>
              <a:prstGeom prst="line">
                <a:avLst/>
              </a:prstGeom>
              <a:noFill/>
              <a:ln w="7938">
                <a:solidFill>
                  <a:srgbClr val="000000"/>
                </a:solidFill>
                <a:round/>
                <a:headEnd/>
                <a:tailEnd/>
              </a:ln>
            </p:spPr>
            <p:txBody>
              <a:bodyPr/>
              <a:lstStyle/>
              <a:p>
                <a:endParaRPr lang="es-ES"/>
              </a:p>
            </p:txBody>
          </p:sp>
          <p:sp>
            <p:nvSpPr>
              <p:cNvPr id="63684" name="Line 101"/>
              <p:cNvSpPr>
                <a:spLocks noChangeShapeType="1"/>
              </p:cNvSpPr>
              <p:nvPr/>
            </p:nvSpPr>
            <p:spPr bwMode="auto">
              <a:xfrm>
                <a:off x="841" y="1862"/>
                <a:ext cx="126" cy="72"/>
              </a:xfrm>
              <a:prstGeom prst="line">
                <a:avLst/>
              </a:prstGeom>
              <a:noFill/>
              <a:ln w="7938">
                <a:solidFill>
                  <a:srgbClr val="000000"/>
                </a:solidFill>
                <a:round/>
                <a:headEnd/>
                <a:tailEnd/>
              </a:ln>
            </p:spPr>
            <p:txBody>
              <a:bodyPr/>
              <a:lstStyle/>
              <a:p>
                <a:endParaRPr lang="es-ES"/>
              </a:p>
            </p:txBody>
          </p:sp>
          <p:sp>
            <p:nvSpPr>
              <p:cNvPr id="63685" name="Line 102"/>
              <p:cNvSpPr>
                <a:spLocks noChangeShapeType="1"/>
              </p:cNvSpPr>
              <p:nvPr/>
            </p:nvSpPr>
            <p:spPr bwMode="auto">
              <a:xfrm flipV="1">
                <a:off x="967" y="1862"/>
                <a:ext cx="124" cy="72"/>
              </a:xfrm>
              <a:prstGeom prst="line">
                <a:avLst/>
              </a:prstGeom>
              <a:noFill/>
              <a:ln w="7938">
                <a:solidFill>
                  <a:srgbClr val="000000"/>
                </a:solidFill>
                <a:round/>
                <a:headEnd/>
                <a:tailEnd/>
              </a:ln>
            </p:spPr>
            <p:txBody>
              <a:bodyPr/>
              <a:lstStyle/>
              <a:p>
                <a:endParaRPr lang="es-ES"/>
              </a:p>
            </p:txBody>
          </p:sp>
          <p:sp>
            <p:nvSpPr>
              <p:cNvPr id="63686" name="Line 103"/>
              <p:cNvSpPr>
                <a:spLocks noChangeShapeType="1"/>
              </p:cNvSpPr>
              <p:nvPr/>
            </p:nvSpPr>
            <p:spPr bwMode="auto">
              <a:xfrm>
                <a:off x="1091" y="1862"/>
                <a:ext cx="75" cy="42"/>
              </a:xfrm>
              <a:prstGeom prst="line">
                <a:avLst/>
              </a:prstGeom>
              <a:noFill/>
              <a:ln w="7938">
                <a:solidFill>
                  <a:srgbClr val="000000"/>
                </a:solidFill>
                <a:round/>
                <a:headEnd/>
                <a:tailEnd/>
              </a:ln>
            </p:spPr>
            <p:txBody>
              <a:bodyPr/>
              <a:lstStyle/>
              <a:p>
                <a:endParaRPr lang="es-ES"/>
              </a:p>
            </p:txBody>
          </p:sp>
        </p:grpSp>
        <p:sp>
          <p:nvSpPr>
            <p:cNvPr id="63651" name="Rectangle 117"/>
            <p:cNvSpPr>
              <a:spLocks noChangeArrowheads="1"/>
            </p:cNvSpPr>
            <p:nvPr/>
          </p:nvSpPr>
          <p:spPr bwMode="auto">
            <a:xfrm>
              <a:off x="4452" y="3213"/>
              <a:ext cx="51" cy="78"/>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52" name="Rectangle 118"/>
            <p:cNvSpPr>
              <a:spLocks noChangeArrowheads="1"/>
            </p:cNvSpPr>
            <p:nvPr/>
          </p:nvSpPr>
          <p:spPr bwMode="auto">
            <a:xfrm>
              <a:off x="4518" y="3213"/>
              <a:ext cx="51" cy="78"/>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53" name="Rectangle 119"/>
            <p:cNvSpPr>
              <a:spLocks noChangeArrowheads="1"/>
            </p:cNvSpPr>
            <p:nvPr/>
          </p:nvSpPr>
          <p:spPr bwMode="auto">
            <a:xfrm>
              <a:off x="4913" y="3213"/>
              <a:ext cx="51" cy="78"/>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54" name="Rectangle 120"/>
            <p:cNvSpPr>
              <a:spLocks noChangeArrowheads="1"/>
            </p:cNvSpPr>
            <p:nvPr/>
          </p:nvSpPr>
          <p:spPr bwMode="auto">
            <a:xfrm>
              <a:off x="4979" y="3213"/>
              <a:ext cx="51" cy="78"/>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55" name="Rectangle 121"/>
            <p:cNvSpPr>
              <a:spLocks noChangeArrowheads="1"/>
            </p:cNvSpPr>
            <p:nvPr/>
          </p:nvSpPr>
          <p:spPr bwMode="auto">
            <a:xfrm>
              <a:off x="5039" y="3249"/>
              <a:ext cx="34" cy="62"/>
            </a:xfrm>
            <a:prstGeom prst="rect">
              <a:avLst/>
            </a:prstGeom>
            <a:noFill/>
            <a:ln w="9525">
              <a:noFill/>
              <a:miter lim="800000"/>
              <a:headEnd/>
              <a:tailEnd/>
            </a:ln>
          </p:spPr>
          <p:txBody>
            <a:bodyPr wrap="none" lIns="0" tIns="0" rIns="0" bIns="0">
              <a:spAutoFit/>
            </a:bodyPr>
            <a:lstStyle/>
            <a:p>
              <a:r>
                <a:rPr lang="es-ES" sz="700">
                  <a:solidFill>
                    <a:srgbClr val="000000"/>
                  </a:solidFill>
                  <a:latin typeface="Verdana" pitchFamily="34" charset="0"/>
                </a:rPr>
                <a:t>2</a:t>
              </a:r>
              <a:endParaRPr lang="es-ES">
                <a:latin typeface="Verdana" pitchFamily="34" charset="0"/>
              </a:endParaRPr>
            </a:p>
          </p:txBody>
        </p:sp>
        <p:sp>
          <p:nvSpPr>
            <p:cNvPr id="63656" name="Line 125"/>
            <p:cNvSpPr>
              <a:spLocks noChangeShapeType="1"/>
            </p:cNvSpPr>
            <p:nvPr/>
          </p:nvSpPr>
          <p:spPr bwMode="auto">
            <a:xfrm flipV="1">
              <a:off x="4002" y="3193"/>
              <a:ext cx="105" cy="60"/>
            </a:xfrm>
            <a:prstGeom prst="line">
              <a:avLst/>
            </a:prstGeom>
            <a:noFill/>
            <a:ln w="7938">
              <a:solidFill>
                <a:srgbClr val="000000"/>
              </a:solidFill>
              <a:round/>
              <a:headEnd/>
              <a:tailEnd/>
            </a:ln>
          </p:spPr>
          <p:txBody>
            <a:bodyPr/>
            <a:lstStyle/>
            <a:p>
              <a:endParaRPr lang="es-ES"/>
            </a:p>
          </p:txBody>
        </p:sp>
        <p:sp>
          <p:nvSpPr>
            <p:cNvPr id="63657" name="Line 126"/>
            <p:cNvSpPr>
              <a:spLocks noChangeShapeType="1"/>
            </p:cNvSpPr>
            <p:nvPr/>
          </p:nvSpPr>
          <p:spPr bwMode="auto">
            <a:xfrm>
              <a:off x="4107" y="3193"/>
              <a:ext cx="126" cy="72"/>
            </a:xfrm>
            <a:prstGeom prst="line">
              <a:avLst/>
            </a:prstGeom>
            <a:noFill/>
            <a:ln w="7938">
              <a:solidFill>
                <a:srgbClr val="000000"/>
              </a:solidFill>
              <a:round/>
              <a:headEnd/>
              <a:tailEnd/>
            </a:ln>
          </p:spPr>
          <p:txBody>
            <a:bodyPr/>
            <a:lstStyle/>
            <a:p>
              <a:endParaRPr lang="es-ES"/>
            </a:p>
          </p:txBody>
        </p:sp>
        <p:sp>
          <p:nvSpPr>
            <p:cNvPr id="63658" name="Line 127"/>
            <p:cNvSpPr>
              <a:spLocks noChangeShapeType="1"/>
            </p:cNvSpPr>
            <p:nvPr/>
          </p:nvSpPr>
          <p:spPr bwMode="auto">
            <a:xfrm flipV="1">
              <a:off x="4233" y="3193"/>
              <a:ext cx="126" cy="72"/>
            </a:xfrm>
            <a:prstGeom prst="line">
              <a:avLst/>
            </a:prstGeom>
            <a:noFill/>
            <a:ln w="7938">
              <a:solidFill>
                <a:srgbClr val="000000"/>
              </a:solidFill>
              <a:round/>
              <a:headEnd/>
              <a:tailEnd/>
            </a:ln>
          </p:spPr>
          <p:txBody>
            <a:bodyPr/>
            <a:lstStyle/>
            <a:p>
              <a:endParaRPr lang="es-ES"/>
            </a:p>
          </p:txBody>
        </p:sp>
        <p:sp>
          <p:nvSpPr>
            <p:cNvPr id="63659" name="Line 128"/>
            <p:cNvSpPr>
              <a:spLocks noChangeShapeType="1"/>
            </p:cNvSpPr>
            <p:nvPr/>
          </p:nvSpPr>
          <p:spPr bwMode="auto">
            <a:xfrm>
              <a:off x="4359" y="3193"/>
              <a:ext cx="73" cy="42"/>
            </a:xfrm>
            <a:prstGeom prst="line">
              <a:avLst/>
            </a:prstGeom>
            <a:noFill/>
            <a:ln w="7938">
              <a:solidFill>
                <a:srgbClr val="000000"/>
              </a:solidFill>
              <a:round/>
              <a:headEnd/>
              <a:tailEnd/>
            </a:ln>
          </p:spPr>
          <p:txBody>
            <a:bodyPr/>
            <a:lstStyle/>
            <a:p>
              <a:endParaRPr lang="es-ES"/>
            </a:p>
          </p:txBody>
        </p:sp>
        <p:sp>
          <p:nvSpPr>
            <p:cNvPr id="63660" name="Line 129"/>
            <p:cNvSpPr>
              <a:spLocks noChangeShapeType="1"/>
            </p:cNvSpPr>
            <p:nvPr/>
          </p:nvSpPr>
          <p:spPr bwMode="auto">
            <a:xfrm flipV="1">
              <a:off x="4591" y="3193"/>
              <a:ext cx="83" cy="48"/>
            </a:xfrm>
            <a:prstGeom prst="line">
              <a:avLst/>
            </a:prstGeom>
            <a:noFill/>
            <a:ln w="7938">
              <a:solidFill>
                <a:srgbClr val="000000"/>
              </a:solidFill>
              <a:round/>
              <a:headEnd/>
              <a:tailEnd/>
            </a:ln>
          </p:spPr>
          <p:txBody>
            <a:bodyPr/>
            <a:lstStyle/>
            <a:p>
              <a:endParaRPr lang="es-ES"/>
            </a:p>
          </p:txBody>
        </p:sp>
        <p:sp>
          <p:nvSpPr>
            <p:cNvPr id="63661" name="Line 130"/>
            <p:cNvSpPr>
              <a:spLocks noChangeShapeType="1"/>
            </p:cNvSpPr>
            <p:nvPr/>
          </p:nvSpPr>
          <p:spPr bwMode="auto">
            <a:xfrm>
              <a:off x="4674" y="3193"/>
              <a:ext cx="145" cy="0"/>
            </a:xfrm>
            <a:prstGeom prst="line">
              <a:avLst/>
            </a:prstGeom>
            <a:noFill/>
            <a:ln w="7938">
              <a:solidFill>
                <a:srgbClr val="000000"/>
              </a:solidFill>
              <a:round/>
              <a:headEnd/>
              <a:tailEnd/>
            </a:ln>
          </p:spPr>
          <p:txBody>
            <a:bodyPr/>
            <a:lstStyle/>
            <a:p>
              <a:endParaRPr lang="es-ES"/>
            </a:p>
          </p:txBody>
        </p:sp>
        <p:sp>
          <p:nvSpPr>
            <p:cNvPr id="63662" name="Line 131"/>
            <p:cNvSpPr>
              <a:spLocks noChangeShapeType="1"/>
            </p:cNvSpPr>
            <p:nvPr/>
          </p:nvSpPr>
          <p:spPr bwMode="auto">
            <a:xfrm>
              <a:off x="4819" y="3193"/>
              <a:ext cx="75" cy="42"/>
            </a:xfrm>
            <a:prstGeom prst="line">
              <a:avLst/>
            </a:prstGeom>
            <a:noFill/>
            <a:ln w="7938">
              <a:solidFill>
                <a:srgbClr val="000000"/>
              </a:solidFill>
              <a:round/>
              <a:headEnd/>
              <a:tailEnd/>
            </a:ln>
          </p:spPr>
          <p:txBody>
            <a:bodyPr/>
            <a:lstStyle/>
            <a:p>
              <a:endParaRPr lang="es-ES"/>
            </a:p>
          </p:txBody>
        </p:sp>
        <p:sp>
          <p:nvSpPr>
            <p:cNvPr id="63663" name="Rectangle 117"/>
            <p:cNvSpPr>
              <a:spLocks noChangeArrowheads="1"/>
            </p:cNvSpPr>
            <p:nvPr/>
          </p:nvSpPr>
          <p:spPr bwMode="auto">
            <a:xfrm>
              <a:off x="4456" y="3442"/>
              <a:ext cx="51"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64" name="Rectangle 118"/>
            <p:cNvSpPr>
              <a:spLocks noChangeArrowheads="1"/>
            </p:cNvSpPr>
            <p:nvPr/>
          </p:nvSpPr>
          <p:spPr bwMode="auto">
            <a:xfrm>
              <a:off x="4522" y="3442"/>
              <a:ext cx="52"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65" name="Rectangle 119"/>
            <p:cNvSpPr>
              <a:spLocks noChangeArrowheads="1"/>
            </p:cNvSpPr>
            <p:nvPr/>
          </p:nvSpPr>
          <p:spPr bwMode="auto">
            <a:xfrm>
              <a:off x="4917" y="3442"/>
              <a:ext cx="51"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66" name="Rectangle 120"/>
            <p:cNvSpPr>
              <a:spLocks noChangeArrowheads="1"/>
            </p:cNvSpPr>
            <p:nvPr/>
          </p:nvSpPr>
          <p:spPr bwMode="auto">
            <a:xfrm>
              <a:off x="4983" y="3442"/>
              <a:ext cx="51"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67" name="Line 125"/>
            <p:cNvSpPr>
              <a:spLocks noChangeShapeType="1"/>
            </p:cNvSpPr>
            <p:nvPr/>
          </p:nvSpPr>
          <p:spPr bwMode="auto">
            <a:xfrm flipV="1">
              <a:off x="4006" y="3422"/>
              <a:ext cx="105" cy="60"/>
            </a:xfrm>
            <a:prstGeom prst="line">
              <a:avLst/>
            </a:prstGeom>
            <a:noFill/>
            <a:ln w="7938">
              <a:solidFill>
                <a:srgbClr val="000000"/>
              </a:solidFill>
              <a:round/>
              <a:headEnd/>
              <a:tailEnd/>
            </a:ln>
          </p:spPr>
          <p:txBody>
            <a:bodyPr/>
            <a:lstStyle/>
            <a:p>
              <a:endParaRPr lang="es-ES"/>
            </a:p>
          </p:txBody>
        </p:sp>
        <p:sp>
          <p:nvSpPr>
            <p:cNvPr id="63668" name="Line 126"/>
            <p:cNvSpPr>
              <a:spLocks noChangeShapeType="1"/>
            </p:cNvSpPr>
            <p:nvPr/>
          </p:nvSpPr>
          <p:spPr bwMode="auto">
            <a:xfrm>
              <a:off x="4111" y="3422"/>
              <a:ext cx="126" cy="72"/>
            </a:xfrm>
            <a:prstGeom prst="line">
              <a:avLst/>
            </a:prstGeom>
            <a:noFill/>
            <a:ln w="7938">
              <a:solidFill>
                <a:srgbClr val="000000"/>
              </a:solidFill>
              <a:round/>
              <a:headEnd/>
              <a:tailEnd/>
            </a:ln>
          </p:spPr>
          <p:txBody>
            <a:bodyPr/>
            <a:lstStyle/>
            <a:p>
              <a:endParaRPr lang="es-ES"/>
            </a:p>
          </p:txBody>
        </p:sp>
        <p:sp>
          <p:nvSpPr>
            <p:cNvPr id="63669" name="Line 127"/>
            <p:cNvSpPr>
              <a:spLocks noChangeShapeType="1"/>
            </p:cNvSpPr>
            <p:nvPr/>
          </p:nvSpPr>
          <p:spPr bwMode="auto">
            <a:xfrm flipV="1">
              <a:off x="4237" y="3422"/>
              <a:ext cx="126" cy="72"/>
            </a:xfrm>
            <a:prstGeom prst="line">
              <a:avLst/>
            </a:prstGeom>
            <a:noFill/>
            <a:ln w="7938">
              <a:solidFill>
                <a:srgbClr val="000000"/>
              </a:solidFill>
              <a:round/>
              <a:headEnd/>
              <a:tailEnd/>
            </a:ln>
          </p:spPr>
          <p:txBody>
            <a:bodyPr/>
            <a:lstStyle/>
            <a:p>
              <a:endParaRPr lang="es-ES"/>
            </a:p>
          </p:txBody>
        </p:sp>
        <p:sp>
          <p:nvSpPr>
            <p:cNvPr id="63670" name="Line 128"/>
            <p:cNvSpPr>
              <a:spLocks noChangeShapeType="1"/>
            </p:cNvSpPr>
            <p:nvPr/>
          </p:nvSpPr>
          <p:spPr bwMode="auto">
            <a:xfrm>
              <a:off x="4363" y="3422"/>
              <a:ext cx="73" cy="42"/>
            </a:xfrm>
            <a:prstGeom prst="line">
              <a:avLst/>
            </a:prstGeom>
            <a:noFill/>
            <a:ln w="7938">
              <a:solidFill>
                <a:srgbClr val="000000"/>
              </a:solidFill>
              <a:round/>
              <a:headEnd/>
              <a:tailEnd/>
            </a:ln>
          </p:spPr>
          <p:txBody>
            <a:bodyPr/>
            <a:lstStyle/>
            <a:p>
              <a:endParaRPr lang="es-ES"/>
            </a:p>
          </p:txBody>
        </p:sp>
        <p:sp>
          <p:nvSpPr>
            <p:cNvPr id="63671" name="Line 129"/>
            <p:cNvSpPr>
              <a:spLocks noChangeShapeType="1"/>
            </p:cNvSpPr>
            <p:nvPr/>
          </p:nvSpPr>
          <p:spPr bwMode="auto">
            <a:xfrm flipV="1">
              <a:off x="4595" y="3422"/>
              <a:ext cx="83" cy="48"/>
            </a:xfrm>
            <a:prstGeom prst="line">
              <a:avLst/>
            </a:prstGeom>
            <a:noFill/>
            <a:ln w="7938">
              <a:solidFill>
                <a:srgbClr val="000000"/>
              </a:solidFill>
              <a:round/>
              <a:headEnd/>
              <a:tailEnd/>
            </a:ln>
          </p:spPr>
          <p:txBody>
            <a:bodyPr/>
            <a:lstStyle/>
            <a:p>
              <a:endParaRPr lang="es-ES"/>
            </a:p>
          </p:txBody>
        </p:sp>
        <p:sp>
          <p:nvSpPr>
            <p:cNvPr id="63672" name="Line 130"/>
            <p:cNvSpPr>
              <a:spLocks noChangeShapeType="1"/>
            </p:cNvSpPr>
            <p:nvPr/>
          </p:nvSpPr>
          <p:spPr bwMode="auto">
            <a:xfrm>
              <a:off x="4678" y="3422"/>
              <a:ext cx="145" cy="0"/>
            </a:xfrm>
            <a:prstGeom prst="line">
              <a:avLst/>
            </a:prstGeom>
            <a:noFill/>
            <a:ln w="7938">
              <a:solidFill>
                <a:srgbClr val="000000"/>
              </a:solidFill>
              <a:round/>
              <a:headEnd/>
              <a:tailEnd/>
            </a:ln>
          </p:spPr>
          <p:txBody>
            <a:bodyPr/>
            <a:lstStyle/>
            <a:p>
              <a:endParaRPr lang="es-ES"/>
            </a:p>
          </p:txBody>
        </p:sp>
        <p:sp>
          <p:nvSpPr>
            <p:cNvPr id="63673" name="Line 131"/>
            <p:cNvSpPr>
              <a:spLocks noChangeShapeType="1"/>
            </p:cNvSpPr>
            <p:nvPr/>
          </p:nvSpPr>
          <p:spPr bwMode="auto">
            <a:xfrm>
              <a:off x="4823" y="3422"/>
              <a:ext cx="75" cy="42"/>
            </a:xfrm>
            <a:prstGeom prst="line">
              <a:avLst/>
            </a:prstGeom>
            <a:noFill/>
            <a:ln w="7938">
              <a:solidFill>
                <a:srgbClr val="000000"/>
              </a:solidFill>
              <a:round/>
              <a:headEnd/>
              <a:tailEnd/>
            </a:ln>
          </p:spPr>
          <p:txBody>
            <a:bodyPr/>
            <a:lstStyle/>
            <a:p>
              <a:endParaRPr lang="es-ES"/>
            </a:p>
          </p:txBody>
        </p:sp>
        <p:sp>
          <p:nvSpPr>
            <p:cNvPr id="63674" name="Rectangle 119"/>
            <p:cNvSpPr>
              <a:spLocks noChangeArrowheads="1"/>
            </p:cNvSpPr>
            <p:nvPr/>
          </p:nvSpPr>
          <p:spPr bwMode="auto">
            <a:xfrm>
              <a:off x="5377" y="3443"/>
              <a:ext cx="52" cy="79"/>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63675" name="Rectangle 120"/>
            <p:cNvSpPr>
              <a:spLocks noChangeArrowheads="1"/>
            </p:cNvSpPr>
            <p:nvPr/>
          </p:nvSpPr>
          <p:spPr bwMode="auto">
            <a:xfrm>
              <a:off x="5443" y="3443"/>
              <a:ext cx="51" cy="78"/>
            </a:xfrm>
            <a:prstGeom prst="rect">
              <a:avLst/>
            </a:prstGeom>
            <a:noFill/>
            <a:ln w="9525">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63676" name="Line 129"/>
            <p:cNvSpPr>
              <a:spLocks noChangeShapeType="1"/>
            </p:cNvSpPr>
            <p:nvPr/>
          </p:nvSpPr>
          <p:spPr bwMode="auto">
            <a:xfrm flipV="1">
              <a:off x="5055" y="3423"/>
              <a:ext cx="83" cy="48"/>
            </a:xfrm>
            <a:prstGeom prst="line">
              <a:avLst/>
            </a:prstGeom>
            <a:noFill/>
            <a:ln w="7938">
              <a:solidFill>
                <a:srgbClr val="000000"/>
              </a:solidFill>
              <a:round/>
              <a:headEnd/>
              <a:tailEnd/>
            </a:ln>
          </p:spPr>
          <p:txBody>
            <a:bodyPr/>
            <a:lstStyle/>
            <a:p>
              <a:endParaRPr lang="es-ES"/>
            </a:p>
          </p:txBody>
        </p:sp>
        <p:sp>
          <p:nvSpPr>
            <p:cNvPr id="63677" name="Line 130"/>
            <p:cNvSpPr>
              <a:spLocks noChangeShapeType="1"/>
            </p:cNvSpPr>
            <p:nvPr/>
          </p:nvSpPr>
          <p:spPr bwMode="auto">
            <a:xfrm>
              <a:off x="5138" y="3423"/>
              <a:ext cx="145" cy="0"/>
            </a:xfrm>
            <a:prstGeom prst="line">
              <a:avLst/>
            </a:prstGeom>
            <a:noFill/>
            <a:ln w="7938">
              <a:solidFill>
                <a:srgbClr val="000000"/>
              </a:solidFill>
              <a:round/>
              <a:headEnd/>
              <a:tailEnd/>
            </a:ln>
          </p:spPr>
          <p:txBody>
            <a:bodyPr/>
            <a:lstStyle/>
            <a:p>
              <a:endParaRPr lang="es-ES"/>
            </a:p>
          </p:txBody>
        </p:sp>
        <p:sp>
          <p:nvSpPr>
            <p:cNvPr id="63678" name="Line 131"/>
            <p:cNvSpPr>
              <a:spLocks noChangeShapeType="1"/>
            </p:cNvSpPr>
            <p:nvPr/>
          </p:nvSpPr>
          <p:spPr bwMode="auto">
            <a:xfrm>
              <a:off x="5283" y="3423"/>
              <a:ext cx="75" cy="42"/>
            </a:xfrm>
            <a:prstGeom prst="line">
              <a:avLst/>
            </a:prstGeom>
            <a:noFill/>
            <a:ln w="7938">
              <a:solidFill>
                <a:srgbClr val="000000"/>
              </a:solidFill>
              <a:round/>
              <a:headEnd/>
              <a:tailEnd/>
            </a:ln>
          </p:spPr>
          <p:txBody>
            <a:bodyPr/>
            <a:lstStyle/>
            <a:p>
              <a:endParaRPr lang="es-ES"/>
            </a:p>
          </p:txBody>
        </p:sp>
        <p:sp>
          <p:nvSpPr>
            <p:cNvPr id="63679" name="AutoShape 68"/>
            <p:cNvSpPr>
              <a:spLocks/>
            </p:cNvSpPr>
            <p:nvPr/>
          </p:nvSpPr>
          <p:spPr bwMode="auto">
            <a:xfrm rot="5400000">
              <a:off x="4672" y="2100"/>
              <a:ext cx="134" cy="1545"/>
            </a:xfrm>
            <a:prstGeom prst="leftBrace">
              <a:avLst>
                <a:gd name="adj1" fmla="val 96082"/>
                <a:gd name="adj2" fmla="val 49449"/>
              </a:avLst>
            </a:prstGeom>
            <a:noFill/>
            <a:ln w="9525">
              <a:solidFill>
                <a:schemeClr val="tx1"/>
              </a:solidFill>
              <a:round/>
              <a:headEnd/>
              <a:tailEnd/>
            </a:ln>
          </p:spPr>
          <p:txBody>
            <a:bodyPr wrap="none" anchor="ctr"/>
            <a:lstStyle/>
            <a:p>
              <a:endParaRPr lang="en-US"/>
            </a:p>
          </p:txBody>
        </p:sp>
      </p:grpSp>
      <p:sp>
        <p:nvSpPr>
          <p:cNvPr id="63493" name="Rectangle 69"/>
          <p:cNvSpPr>
            <a:spLocks noChangeArrowheads="1"/>
          </p:cNvSpPr>
          <p:nvPr/>
        </p:nvSpPr>
        <p:spPr bwMode="auto">
          <a:xfrm>
            <a:off x="755576" y="722387"/>
            <a:ext cx="3816424" cy="1061829"/>
          </a:xfrm>
          <a:prstGeom prst="rect">
            <a:avLst/>
          </a:prstGeom>
          <a:noFill/>
          <a:ln w="9525">
            <a:noFill/>
            <a:miter lim="800000"/>
            <a:headEnd/>
            <a:tailEnd/>
          </a:ln>
        </p:spPr>
        <p:txBody>
          <a:bodyPr wrap="square">
            <a:spAutoFit/>
          </a:bodyPr>
          <a:lstStyle/>
          <a:p>
            <a:pPr>
              <a:spcBef>
                <a:spcPct val="50000"/>
              </a:spcBef>
            </a:pPr>
            <a:endParaRPr lang="en-US" b="1" dirty="0" smtClean="0">
              <a:solidFill>
                <a:srgbClr val="990000"/>
              </a:solidFill>
              <a:sym typeface="Symbol" pitchFamily="18" charset="2"/>
            </a:endParaRPr>
          </a:p>
          <a:p>
            <a:pPr>
              <a:spcBef>
                <a:spcPct val="50000"/>
              </a:spcBef>
            </a:pPr>
            <a:r>
              <a:rPr lang="en-US" b="1" dirty="0" smtClean="0">
                <a:solidFill>
                  <a:srgbClr val="990000"/>
                </a:solidFill>
                <a:sym typeface="Symbol" pitchFamily="18" charset="2"/>
              </a:rPr>
              <a:t>Alkyl-</a:t>
            </a:r>
            <a:r>
              <a:rPr lang="en-US" b="1" dirty="0" err="1" smtClean="0">
                <a:solidFill>
                  <a:srgbClr val="990000"/>
                </a:solidFill>
                <a:sym typeface="Symbol" pitchFamily="18" charset="2"/>
              </a:rPr>
              <a:t>metoxy</a:t>
            </a:r>
            <a:r>
              <a:rPr lang="en-US" b="1" dirty="0" smtClean="0">
                <a:solidFill>
                  <a:srgbClr val="990000"/>
                </a:solidFill>
                <a:sym typeface="Symbol" pitchFamily="18" charset="2"/>
              </a:rPr>
              <a:t>-</a:t>
            </a:r>
            <a:r>
              <a:rPr lang="en-US" b="1" dirty="0" err="1" smtClean="0">
                <a:solidFill>
                  <a:srgbClr val="990000"/>
                </a:solidFill>
                <a:sym typeface="Symbol" pitchFamily="18" charset="2"/>
              </a:rPr>
              <a:t>silane</a:t>
            </a:r>
            <a:r>
              <a:rPr lang="en-US" b="1" dirty="0" smtClean="0">
                <a:solidFill>
                  <a:srgbClr val="990000"/>
                </a:solidFill>
                <a:sym typeface="Symbol" pitchFamily="18" charset="2"/>
              </a:rPr>
              <a:t> groups form covalent links with </a:t>
            </a:r>
            <a:r>
              <a:rPr lang="en-US" b="1" dirty="0" err="1" smtClean="0">
                <a:solidFill>
                  <a:srgbClr val="990000"/>
                </a:solidFill>
                <a:sym typeface="Symbol" pitchFamily="18" charset="2"/>
              </a:rPr>
              <a:t>SiOH</a:t>
            </a:r>
            <a:endParaRPr lang="en-US" b="1" dirty="0">
              <a:solidFill>
                <a:srgbClr val="990000"/>
              </a:solidFill>
              <a:sym typeface="Symbol" pitchFamily="18" charset="2"/>
            </a:endParaRPr>
          </a:p>
        </p:txBody>
      </p:sp>
      <p:sp>
        <p:nvSpPr>
          <p:cNvPr id="308294" name="Rectangle 70"/>
          <p:cNvSpPr>
            <a:spLocks noChangeArrowheads="1"/>
          </p:cNvSpPr>
          <p:nvPr/>
        </p:nvSpPr>
        <p:spPr bwMode="auto">
          <a:xfrm>
            <a:off x="179388" y="1988840"/>
            <a:ext cx="4320604" cy="946150"/>
          </a:xfrm>
          <a:prstGeom prst="rect">
            <a:avLst/>
          </a:prstGeom>
          <a:noFill/>
          <a:ln w="9525">
            <a:noFill/>
            <a:miter lim="800000"/>
            <a:headEnd/>
            <a:tailEnd/>
          </a:ln>
        </p:spPr>
        <p:txBody>
          <a:bodyPr/>
          <a:lstStyle/>
          <a:p>
            <a:pPr algn="just">
              <a:lnSpc>
                <a:spcPct val="50000"/>
              </a:lnSpc>
              <a:spcBef>
                <a:spcPct val="50000"/>
              </a:spcBef>
              <a:buFontTx/>
              <a:buChar char="•"/>
            </a:pPr>
            <a:endParaRPr lang="en-US" sz="1400" dirty="0">
              <a:solidFill>
                <a:srgbClr val="000099"/>
              </a:solidFill>
              <a:latin typeface="Verdana" pitchFamily="34" charset="0"/>
            </a:endParaRPr>
          </a:p>
          <a:p>
            <a:pPr algn="ctr">
              <a:lnSpc>
                <a:spcPct val="50000"/>
              </a:lnSpc>
              <a:spcBef>
                <a:spcPct val="50000"/>
              </a:spcBef>
            </a:pPr>
            <a:r>
              <a:rPr lang="en-US" b="1" dirty="0" smtClean="0">
                <a:solidFill>
                  <a:srgbClr val="000099"/>
                </a:solidFill>
              </a:rPr>
              <a:t>Surface reactions between</a:t>
            </a:r>
          </a:p>
          <a:p>
            <a:pPr algn="ctr">
              <a:lnSpc>
                <a:spcPct val="50000"/>
              </a:lnSpc>
              <a:spcBef>
                <a:spcPct val="50000"/>
              </a:spcBef>
            </a:pPr>
            <a:r>
              <a:rPr lang="en-US" b="1" dirty="0" smtClean="0">
                <a:solidFill>
                  <a:srgbClr val="000099"/>
                </a:solidFill>
              </a:rPr>
              <a:t>Amino groups and CO</a:t>
            </a:r>
            <a:r>
              <a:rPr lang="en-US" b="1" baseline="-25000" dirty="0" smtClean="0">
                <a:solidFill>
                  <a:srgbClr val="000099"/>
                </a:solidFill>
              </a:rPr>
              <a:t>2</a:t>
            </a:r>
            <a:r>
              <a:rPr lang="en-US" b="1" dirty="0" smtClean="0">
                <a:solidFill>
                  <a:srgbClr val="000099"/>
                </a:solidFill>
              </a:rPr>
              <a:t> </a:t>
            </a:r>
            <a:endParaRPr lang="en-US" b="1" dirty="0">
              <a:solidFill>
                <a:srgbClr val="000099"/>
              </a:solidFill>
            </a:endParaRPr>
          </a:p>
        </p:txBody>
      </p:sp>
      <p:grpSp>
        <p:nvGrpSpPr>
          <p:cNvPr id="7" name="Group 71"/>
          <p:cNvGrpSpPr>
            <a:grpSpLocks/>
          </p:cNvGrpSpPr>
          <p:nvPr/>
        </p:nvGrpSpPr>
        <p:grpSpPr bwMode="auto">
          <a:xfrm>
            <a:off x="155870" y="3388919"/>
            <a:ext cx="5856290" cy="3074460"/>
            <a:chOff x="243" y="2310"/>
            <a:chExt cx="3459" cy="1686"/>
          </a:xfrm>
        </p:grpSpPr>
        <p:grpSp>
          <p:nvGrpSpPr>
            <p:cNvPr id="63502" name="Group 72"/>
            <p:cNvGrpSpPr>
              <a:grpSpLocks/>
            </p:cNvGrpSpPr>
            <p:nvPr/>
          </p:nvGrpSpPr>
          <p:grpSpPr bwMode="auto">
            <a:xfrm>
              <a:off x="243" y="2374"/>
              <a:ext cx="3459" cy="1622"/>
              <a:chOff x="278" y="2269"/>
              <a:chExt cx="3459" cy="1622"/>
            </a:xfrm>
          </p:grpSpPr>
          <p:grpSp>
            <p:nvGrpSpPr>
              <p:cNvPr id="63515" name="Group 73"/>
              <p:cNvGrpSpPr>
                <a:grpSpLocks/>
              </p:cNvGrpSpPr>
              <p:nvPr/>
            </p:nvGrpSpPr>
            <p:grpSpPr bwMode="auto">
              <a:xfrm>
                <a:off x="278" y="2269"/>
                <a:ext cx="3459" cy="1622"/>
                <a:chOff x="300" y="2248"/>
                <a:chExt cx="3459" cy="1622"/>
              </a:xfrm>
            </p:grpSpPr>
            <p:grpSp>
              <p:nvGrpSpPr>
                <p:cNvPr id="63517" name="Group 74"/>
                <p:cNvGrpSpPr>
                  <a:grpSpLocks/>
                </p:cNvGrpSpPr>
                <p:nvPr/>
              </p:nvGrpSpPr>
              <p:grpSpPr bwMode="auto">
                <a:xfrm>
                  <a:off x="300" y="2248"/>
                  <a:ext cx="3281" cy="1622"/>
                  <a:chOff x="300" y="2392"/>
                  <a:chExt cx="3281" cy="1622"/>
                </a:xfrm>
              </p:grpSpPr>
              <p:pic>
                <p:nvPicPr>
                  <p:cNvPr id="63519" name="Picture 75"/>
                  <p:cNvPicPr>
                    <a:picLocks noChangeAspect="1" noChangeArrowheads="1"/>
                  </p:cNvPicPr>
                  <p:nvPr/>
                </p:nvPicPr>
                <p:blipFill>
                  <a:blip r:embed="rId5" cstate="print"/>
                  <a:srcRect/>
                  <a:stretch>
                    <a:fillRect/>
                  </a:stretch>
                </p:blipFill>
                <p:spPr bwMode="auto">
                  <a:xfrm>
                    <a:off x="425" y="2468"/>
                    <a:ext cx="1092" cy="368"/>
                  </a:xfrm>
                  <a:prstGeom prst="rect">
                    <a:avLst/>
                  </a:prstGeom>
                  <a:noFill/>
                  <a:ln w="9525">
                    <a:noFill/>
                    <a:miter lim="800000"/>
                    <a:headEnd/>
                    <a:tailEnd/>
                  </a:ln>
                </p:spPr>
              </p:pic>
              <p:sp>
                <p:nvSpPr>
                  <p:cNvPr id="63520" name="Line 76"/>
                  <p:cNvSpPr>
                    <a:spLocks noChangeShapeType="1"/>
                  </p:cNvSpPr>
                  <p:nvPr/>
                </p:nvSpPr>
                <p:spPr bwMode="auto">
                  <a:xfrm>
                    <a:off x="1583" y="2700"/>
                    <a:ext cx="288" cy="0"/>
                  </a:xfrm>
                  <a:prstGeom prst="line">
                    <a:avLst/>
                  </a:prstGeom>
                  <a:noFill/>
                  <a:ln w="9525">
                    <a:solidFill>
                      <a:schemeClr val="tx1"/>
                    </a:solidFill>
                    <a:round/>
                    <a:headEnd type="triangle" w="med" len="med"/>
                    <a:tailEnd type="triangle" w="med" len="med"/>
                  </a:ln>
                </p:spPr>
                <p:txBody>
                  <a:bodyPr/>
                  <a:lstStyle/>
                  <a:p>
                    <a:endParaRPr lang="es-ES"/>
                  </a:p>
                </p:txBody>
              </p:sp>
              <p:sp>
                <p:nvSpPr>
                  <p:cNvPr id="63521" name="Text Box 77"/>
                  <p:cNvSpPr txBox="1">
                    <a:spLocks noChangeArrowheads="1"/>
                  </p:cNvSpPr>
                  <p:nvPr/>
                </p:nvSpPr>
                <p:spPr bwMode="auto">
                  <a:xfrm>
                    <a:off x="1561" y="2455"/>
                    <a:ext cx="324" cy="192"/>
                  </a:xfrm>
                  <a:prstGeom prst="rect">
                    <a:avLst/>
                  </a:prstGeom>
                  <a:noFill/>
                  <a:ln w="9525">
                    <a:noFill/>
                    <a:miter lim="800000"/>
                    <a:headEnd/>
                    <a:tailEnd/>
                  </a:ln>
                </p:spPr>
                <p:txBody>
                  <a:bodyPr wrap="none">
                    <a:spAutoFit/>
                  </a:bodyPr>
                  <a:lstStyle/>
                  <a:p>
                    <a:r>
                      <a:rPr lang="es-ES" sz="1400"/>
                      <a:t>CO</a:t>
                    </a:r>
                    <a:r>
                      <a:rPr lang="es-ES" sz="1400" baseline="-25000"/>
                      <a:t>2</a:t>
                    </a:r>
                  </a:p>
                </p:txBody>
              </p:sp>
              <p:grpSp>
                <p:nvGrpSpPr>
                  <p:cNvPr id="63522" name="Group 78"/>
                  <p:cNvGrpSpPr>
                    <a:grpSpLocks/>
                  </p:cNvGrpSpPr>
                  <p:nvPr/>
                </p:nvGrpSpPr>
                <p:grpSpPr bwMode="auto">
                  <a:xfrm>
                    <a:off x="322" y="2392"/>
                    <a:ext cx="196" cy="582"/>
                    <a:chOff x="2687" y="3424"/>
                    <a:chExt cx="124" cy="684"/>
                  </a:xfrm>
                </p:grpSpPr>
                <p:sp>
                  <p:nvSpPr>
                    <p:cNvPr id="63643" name="Line 79"/>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3644" name="Line 80"/>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3645" name="Line 81"/>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3646" name="Line 82"/>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3647" name="Line 83"/>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3648" name="Line 84"/>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grpSp>
                <p:nvGrpSpPr>
                  <p:cNvPr id="63523" name="Group 85"/>
                  <p:cNvGrpSpPr>
                    <a:grpSpLocks/>
                  </p:cNvGrpSpPr>
                  <p:nvPr/>
                </p:nvGrpSpPr>
                <p:grpSpPr bwMode="auto">
                  <a:xfrm>
                    <a:off x="1958" y="2420"/>
                    <a:ext cx="196" cy="582"/>
                    <a:chOff x="2687" y="3424"/>
                    <a:chExt cx="124" cy="684"/>
                  </a:xfrm>
                </p:grpSpPr>
                <p:sp>
                  <p:nvSpPr>
                    <p:cNvPr id="63637" name="Line 86"/>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3638" name="Line 87"/>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3639" name="Line 88"/>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3640" name="Line 89"/>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3641" name="Line 90"/>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3642" name="Line 91"/>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sp>
                <p:nvSpPr>
                  <p:cNvPr id="63524" name="Text Box 92"/>
                  <p:cNvSpPr txBox="1">
                    <a:spLocks noChangeArrowheads="1"/>
                  </p:cNvSpPr>
                  <p:nvPr/>
                </p:nvSpPr>
                <p:spPr bwMode="auto">
                  <a:xfrm>
                    <a:off x="2949" y="2694"/>
                    <a:ext cx="600" cy="192"/>
                  </a:xfrm>
                  <a:prstGeom prst="rect">
                    <a:avLst/>
                  </a:prstGeom>
                  <a:noFill/>
                  <a:ln w="9525">
                    <a:noFill/>
                    <a:miter lim="800000"/>
                    <a:headEnd/>
                    <a:tailEnd/>
                  </a:ln>
                </p:spPr>
                <p:txBody>
                  <a:bodyPr wrap="none">
                    <a:spAutoFit/>
                  </a:bodyPr>
                  <a:lstStyle/>
                  <a:p>
                    <a:r>
                      <a:rPr lang="es-ES" sz="1400"/>
                      <a:t>Zwitterion</a:t>
                    </a:r>
                  </a:p>
                </p:txBody>
              </p:sp>
              <p:grpSp>
                <p:nvGrpSpPr>
                  <p:cNvPr id="63525" name="Group 93"/>
                  <p:cNvGrpSpPr>
                    <a:grpSpLocks/>
                  </p:cNvGrpSpPr>
                  <p:nvPr/>
                </p:nvGrpSpPr>
                <p:grpSpPr bwMode="auto">
                  <a:xfrm>
                    <a:off x="300" y="3102"/>
                    <a:ext cx="196" cy="840"/>
                    <a:chOff x="2687" y="3424"/>
                    <a:chExt cx="124" cy="684"/>
                  </a:xfrm>
                </p:grpSpPr>
                <p:sp>
                  <p:nvSpPr>
                    <p:cNvPr id="63631" name="Line 94"/>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3632" name="Line 95"/>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3633" name="Line 96"/>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3634" name="Line 97"/>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3635" name="Line 98"/>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3636" name="Line 99"/>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sp>
                <p:nvSpPr>
                  <p:cNvPr id="63526" name="Text Box 100"/>
                  <p:cNvSpPr txBox="1">
                    <a:spLocks noChangeArrowheads="1"/>
                  </p:cNvSpPr>
                  <p:nvPr/>
                </p:nvSpPr>
                <p:spPr bwMode="auto">
                  <a:xfrm>
                    <a:off x="1313" y="3060"/>
                    <a:ext cx="600" cy="192"/>
                  </a:xfrm>
                  <a:prstGeom prst="rect">
                    <a:avLst/>
                  </a:prstGeom>
                  <a:noFill/>
                  <a:ln w="9525">
                    <a:noFill/>
                    <a:miter lim="800000"/>
                    <a:headEnd/>
                    <a:tailEnd/>
                  </a:ln>
                </p:spPr>
                <p:txBody>
                  <a:bodyPr wrap="none">
                    <a:spAutoFit/>
                  </a:bodyPr>
                  <a:lstStyle/>
                  <a:p>
                    <a:r>
                      <a:rPr lang="es-ES" sz="1400"/>
                      <a:t>Zwitterion</a:t>
                    </a:r>
                  </a:p>
                </p:txBody>
              </p:sp>
              <p:graphicFrame>
                <p:nvGraphicFramePr>
                  <p:cNvPr id="63490" name="Object 101"/>
                  <p:cNvGraphicFramePr>
                    <a:graphicFrameLocks noChangeAspect="1"/>
                  </p:cNvGraphicFramePr>
                  <p:nvPr/>
                </p:nvGraphicFramePr>
                <p:xfrm>
                  <a:off x="407" y="3540"/>
                  <a:ext cx="1032" cy="348"/>
                </p:xfrm>
                <a:graphic>
                  <a:graphicData uri="http://schemas.openxmlformats.org/presentationml/2006/ole">
                    <p:oleObj spid="_x0000_s63490" name="Document" r:id="rId6" imgW="1638360" imgH="552600" progId="">
                      <p:embed/>
                    </p:oleObj>
                  </a:graphicData>
                </a:graphic>
              </p:graphicFrame>
              <p:grpSp>
                <p:nvGrpSpPr>
                  <p:cNvPr id="63527" name="Group 102"/>
                  <p:cNvGrpSpPr>
                    <a:grpSpLocks/>
                  </p:cNvGrpSpPr>
                  <p:nvPr/>
                </p:nvGrpSpPr>
                <p:grpSpPr bwMode="auto">
                  <a:xfrm>
                    <a:off x="2152" y="3096"/>
                    <a:ext cx="196" cy="840"/>
                    <a:chOff x="2687" y="3424"/>
                    <a:chExt cx="124" cy="684"/>
                  </a:xfrm>
                </p:grpSpPr>
                <p:sp>
                  <p:nvSpPr>
                    <p:cNvPr id="63625" name="Line 103"/>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3626" name="Line 104"/>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3627" name="Line 105"/>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3628" name="Line 106"/>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3629" name="Line 107"/>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3630" name="Line 108"/>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sp>
                <p:nvSpPr>
                  <p:cNvPr id="63529" name="Oval 110"/>
                  <p:cNvSpPr>
                    <a:spLocks noChangeArrowheads="1"/>
                  </p:cNvSpPr>
                  <p:nvPr/>
                </p:nvSpPr>
                <p:spPr bwMode="auto">
                  <a:xfrm>
                    <a:off x="1181" y="3522"/>
                    <a:ext cx="312" cy="306"/>
                  </a:xfrm>
                  <a:prstGeom prst="ellipse">
                    <a:avLst/>
                  </a:prstGeom>
                  <a:noFill/>
                  <a:ln w="9525">
                    <a:solidFill>
                      <a:schemeClr val="tx1"/>
                    </a:solidFill>
                    <a:round/>
                    <a:headEnd/>
                    <a:tailEnd/>
                  </a:ln>
                </p:spPr>
                <p:txBody>
                  <a:bodyPr wrap="none" anchor="ctr"/>
                  <a:lstStyle/>
                  <a:p>
                    <a:endParaRPr lang="en-US"/>
                  </a:p>
                </p:txBody>
              </p:sp>
              <p:sp>
                <p:nvSpPr>
                  <p:cNvPr id="63530" name="Text Box 111"/>
                  <p:cNvSpPr txBox="1">
                    <a:spLocks noChangeArrowheads="1"/>
                  </p:cNvSpPr>
                  <p:nvPr/>
                </p:nvSpPr>
                <p:spPr bwMode="auto">
                  <a:xfrm>
                    <a:off x="1191" y="3820"/>
                    <a:ext cx="712" cy="194"/>
                  </a:xfrm>
                  <a:prstGeom prst="rect">
                    <a:avLst/>
                  </a:prstGeom>
                  <a:noFill/>
                  <a:ln w="9525">
                    <a:noFill/>
                    <a:miter lim="800000"/>
                    <a:headEnd/>
                    <a:tailEnd/>
                  </a:ln>
                </p:spPr>
                <p:txBody>
                  <a:bodyPr wrap="none">
                    <a:spAutoFit/>
                  </a:bodyPr>
                  <a:lstStyle/>
                  <a:p>
                    <a:r>
                      <a:rPr lang="es-ES" sz="1400" dirty="0" smtClean="0"/>
                      <a:t>Basic </a:t>
                    </a:r>
                    <a:r>
                      <a:rPr lang="es-ES" sz="1400" dirty="0" err="1" smtClean="0"/>
                      <a:t>group</a:t>
                    </a:r>
                    <a:endParaRPr lang="es-ES" sz="1400" dirty="0"/>
                  </a:p>
                </p:txBody>
              </p:sp>
              <p:sp>
                <p:nvSpPr>
                  <p:cNvPr id="63531" name="Line 112"/>
                  <p:cNvSpPr>
                    <a:spLocks noChangeShapeType="1"/>
                  </p:cNvSpPr>
                  <p:nvPr/>
                </p:nvSpPr>
                <p:spPr bwMode="auto">
                  <a:xfrm>
                    <a:off x="1439" y="3792"/>
                    <a:ext cx="108" cy="72"/>
                  </a:xfrm>
                  <a:prstGeom prst="line">
                    <a:avLst/>
                  </a:prstGeom>
                  <a:noFill/>
                  <a:ln w="9525">
                    <a:solidFill>
                      <a:schemeClr val="tx1"/>
                    </a:solidFill>
                    <a:round/>
                    <a:headEnd/>
                    <a:tailEnd type="triangle" w="med" len="med"/>
                  </a:ln>
                </p:spPr>
                <p:txBody>
                  <a:bodyPr/>
                  <a:lstStyle/>
                  <a:p>
                    <a:endParaRPr lang="es-ES"/>
                  </a:p>
                </p:txBody>
              </p:sp>
              <p:sp>
                <p:nvSpPr>
                  <p:cNvPr id="63532" name="Line 113"/>
                  <p:cNvSpPr>
                    <a:spLocks noChangeShapeType="1"/>
                  </p:cNvSpPr>
                  <p:nvPr/>
                </p:nvSpPr>
                <p:spPr bwMode="auto">
                  <a:xfrm>
                    <a:off x="1785" y="3544"/>
                    <a:ext cx="288" cy="0"/>
                  </a:xfrm>
                  <a:prstGeom prst="line">
                    <a:avLst/>
                  </a:prstGeom>
                  <a:noFill/>
                  <a:ln w="9525">
                    <a:solidFill>
                      <a:schemeClr val="tx1"/>
                    </a:solidFill>
                    <a:round/>
                    <a:headEnd type="triangle" w="med" len="med"/>
                    <a:tailEnd type="triangle" w="med" len="med"/>
                  </a:ln>
                </p:spPr>
                <p:txBody>
                  <a:bodyPr/>
                  <a:lstStyle/>
                  <a:p>
                    <a:endParaRPr lang="es-ES"/>
                  </a:p>
                </p:txBody>
              </p:sp>
              <p:sp>
                <p:nvSpPr>
                  <p:cNvPr id="63533" name="AutoShape 114"/>
                  <p:cNvSpPr>
                    <a:spLocks noChangeAspect="1" noChangeArrowheads="1" noTextEdit="1"/>
                  </p:cNvSpPr>
                  <p:nvPr/>
                </p:nvSpPr>
                <p:spPr bwMode="auto">
                  <a:xfrm>
                    <a:off x="2067" y="2434"/>
                    <a:ext cx="1492" cy="368"/>
                  </a:xfrm>
                  <a:prstGeom prst="rect">
                    <a:avLst/>
                  </a:prstGeom>
                  <a:noFill/>
                  <a:ln w="9525">
                    <a:noFill/>
                    <a:miter lim="800000"/>
                    <a:headEnd/>
                    <a:tailEnd/>
                  </a:ln>
                </p:spPr>
                <p:txBody>
                  <a:bodyPr/>
                  <a:lstStyle/>
                  <a:p>
                    <a:endParaRPr lang="es-ES"/>
                  </a:p>
                </p:txBody>
              </p:sp>
              <p:sp>
                <p:nvSpPr>
                  <p:cNvPr id="63534" name="Rectangle 115"/>
                  <p:cNvSpPr>
                    <a:spLocks noChangeArrowheads="1"/>
                  </p:cNvSpPr>
                  <p:nvPr/>
                </p:nvSpPr>
                <p:spPr bwMode="auto">
                  <a:xfrm>
                    <a:off x="2973" y="2589"/>
                    <a:ext cx="75" cy="125"/>
                  </a:xfrm>
                  <a:prstGeom prst="rect">
                    <a:avLst/>
                  </a:prstGeom>
                  <a:noFill/>
                  <a:ln w="9525">
                    <a:noFill/>
                    <a:miter lim="800000"/>
                    <a:headEnd/>
                    <a:tailEnd/>
                  </a:ln>
                </p:spPr>
                <p:txBody>
                  <a:bodyPr wrap="none" lIns="0" tIns="0" rIns="0" bIns="0">
                    <a:spAutoFit/>
                  </a:bodyPr>
                  <a:lstStyle/>
                  <a:p>
                    <a:r>
                      <a:rPr lang="en-US" sz="1300" b="1" dirty="0">
                        <a:solidFill>
                          <a:srgbClr val="008000"/>
                        </a:solidFill>
                        <a:latin typeface="Times New Roman" pitchFamily="18" charset="0"/>
                      </a:rPr>
                      <a:t>N</a:t>
                    </a:r>
                    <a:endParaRPr lang="en-US" dirty="0">
                      <a:solidFill>
                        <a:srgbClr val="008000"/>
                      </a:solidFill>
                    </a:endParaRPr>
                  </a:p>
                </p:txBody>
              </p:sp>
              <p:sp>
                <p:nvSpPr>
                  <p:cNvPr id="63535" name="Rectangle 116"/>
                  <p:cNvSpPr>
                    <a:spLocks noChangeArrowheads="1"/>
                  </p:cNvSpPr>
                  <p:nvPr/>
                </p:nvSpPr>
                <p:spPr bwMode="auto">
                  <a:xfrm>
                    <a:off x="3049" y="2589"/>
                    <a:ext cx="81"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H</a:t>
                    </a:r>
                    <a:endParaRPr lang="en-US">
                      <a:solidFill>
                        <a:srgbClr val="008000"/>
                      </a:solidFill>
                    </a:endParaRPr>
                  </a:p>
                </p:txBody>
              </p:sp>
              <p:sp>
                <p:nvSpPr>
                  <p:cNvPr id="63536" name="Rectangle 117"/>
                  <p:cNvSpPr>
                    <a:spLocks noChangeArrowheads="1"/>
                  </p:cNvSpPr>
                  <p:nvPr/>
                </p:nvSpPr>
                <p:spPr bwMode="auto">
                  <a:xfrm>
                    <a:off x="3125" y="2632"/>
                    <a:ext cx="40"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2</a:t>
                    </a:r>
                    <a:endParaRPr lang="en-US">
                      <a:solidFill>
                        <a:srgbClr val="008000"/>
                      </a:solidFill>
                    </a:endParaRPr>
                  </a:p>
                </p:txBody>
              </p:sp>
              <p:sp>
                <p:nvSpPr>
                  <p:cNvPr id="63537" name="Rectangle 118"/>
                  <p:cNvSpPr>
                    <a:spLocks noChangeArrowheads="1"/>
                  </p:cNvSpPr>
                  <p:nvPr/>
                </p:nvSpPr>
                <p:spPr bwMode="auto">
                  <a:xfrm>
                    <a:off x="3163" y="2563"/>
                    <a:ext cx="46"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a:t>
                    </a:r>
                    <a:endParaRPr lang="en-US">
                      <a:solidFill>
                        <a:srgbClr val="008000"/>
                      </a:solidFill>
                    </a:endParaRPr>
                  </a:p>
                </p:txBody>
              </p:sp>
              <p:sp>
                <p:nvSpPr>
                  <p:cNvPr id="63538" name="Rectangle 119"/>
                  <p:cNvSpPr>
                    <a:spLocks noChangeArrowheads="1"/>
                  </p:cNvSpPr>
                  <p:nvPr/>
                </p:nvSpPr>
                <p:spPr bwMode="auto">
                  <a:xfrm>
                    <a:off x="2347" y="2594"/>
                    <a:ext cx="58"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S</a:t>
                    </a:r>
                    <a:endParaRPr lang="en-US"/>
                  </a:p>
                </p:txBody>
              </p:sp>
              <p:sp>
                <p:nvSpPr>
                  <p:cNvPr id="63539" name="Rectangle 120"/>
                  <p:cNvSpPr>
                    <a:spLocks noChangeArrowheads="1"/>
                  </p:cNvSpPr>
                  <p:nvPr/>
                </p:nvSpPr>
                <p:spPr bwMode="auto">
                  <a:xfrm>
                    <a:off x="2405" y="2594"/>
                    <a:ext cx="29"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i</a:t>
                    </a:r>
                    <a:endParaRPr lang="en-US"/>
                  </a:p>
                </p:txBody>
              </p:sp>
              <p:sp>
                <p:nvSpPr>
                  <p:cNvPr id="63540" name="Rectangle 121"/>
                  <p:cNvSpPr>
                    <a:spLocks noChangeArrowheads="1"/>
                  </p:cNvSpPr>
                  <p:nvPr/>
                </p:nvSpPr>
                <p:spPr bwMode="auto">
                  <a:xfrm>
                    <a:off x="2225" y="2475"/>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41" name="Rectangle 122"/>
                  <p:cNvSpPr>
                    <a:spLocks noChangeArrowheads="1"/>
                  </p:cNvSpPr>
                  <p:nvPr/>
                </p:nvSpPr>
                <p:spPr bwMode="auto">
                  <a:xfrm>
                    <a:off x="2197" y="2678"/>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42" name="Rectangle 123"/>
                  <p:cNvSpPr>
                    <a:spLocks noChangeArrowheads="1"/>
                  </p:cNvSpPr>
                  <p:nvPr/>
                </p:nvSpPr>
                <p:spPr bwMode="auto">
                  <a:xfrm>
                    <a:off x="2388" y="2431"/>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43" name="Rectangle 124"/>
                  <p:cNvSpPr>
                    <a:spLocks noChangeArrowheads="1"/>
                  </p:cNvSpPr>
                  <p:nvPr/>
                </p:nvSpPr>
                <p:spPr bwMode="auto">
                  <a:xfrm>
                    <a:off x="2464" y="2431"/>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H</a:t>
                    </a:r>
                    <a:endParaRPr lang="en-US"/>
                  </a:p>
                </p:txBody>
              </p:sp>
              <p:sp>
                <p:nvSpPr>
                  <p:cNvPr id="63544" name="Rectangle 125"/>
                  <p:cNvSpPr>
                    <a:spLocks noChangeArrowheads="1"/>
                  </p:cNvSpPr>
                  <p:nvPr/>
                </p:nvSpPr>
                <p:spPr bwMode="auto">
                  <a:xfrm>
                    <a:off x="3311" y="2589"/>
                    <a:ext cx="75" cy="125"/>
                  </a:xfrm>
                  <a:prstGeom prst="rect">
                    <a:avLst/>
                  </a:prstGeom>
                  <a:noFill/>
                  <a:ln w="9525">
                    <a:noFill/>
                    <a:miter lim="800000"/>
                    <a:headEnd/>
                    <a:tailEnd/>
                  </a:ln>
                </p:spPr>
                <p:txBody>
                  <a:bodyPr wrap="none" lIns="0" tIns="0" rIns="0" bIns="0">
                    <a:spAutoFit/>
                  </a:bodyPr>
                  <a:lstStyle/>
                  <a:p>
                    <a:r>
                      <a:rPr lang="en-US" sz="1300" b="1" dirty="0">
                        <a:solidFill>
                          <a:srgbClr val="008000"/>
                        </a:solidFill>
                        <a:latin typeface="Times New Roman" pitchFamily="18" charset="0"/>
                      </a:rPr>
                      <a:t>C</a:t>
                    </a:r>
                    <a:endParaRPr lang="en-US" dirty="0">
                      <a:solidFill>
                        <a:srgbClr val="008000"/>
                      </a:solidFill>
                    </a:endParaRPr>
                  </a:p>
                </p:txBody>
              </p:sp>
              <p:sp>
                <p:nvSpPr>
                  <p:cNvPr id="63545" name="Rectangle 126"/>
                  <p:cNvSpPr>
                    <a:spLocks noChangeArrowheads="1"/>
                  </p:cNvSpPr>
                  <p:nvPr/>
                </p:nvSpPr>
                <p:spPr bwMode="auto">
                  <a:xfrm>
                    <a:off x="3381" y="2589"/>
                    <a:ext cx="81" cy="125"/>
                  </a:xfrm>
                  <a:prstGeom prst="rect">
                    <a:avLst/>
                  </a:prstGeom>
                  <a:noFill/>
                  <a:ln w="9525">
                    <a:noFill/>
                    <a:miter lim="800000"/>
                    <a:headEnd/>
                    <a:tailEnd/>
                  </a:ln>
                </p:spPr>
                <p:txBody>
                  <a:bodyPr wrap="none" lIns="0" tIns="0" rIns="0" bIns="0">
                    <a:spAutoFit/>
                  </a:bodyPr>
                  <a:lstStyle/>
                  <a:p>
                    <a:r>
                      <a:rPr lang="en-US" sz="1300" b="1" dirty="0">
                        <a:solidFill>
                          <a:srgbClr val="008000"/>
                        </a:solidFill>
                        <a:latin typeface="Times New Roman" pitchFamily="18" charset="0"/>
                      </a:rPr>
                      <a:t>O</a:t>
                    </a:r>
                    <a:endParaRPr lang="en-US" dirty="0">
                      <a:solidFill>
                        <a:srgbClr val="008000"/>
                      </a:solidFill>
                    </a:endParaRPr>
                  </a:p>
                </p:txBody>
              </p:sp>
              <p:sp>
                <p:nvSpPr>
                  <p:cNvPr id="63546" name="Rectangle 127"/>
                  <p:cNvSpPr>
                    <a:spLocks noChangeArrowheads="1"/>
                  </p:cNvSpPr>
                  <p:nvPr/>
                </p:nvSpPr>
                <p:spPr bwMode="auto">
                  <a:xfrm>
                    <a:off x="3457" y="2589"/>
                    <a:ext cx="81" cy="125"/>
                  </a:xfrm>
                  <a:prstGeom prst="rect">
                    <a:avLst/>
                  </a:prstGeom>
                  <a:noFill/>
                  <a:ln w="9525">
                    <a:noFill/>
                    <a:miter lim="800000"/>
                    <a:headEnd/>
                    <a:tailEnd/>
                  </a:ln>
                </p:spPr>
                <p:txBody>
                  <a:bodyPr wrap="none" lIns="0" tIns="0" rIns="0" bIns="0">
                    <a:spAutoFit/>
                  </a:bodyPr>
                  <a:lstStyle/>
                  <a:p>
                    <a:r>
                      <a:rPr lang="en-US" sz="1300" b="1" dirty="0">
                        <a:solidFill>
                          <a:srgbClr val="008000"/>
                        </a:solidFill>
                        <a:latin typeface="Times New Roman" pitchFamily="18" charset="0"/>
                      </a:rPr>
                      <a:t>O</a:t>
                    </a:r>
                    <a:endParaRPr lang="en-US" dirty="0">
                      <a:solidFill>
                        <a:srgbClr val="008000"/>
                      </a:solidFill>
                    </a:endParaRPr>
                  </a:p>
                </p:txBody>
              </p:sp>
              <p:sp>
                <p:nvSpPr>
                  <p:cNvPr id="63547" name="Rectangle 128"/>
                  <p:cNvSpPr>
                    <a:spLocks noChangeArrowheads="1"/>
                  </p:cNvSpPr>
                  <p:nvPr/>
                </p:nvSpPr>
                <p:spPr bwMode="auto">
                  <a:xfrm>
                    <a:off x="3533" y="2563"/>
                    <a:ext cx="27"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a:t>
                    </a:r>
                    <a:endParaRPr lang="en-US">
                      <a:solidFill>
                        <a:srgbClr val="008000"/>
                      </a:solidFill>
                    </a:endParaRPr>
                  </a:p>
                </p:txBody>
              </p:sp>
              <p:sp>
                <p:nvSpPr>
                  <p:cNvPr id="63548" name="Line 129"/>
                  <p:cNvSpPr>
                    <a:spLocks noChangeShapeType="1"/>
                  </p:cNvSpPr>
                  <p:nvPr/>
                </p:nvSpPr>
                <p:spPr bwMode="auto">
                  <a:xfrm flipH="1" flipV="1">
                    <a:off x="2861" y="2571"/>
                    <a:ext cx="89" cy="51"/>
                  </a:xfrm>
                  <a:prstGeom prst="line">
                    <a:avLst/>
                  </a:prstGeom>
                  <a:noFill/>
                  <a:ln w="9525">
                    <a:solidFill>
                      <a:srgbClr val="000000"/>
                    </a:solidFill>
                    <a:round/>
                    <a:headEnd/>
                    <a:tailEnd/>
                  </a:ln>
                </p:spPr>
                <p:txBody>
                  <a:bodyPr/>
                  <a:lstStyle/>
                  <a:p>
                    <a:endParaRPr lang="es-ES"/>
                  </a:p>
                </p:txBody>
              </p:sp>
              <p:sp>
                <p:nvSpPr>
                  <p:cNvPr id="63549" name="Line 130"/>
                  <p:cNvSpPr>
                    <a:spLocks noChangeShapeType="1"/>
                  </p:cNvSpPr>
                  <p:nvPr/>
                </p:nvSpPr>
                <p:spPr bwMode="auto">
                  <a:xfrm flipH="1">
                    <a:off x="2714" y="2571"/>
                    <a:ext cx="147" cy="84"/>
                  </a:xfrm>
                  <a:prstGeom prst="line">
                    <a:avLst/>
                  </a:prstGeom>
                  <a:noFill/>
                  <a:ln w="9525">
                    <a:solidFill>
                      <a:srgbClr val="000000"/>
                    </a:solidFill>
                    <a:round/>
                    <a:headEnd/>
                    <a:tailEnd/>
                  </a:ln>
                </p:spPr>
                <p:txBody>
                  <a:bodyPr/>
                  <a:lstStyle/>
                  <a:p>
                    <a:endParaRPr lang="es-ES"/>
                  </a:p>
                </p:txBody>
              </p:sp>
              <p:sp>
                <p:nvSpPr>
                  <p:cNvPr id="63550" name="Line 131"/>
                  <p:cNvSpPr>
                    <a:spLocks noChangeShapeType="1"/>
                  </p:cNvSpPr>
                  <p:nvPr/>
                </p:nvSpPr>
                <p:spPr bwMode="auto">
                  <a:xfrm flipH="1" flipV="1">
                    <a:off x="2567" y="2571"/>
                    <a:ext cx="147" cy="84"/>
                  </a:xfrm>
                  <a:prstGeom prst="line">
                    <a:avLst/>
                  </a:prstGeom>
                  <a:noFill/>
                  <a:ln w="9525">
                    <a:solidFill>
                      <a:srgbClr val="000000"/>
                    </a:solidFill>
                    <a:round/>
                    <a:headEnd/>
                    <a:tailEnd/>
                  </a:ln>
                </p:spPr>
                <p:txBody>
                  <a:bodyPr/>
                  <a:lstStyle/>
                  <a:p>
                    <a:endParaRPr lang="es-ES"/>
                  </a:p>
                </p:txBody>
              </p:sp>
              <p:sp>
                <p:nvSpPr>
                  <p:cNvPr id="63551" name="Line 132"/>
                  <p:cNvSpPr>
                    <a:spLocks noChangeShapeType="1"/>
                  </p:cNvSpPr>
                  <p:nvPr/>
                </p:nvSpPr>
                <p:spPr bwMode="auto">
                  <a:xfrm flipH="1">
                    <a:off x="2446" y="2571"/>
                    <a:ext cx="121" cy="69"/>
                  </a:xfrm>
                  <a:prstGeom prst="line">
                    <a:avLst/>
                  </a:prstGeom>
                  <a:noFill/>
                  <a:ln w="9525">
                    <a:solidFill>
                      <a:srgbClr val="000000"/>
                    </a:solidFill>
                    <a:round/>
                    <a:headEnd/>
                    <a:tailEnd/>
                  </a:ln>
                </p:spPr>
                <p:txBody>
                  <a:bodyPr/>
                  <a:lstStyle/>
                  <a:p>
                    <a:endParaRPr lang="es-ES"/>
                  </a:p>
                </p:txBody>
              </p:sp>
              <p:sp>
                <p:nvSpPr>
                  <p:cNvPr id="63552" name="Line 133"/>
                  <p:cNvSpPr>
                    <a:spLocks noChangeShapeType="1"/>
                  </p:cNvSpPr>
                  <p:nvPr/>
                </p:nvSpPr>
                <p:spPr bwMode="auto">
                  <a:xfrm flipH="1" flipV="1">
                    <a:off x="2310" y="2571"/>
                    <a:ext cx="35" cy="27"/>
                  </a:xfrm>
                  <a:prstGeom prst="line">
                    <a:avLst/>
                  </a:prstGeom>
                  <a:noFill/>
                  <a:ln w="9525">
                    <a:solidFill>
                      <a:srgbClr val="000000"/>
                    </a:solidFill>
                    <a:round/>
                    <a:headEnd/>
                    <a:tailEnd/>
                  </a:ln>
                </p:spPr>
                <p:txBody>
                  <a:bodyPr/>
                  <a:lstStyle/>
                  <a:p>
                    <a:endParaRPr lang="es-ES"/>
                  </a:p>
                </p:txBody>
              </p:sp>
              <p:sp>
                <p:nvSpPr>
                  <p:cNvPr id="63553" name="Line 134"/>
                  <p:cNvSpPr>
                    <a:spLocks noChangeShapeType="1"/>
                  </p:cNvSpPr>
                  <p:nvPr/>
                </p:nvSpPr>
                <p:spPr bwMode="auto">
                  <a:xfrm flipH="1">
                    <a:off x="2283" y="2695"/>
                    <a:ext cx="48" cy="22"/>
                  </a:xfrm>
                  <a:prstGeom prst="line">
                    <a:avLst/>
                  </a:prstGeom>
                  <a:noFill/>
                  <a:ln w="9525">
                    <a:solidFill>
                      <a:srgbClr val="000000"/>
                    </a:solidFill>
                    <a:round/>
                    <a:headEnd/>
                    <a:tailEnd/>
                  </a:ln>
                </p:spPr>
                <p:txBody>
                  <a:bodyPr/>
                  <a:lstStyle/>
                  <a:p>
                    <a:endParaRPr lang="es-ES"/>
                  </a:p>
                </p:txBody>
              </p:sp>
              <p:sp>
                <p:nvSpPr>
                  <p:cNvPr id="63554" name="Line 135"/>
                  <p:cNvSpPr>
                    <a:spLocks noChangeShapeType="1"/>
                  </p:cNvSpPr>
                  <p:nvPr/>
                </p:nvSpPr>
                <p:spPr bwMode="auto">
                  <a:xfrm flipV="1">
                    <a:off x="2422" y="2542"/>
                    <a:ext cx="2" cy="56"/>
                  </a:xfrm>
                  <a:prstGeom prst="line">
                    <a:avLst/>
                  </a:prstGeom>
                  <a:noFill/>
                  <a:ln w="9525">
                    <a:solidFill>
                      <a:srgbClr val="000000"/>
                    </a:solidFill>
                    <a:round/>
                    <a:headEnd/>
                    <a:tailEnd/>
                  </a:ln>
                </p:spPr>
                <p:txBody>
                  <a:bodyPr/>
                  <a:lstStyle/>
                  <a:p>
                    <a:endParaRPr lang="es-ES"/>
                  </a:p>
                </p:txBody>
              </p:sp>
              <p:sp>
                <p:nvSpPr>
                  <p:cNvPr id="63555" name="Line 136"/>
                  <p:cNvSpPr>
                    <a:spLocks noChangeShapeType="1"/>
                  </p:cNvSpPr>
                  <p:nvPr/>
                </p:nvSpPr>
                <p:spPr bwMode="auto">
                  <a:xfrm flipH="1">
                    <a:off x="2093" y="2535"/>
                    <a:ext cx="116" cy="0"/>
                  </a:xfrm>
                  <a:prstGeom prst="line">
                    <a:avLst/>
                  </a:prstGeom>
                  <a:noFill/>
                  <a:ln w="9525">
                    <a:solidFill>
                      <a:srgbClr val="000000"/>
                    </a:solidFill>
                    <a:round/>
                    <a:headEnd/>
                    <a:tailEnd/>
                  </a:ln>
                </p:spPr>
                <p:txBody>
                  <a:bodyPr/>
                  <a:lstStyle/>
                  <a:p>
                    <a:endParaRPr lang="es-ES"/>
                  </a:p>
                </p:txBody>
              </p:sp>
              <p:sp>
                <p:nvSpPr>
                  <p:cNvPr id="63556" name="Line 137"/>
                  <p:cNvSpPr>
                    <a:spLocks noChangeShapeType="1"/>
                  </p:cNvSpPr>
                  <p:nvPr/>
                </p:nvSpPr>
                <p:spPr bwMode="auto">
                  <a:xfrm flipH="1">
                    <a:off x="2066" y="2738"/>
                    <a:ext cx="115" cy="0"/>
                  </a:xfrm>
                  <a:prstGeom prst="line">
                    <a:avLst/>
                  </a:prstGeom>
                  <a:noFill/>
                  <a:ln w="9525">
                    <a:solidFill>
                      <a:srgbClr val="000000"/>
                    </a:solidFill>
                    <a:round/>
                    <a:headEnd/>
                    <a:tailEnd/>
                  </a:ln>
                </p:spPr>
                <p:txBody>
                  <a:bodyPr/>
                  <a:lstStyle/>
                  <a:p>
                    <a:endParaRPr lang="es-ES"/>
                  </a:p>
                </p:txBody>
              </p:sp>
              <p:sp>
                <p:nvSpPr>
                  <p:cNvPr id="63557" name="Line 138"/>
                  <p:cNvSpPr>
                    <a:spLocks noChangeShapeType="1"/>
                  </p:cNvSpPr>
                  <p:nvPr/>
                </p:nvSpPr>
                <p:spPr bwMode="auto">
                  <a:xfrm flipH="1">
                    <a:off x="3214" y="2659"/>
                    <a:ext cx="77" cy="1"/>
                  </a:xfrm>
                  <a:prstGeom prst="line">
                    <a:avLst/>
                  </a:prstGeom>
                  <a:noFill/>
                  <a:ln w="9525">
                    <a:solidFill>
                      <a:srgbClr val="008000"/>
                    </a:solidFill>
                    <a:round/>
                    <a:headEnd/>
                    <a:tailEnd/>
                  </a:ln>
                </p:spPr>
                <p:txBody>
                  <a:bodyPr/>
                  <a:lstStyle/>
                  <a:p>
                    <a:endParaRPr lang="es-ES"/>
                  </a:p>
                </p:txBody>
              </p:sp>
              <p:sp>
                <p:nvSpPr>
                  <p:cNvPr id="63558" name="AutoShape 139"/>
                  <p:cNvSpPr>
                    <a:spLocks noChangeAspect="1" noChangeArrowheads="1" noTextEdit="1"/>
                  </p:cNvSpPr>
                  <p:nvPr/>
                </p:nvSpPr>
                <p:spPr bwMode="auto">
                  <a:xfrm>
                    <a:off x="409" y="3116"/>
                    <a:ext cx="1492" cy="368"/>
                  </a:xfrm>
                  <a:prstGeom prst="rect">
                    <a:avLst/>
                  </a:prstGeom>
                  <a:noFill/>
                  <a:ln w="9525">
                    <a:noFill/>
                    <a:miter lim="800000"/>
                    <a:headEnd/>
                    <a:tailEnd/>
                  </a:ln>
                </p:spPr>
                <p:txBody>
                  <a:bodyPr/>
                  <a:lstStyle/>
                  <a:p>
                    <a:endParaRPr lang="es-ES"/>
                  </a:p>
                </p:txBody>
              </p:sp>
              <p:sp>
                <p:nvSpPr>
                  <p:cNvPr id="63559" name="Rectangle 140"/>
                  <p:cNvSpPr>
                    <a:spLocks noChangeArrowheads="1"/>
                  </p:cNvSpPr>
                  <p:nvPr/>
                </p:nvSpPr>
                <p:spPr bwMode="auto">
                  <a:xfrm>
                    <a:off x="1315" y="3271"/>
                    <a:ext cx="75"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N</a:t>
                    </a:r>
                    <a:endParaRPr lang="en-US">
                      <a:solidFill>
                        <a:srgbClr val="008000"/>
                      </a:solidFill>
                    </a:endParaRPr>
                  </a:p>
                </p:txBody>
              </p:sp>
              <p:sp>
                <p:nvSpPr>
                  <p:cNvPr id="63560" name="Rectangle 141"/>
                  <p:cNvSpPr>
                    <a:spLocks noChangeArrowheads="1"/>
                  </p:cNvSpPr>
                  <p:nvPr/>
                </p:nvSpPr>
                <p:spPr bwMode="auto">
                  <a:xfrm>
                    <a:off x="1391" y="3271"/>
                    <a:ext cx="81"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H</a:t>
                    </a:r>
                    <a:endParaRPr lang="en-US">
                      <a:solidFill>
                        <a:srgbClr val="008000"/>
                      </a:solidFill>
                    </a:endParaRPr>
                  </a:p>
                </p:txBody>
              </p:sp>
              <p:sp>
                <p:nvSpPr>
                  <p:cNvPr id="63561" name="Rectangle 142"/>
                  <p:cNvSpPr>
                    <a:spLocks noChangeArrowheads="1"/>
                  </p:cNvSpPr>
                  <p:nvPr/>
                </p:nvSpPr>
                <p:spPr bwMode="auto">
                  <a:xfrm>
                    <a:off x="1467" y="3314"/>
                    <a:ext cx="40"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2</a:t>
                    </a:r>
                    <a:endParaRPr lang="en-US">
                      <a:solidFill>
                        <a:srgbClr val="008000"/>
                      </a:solidFill>
                    </a:endParaRPr>
                  </a:p>
                </p:txBody>
              </p:sp>
              <p:sp>
                <p:nvSpPr>
                  <p:cNvPr id="63562" name="Rectangle 143"/>
                  <p:cNvSpPr>
                    <a:spLocks noChangeArrowheads="1"/>
                  </p:cNvSpPr>
                  <p:nvPr/>
                </p:nvSpPr>
                <p:spPr bwMode="auto">
                  <a:xfrm>
                    <a:off x="1505" y="3245"/>
                    <a:ext cx="46"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a:t>
                    </a:r>
                    <a:endParaRPr lang="en-US">
                      <a:solidFill>
                        <a:srgbClr val="008000"/>
                      </a:solidFill>
                    </a:endParaRPr>
                  </a:p>
                </p:txBody>
              </p:sp>
              <p:sp>
                <p:nvSpPr>
                  <p:cNvPr id="63563" name="Rectangle 144"/>
                  <p:cNvSpPr>
                    <a:spLocks noChangeArrowheads="1"/>
                  </p:cNvSpPr>
                  <p:nvPr/>
                </p:nvSpPr>
                <p:spPr bwMode="auto">
                  <a:xfrm>
                    <a:off x="689" y="3276"/>
                    <a:ext cx="58"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S</a:t>
                    </a:r>
                    <a:endParaRPr lang="en-US"/>
                  </a:p>
                </p:txBody>
              </p:sp>
              <p:sp>
                <p:nvSpPr>
                  <p:cNvPr id="63564" name="Rectangle 145"/>
                  <p:cNvSpPr>
                    <a:spLocks noChangeArrowheads="1"/>
                  </p:cNvSpPr>
                  <p:nvPr/>
                </p:nvSpPr>
                <p:spPr bwMode="auto">
                  <a:xfrm>
                    <a:off x="747" y="3276"/>
                    <a:ext cx="29"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i</a:t>
                    </a:r>
                    <a:endParaRPr lang="en-US"/>
                  </a:p>
                </p:txBody>
              </p:sp>
              <p:sp>
                <p:nvSpPr>
                  <p:cNvPr id="63565" name="Rectangle 146"/>
                  <p:cNvSpPr>
                    <a:spLocks noChangeArrowheads="1"/>
                  </p:cNvSpPr>
                  <p:nvPr/>
                </p:nvSpPr>
                <p:spPr bwMode="auto">
                  <a:xfrm>
                    <a:off x="567" y="3157"/>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66" name="Rectangle 147"/>
                  <p:cNvSpPr>
                    <a:spLocks noChangeArrowheads="1"/>
                  </p:cNvSpPr>
                  <p:nvPr/>
                </p:nvSpPr>
                <p:spPr bwMode="auto">
                  <a:xfrm>
                    <a:off x="539" y="3360"/>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67" name="Rectangle 148"/>
                  <p:cNvSpPr>
                    <a:spLocks noChangeArrowheads="1"/>
                  </p:cNvSpPr>
                  <p:nvPr/>
                </p:nvSpPr>
                <p:spPr bwMode="auto">
                  <a:xfrm>
                    <a:off x="730" y="3113"/>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O</a:t>
                    </a:r>
                    <a:endParaRPr lang="en-US"/>
                  </a:p>
                </p:txBody>
              </p:sp>
              <p:sp>
                <p:nvSpPr>
                  <p:cNvPr id="63568" name="Rectangle 149"/>
                  <p:cNvSpPr>
                    <a:spLocks noChangeArrowheads="1"/>
                  </p:cNvSpPr>
                  <p:nvPr/>
                </p:nvSpPr>
                <p:spPr bwMode="auto">
                  <a:xfrm>
                    <a:off x="806" y="3113"/>
                    <a:ext cx="81" cy="125"/>
                  </a:xfrm>
                  <a:prstGeom prst="rect">
                    <a:avLst/>
                  </a:prstGeom>
                  <a:noFill/>
                  <a:ln w="9525">
                    <a:noFill/>
                    <a:miter lim="800000"/>
                    <a:headEnd/>
                    <a:tailEnd/>
                  </a:ln>
                </p:spPr>
                <p:txBody>
                  <a:bodyPr wrap="none" lIns="0" tIns="0" rIns="0" bIns="0">
                    <a:spAutoFit/>
                  </a:bodyPr>
                  <a:lstStyle/>
                  <a:p>
                    <a:r>
                      <a:rPr lang="en-US" sz="1300" b="1">
                        <a:solidFill>
                          <a:srgbClr val="000000"/>
                        </a:solidFill>
                        <a:latin typeface="Times New Roman" pitchFamily="18" charset="0"/>
                      </a:rPr>
                      <a:t>H</a:t>
                    </a:r>
                    <a:endParaRPr lang="en-US"/>
                  </a:p>
                </p:txBody>
              </p:sp>
              <p:sp>
                <p:nvSpPr>
                  <p:cNvPr id="63569" name="Rectangle 150"/>
                  <p:cNvSpPr>
                    <a:spLocks noChangeArrowheads="1"/>
                  </p:cNvSpPr>
                  <p:nvPr/>
                </p:nvSpPr>
                <p:spPr bwMode="auto">
                  <a:xfrm>
                    <a:off x="1653" y="3271"/>
                    <a:ext cx="75"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C</a:t>
                    </a:r>
                    <a:endParaRPr lang="en-US">
                      <a:solidFill>
                        <a:srgbClr val="008000"/>
                      </a:solidFill>
                    </a:endParaRPr>
                  </a:p>
                </p:txBody>
              </p:sp>
              <p:sp>
                <p:nvSpPr>
                  <p:cNvPr id="63570" name="Rectangle 151"/>
                  <p:cNvSpPr>
                    <a:spLocks noChangeArrowheads="1"/>
                  </p:cNvSpPr>
                  <p:nvPr/>
                </p:nvSpPr>
                <p:spPr bwMode="auto">
                  <a:xfrm>
                    <a:off x="1723" y="3271"/>
                    <a:ext cx="81"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O</a:t>
                    </a:r>
                    <a:endParaRPr lang="en-US">
                      <a:solidFill>
                        <a:srgbClr val="008000"/>
                      </a:solidFill>
                    </a:endParaRPr>
                  </a:p>
                </p:txBody>
              </p:sp>
              <p:sp>
                <p:nvSpPr>
                  <p:cNvPr id="63571" name="Rectangle 152"/>
                  <p:cNvSpPr>
                    <a:spLocks noChangeArrowheads="1"/>
                  </p:cNvSpPr>
                  <p:nvPr/>
                </p:nvSpPr>
                <p:spPr bwMode="auto">
                  <a:xfrm>
                    <a:off x="1799" y="3271"/>
                    <a:ext cx="81" cy="125"/>
                  </a:xfrm>
                  <a:prstGeom prst="rect">
                    <a:avLst/>
                  </a:prstGeom>
                  <a:noFill/>
                  <a:ln w="9525">
                    <a:noFill/>
                    <a:miter lim="800000"/>
                    <a:headEnd/>
                    <a:tailEnd/>
                  </a:ln>
                </p:spPr>
                <p:txBody>
                  <a:bodyPr wrap="none" lIns="0" tIns="0" rIns="0" bIns="0">
                    <a:spAutoFit/>
                  </a:bodyPr>
                  <a:lstStyle/>
                  <a:p>
                    <a:r>
                      <a:rPr lang="en-US" sz="1300" b="1">
                        <a:solidFill>
                          <a:srgbClr val="008000"/>
                        </a:solidFill>
                        <a:latin typeface="Times New Roman" pitchFamily="18" charset="0"/>
                      </a:rPr>
                      <a:t>O</a:t>
                    </a:r>
                    <a:endParaRPr lang="en-US">
                      <a:solidFill>
                        <a:srgbClr val="008000"/>
                      </a:solidFill>
                    </a:endParaRPr>
                  </a:p>
                </p:txBody>
              </p:sp>
              <p:sp>
                <p:nvSpPr>
                  <p:cNvPr id="63572" name="Rectangle 153"/>
                  <p:cNvSpPr>
                    <a:spLocks noChangeArrowheads="1"/>
                  </p:cNvSpPr>
                  <p:nvPr/>
                </p:nvSpPr>
                <p:spPr bwMode="auto">
                  <a:xfrm>
                    <a:off x="1875" y="3245"/>
                    <a:ext cx="27" cy="96"/>
                  </a:xfrm>
                  <a:prstGeom prst="rect">
                    <a:avLst/>
                  </a:prstGeom>
                  <a:noFill/>
                  <a:ln w="9525">
                    <a:noFill/>
                    <a:miter lim="800000"/>
                    <a:headEnd/>
                    <a:tailEnd/>
                  </a:ln>
                </p:spPr>
                <p:txBody>
                  <a:bodyPr wrap="none" lIns="0" tIns="0" rIns="0" bIns="0">
                    <a:spAutoFit/>
                  </a:bodyPr>
                  <a:lstStyle/>
                  <a:p>
                    <a:r>
                      <a:rPr lang="en-US" sz="1000" b="1">
                        <a:solidFill>
                          <a:srgbClr val="008000"/>
                        </a:solidFill>
                        <a:latin typeface="Times New Roman" pitchFamily="18" charset="0"/>
                      </a:rPr>
                      <a:t>-</a:t>
                    </a:r>
                    <a:endParaRPr lang="en-US">
                      <a:solidFill>
                        <a:srgbClr val="008000"/>
                      </a:solidFill>
                    </a:endParaRPr>
                  </a:p>
                </p:txBody>
              </p:sp>
              <p:sp>
                <p:nvSpPr>
                  <p:cNvPr id="63573" name="Line 154"/>
                  <p:cNvSpPr>
                    <a:spLocks noChangeShapeType="1"/>
                  </p:cNvSpPr>
                  <p:nvPr/>
                </p:nvSpPr>
                <p:spPr bwMode="auto">
                  <a:xfrm flipH="1" flipV="1">
                    <a:off x="1203" y="3253"/>
                    <a:ext cx="89" cy="51"/>
                  </a:xfrm>
                  <a:prstGeom prst="line">
                    <a:avLst/>
                  </a:prstGeom>
                  <a:noFill/>
                  <a:ln w="9525">
                    <a:solidFill>
                      <a:srgbClr val="000000"/>
                    </a:solidFill>
                    <a:round/>
                    <a:headEnd/>
                    <a:tailEnd/>
                  </a:ln>
                </p:spPr>
                <p:txBody>
                  <a:bodyPr/>
                  <a:lstStyle/>
                  <a:p>
                    <a:endParaRPr lang="es-ES"/>
                  </a:p>
                </p:txBody>
              </p:sp>
              <p:sp>
                <p:nvSpPr>
                  <p:cNvPr id="63574" name="Line 155"/>
                  <p:cNvSpPr>
                    <a:spLocks noChangeShapeType="1"/>
                  </p:cNvSpPr>
                  <p:nvPr/>
                </p:nvSpPr>
                <p:spPr bwMode="auto">
                  <a:xfrm flipH="1">
                    <a:off x="1056" y="3253"/>
                    <a:ext cx="147" cy="84"/>
                  </a:xfrm>
                  <a:prstGeom prst="line">
                    <a:avLst/>
                  </a:prstGeom>
                  <a:noFill/>
                  <a:ln w="9525">
                    <a:solidFill>
                      <a:srgbClr val="000000"/>
                    </a:solidFill>
                    <a:round/>
                    <a:headEnd/>
                    <a:tailEnd/>
                  </a:ln>
                </p:spPr>
                <p:txBody>
                  <a:bodyPr/>
                  <a:lstStyle/>
                  <a:p>
                    <a:endParaRPr lang="es-ES"/>
                  </a:p>
                </p:txBody>
              </p:sp>
              <p:sp>
                <p:nvSpPr>
                  <p:cNvPr id="63575" name="Line 156"/>
                  <p:cNvSpPr>
                    <a:spLocks noChangeShapeType="1"/>
                  </p:cNvSpPr>
                  <p:nvPr/>
                </p:nvSpPr>
                <p:spPr bwMode="auto">
                  <a:xfrm flipH="1" flipV="1">
                    <a:off x="909" y="3253"/>
                    <a:ext cx="147" cy="84"/>
                  </a:xfrm>
                  <a:prstGeom prst="line">
                    <a:avLst/>
                  </a:prstGeom>
                  <a:noFill/>
                  <a:ln w="9525">
                    <a:solidFill>
                      <a:srgbClr val="000000"/>
                    </a:solidFill>
                    <a:round/>
                    <a:headEnd/>
                    <a:tailEnd/>
                  </a:ln>
                </p:spPr>
                <p:txBody>
                  <a:bodyPr/>
                  <a:lstStyle/>
                  <a:p>
                    <a:endParaRPr lang="es-ES"/>
                  </a:p>
                </p:txBody>
              </p:sp>
              <p:sp>
                <p:nvSpPr>
                  <p:cNvPr id="63576" name="Line 157"/>
                  <p:cNvSpPr>
                    <a:spLocks noChangeShapeType="1"/>
                  </p:cNvSpPr>
                  <p:nvPr/>
                </p:nvSpPr>
                <p:spPr bwMode="auto">
                  <a:xfrm flipH="1">
                    <a:off x="788" y="3253"/>
                    <a:ext cx="121" cy="69"/>
                  </a:xfrm>
                  <a:prstGeom prst="line">
                    <a:avLst/>
                  </a:prstGeom>
                  <a:noFill/>
                  <a:ln w="9525">
                    <a:solidFill>
                      <a:srgbClr val="000000"/>
                    </a:solidFill>
                    <a:round/>
                    <a:headEnd/>
                    <a:tailEnd/>
                  </a:ln>
                </p:spPr>
                <p:txBody>
                  <a:bodyPr/>
                  <a:lstStyle/>
                  <a:p>
                    <a:endParaRPr lang="es-ES"/>
                  </a:p>
                </p:txBody>
              </p:sp>
              <p:sp>
                <p:nvSpPr>
                  <p:cNvPr id="63577" name="Line 158"/>
                  <p:cNvSpPr>
                    <a:spLocks noChangeShapeType="1"/>
                  </p:cNvSpPr>
                  <p:nvPr/>
                </p:nvSpPr>
                <p:spPr bwMode="auto">
                  <a:xfrm flipH="1" flipV="1">
                    <a:off x="652" y="3253"/>
                    <a:ext cx="35" cy="27"/>
                  </a:xfrm>
                  <a:prstGeom prst="line">
                    <a:avLst/>
                  </a:prstGeom>
                  <a:noFill/>
                  <a:ln w="9525">
                    <a:solidFill>
                      <a:srgbClr val="000000"/>
                    </a:solidFill>
                    <a:round/>
                    <a:headEnd/>
                    <a:tailEnd/>
                  </a:ln>
                </p:spPr>
                <p:txBody>
                  <a:bodyPr/>
                  <a:lstStyle/>
                  <a:p>
                    <a:endParaRPr lang="es-ES"/>
                  </a:p>
                </p:txBody>
              </p:sp>
              <p:sp>
                <p:nvSpPr>
                  <p:cNvPr id="63578" name="Line 159"/>
                  <p:cNvSpPr>
                    <a:spLocks noChangeShapeType="1"/>
                  </p:cNvSpPr>
                  <p:nvPr/>
                </p:nvSpPr>
                <p:spPr bwMode="auto">
                  <a:xfrm flipH="1">
                    <a:off x="625" y="3377"/>
                    <a:ext cx="48" cy="22"/>
                  </a:xfrm>
                  <a:prstGeom prst="line">
                    <a:avLst/>
                  </a:prstGeom>
                  <a:noFill/>
                  <a:ln w="9525">
                    <a:solidFill>
                      <a:srgbClr val="000000"/>
                    </a:solidFill>
                    <a:round/>
                    <a:headEnd/>
                    <a:tailEnd/>
                  </a:ln>
                </p:spPr>
                <p:txBody>
                  <a:bodyPr/>
                  <a:lstStyle/>
                  <a:p>
                    <a:endParaRPr lang="es-ES"/>
                  </a:p>
                </p:txBody>
              </p:sp>
              <p:sp>
                <p:nvSpPr>
                  <p:cNvPr id="63579" name="Line 160"/>
                  <p:cNvSpPr>
                    <a:spLocks noChangeShapeType="1"/>
                  </p:cNvSpPr>
                  <p:nvPr/>
                </p:nvSpPr>
                <p:spPr bwMode="auto">
                  <a:xfrm flipV="1">
                    <a:off x="764" y="3224"/>
                    <a:ext cx="2" cy="56"/>
                  </a:xfrm>
                  <a:prstGeom prst="line">
                    <a:avLst/>
                  </a:prstGeom>
                  <a:noFill/>
                  <a:ln w="9525">
                    <a:solidFill>
                      <a:srgbClr val="000000"/>
                    </a:solidFill>
                    <a:round/>
                    <a:headEnd/>
                    <a:tailEnd/>
                  </a:ln>
                </p:spPr>
                <p:txBody>
                  <a:bodyPr/>
                  <a:lstStyle/>
                  <a:p>
                    <a:endParaRPr lang="es-ES"/>
                  </a:p>
                </p:txBody>
              </p:sp>
              <p:sp>
                <p:nvSpPr>
                  <p:cNvPr id="63580" name="Line 161"/>
                  <p:cNvSpPr>
                    <a:spLocks noChangeShapeType="1"/>
                  </p:cNvSpPr>
                  <p:nvPr/>
                </p:nvSpPr>
                <p:spPr bwMode="auto">
                  <a:xfrm flipH="1">
                    <a:off x="435" y="3217"/>
                    <a:ext cx="116" cy="0"/>
                  </a:xfrm>
                  <a:prstGeom prst="line">
                    <a:avLst/>
                  </a:prstGeom>
                  <a:noFill/>
                  <a:ln w="9525">
                    <a:solidFill>
                      <a:srgbClr val="000000"/>
                    </a:solidFill>
                    <a:round/>
                    <a:headEnd/>
                    <a:tailEnd/>
                  </a:ln>
                </p:spPr>
                <p:txBody>
                  <a:bodyPr/>
                  <a:lstStyle/>
                  <a:p>
                    <a:endParaRPr lang="es-ES"/>
                  </a:p>
                </p:txBody>
              </p:sp>
              <p:sp>
                <p:nvSpPr>
                  <p:cNvPr id="63581" name="Line 162"/>
                  <p:cNvSpPr>
                    <a:spLocks noChangeShapeType="1"/>
                  </p:cNvSpPr>
                  <p:nvPr/>
                </p:nvSpPr>
                <p:spPr bwMode="auto">
                  <a:xfrm flipH="1">
                    <a:off x="408" y="3420"/>
                    <a:ext cx="115" cy="0"/>
                  </a:xfrm>
                  <a:prstGeom prst="line">
                    <a:avLst/>
                  </a:prstGeom>
                  <a:noFill/>
                  <a:ln w="9525">
                    <a:solidFill>
                      <a:srgbClr val="000000"/>
                    </a:solidFill>
                    <a:round/>
                    <a:headEnd/>
                    <a:tailEnd/>
                  </a:ln>
                </p:spPr>
                <p:txBody>
                  <a:bodyPr/>
                  <a:lstStyle/>
                  <a:p>
                    <a:endParaRPr lang="es-ES"/>
                  </a:p>
                </p:txBody>
              </p:sp>
              <p:sp>
                <p:nvSpPr>
                  <p:cNvPr id="63582" name="Line 163"/>
                  <p:cNvSpPr>
                    <a:spLocks noChangeShapeType="1"/>
                  </p:cNvSpPr>
                  <p:nvPr/>
                </p:nvSpPr>
                <p:spPr bwMode="auto">
                  <a:xfrm flipH="1">
                    <a:off x="1546" y="3337"/>
                    <a:ext cx="77" cy="1"/>
                  </a:xfrm>
                  <a:prstGeom prst="line">
                    <a:avLst/>
                  </a:prstGeom>
                  <a:noFill/>
                  <a:ln w="9525">
                    <a:solidFill>
                      <a:srgbClr val="008000"/>
                    </a:solidFill>
                    <a:round/>
                    <a:headEnd/>
                    <a:tailEnd/>
                  </a:ln>
                </p:spPr>
                <p:txBody>
                  <a:bodyPr/>
                  <a:lstStyle/>
                  <a:p>
                    <a:endParaRPr lang="es-ES"/>
                  </a:p>
                </p:txBody>
              </p:sp>
              <p:sp>
                <p:nvSpPr>
                  <p:cNvPr id="63583" name="AutoShape 164"/>
                  <p:cNvSpPr>
                    <a:spLocks noChangeAspect="1" noChangeArrowheads="1" noTextEdit="1"/>
                  </p:cNvSpPr>
                  <p:nvPr/>
                </p:nvSpPr>
                <p:spPr bwMode="auto">
                  <a:xfrm>
                    <a:off x="2249" y="3222"/>
                    <a:ext cx="1332" cy="726"/>
                  </a:xfrm>
                  <a:prstGeom prst="rect">
                    <a:avLst/>
                  </a:prstGeom>
                  <a:noFill/>
                  <a:ln w="9525">
                    <a:noFill/>
                    <a:miter lim="800000"/>
                    <a:headEnd/>
                    <a:tailEnd/>
                  </a:ln>
                </p:spPr>
                <p:txBody>
                  <a:bodyPr/>
                  <a:lstStyle/>
                  <a:p>
                    <a:endParaRPr lang="es-ES"/>
                  </a:p>
                </p:txBody>
              </p:sp>
              <p:sp>
                <p:nvSpPr>
                  <p:cNvPr id="63584" name="Rectangle 165"/>
                  <p:cNvSpPr>
                    <a:spLocks noChangeArrowheads="1"/>
                  </p:cNvSpPr>
                  <p:nvPr/>
                </p:nvSpPr>
                <p:spPr bwMode="auto">
                  <a:xfrm>
                    <a:off x="3104" y="3375"/>
                    <a:ext cx="77"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N</a:t>
                    </a:r>
                    <a:endParaRPr lang="en-US" sz="2000" dirty="0">
                      <a:solidFill>
                        <a:srgbClr val="3333FF"/>
                      </a:solidFill>
                    </a:endParaRPr>
                  </a:p>
                </p:txBody>
              </p:sp>
              <p:sp>
                <p:nvSpPr>
                  <p:cNvPr id="63585" name="Rectangle 166"/>
                  <p:cNvSpPr>
                    <a:spLocks noChangeArrowheads="1"/>
                  </p:cNvSpPr>
                  <p:nvPr/>
                </p:nvSpPr>
                <p:spPr bwMode="auto">
                  <a:xfrm>
                    <a:off x="3176" y="3375"/>
                    <a:ext cx="82"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H</a:t>
                    </a:r>
                    <a:endParaRPr lang="en-US" sz="2000" dirty="0">
                      <a:solidFill>
                        <a:srgbClr val="3333FF"/>
                      </a:solidFill>
                    </a:endParaRPr>
                  </a:p>
                </p:txBody>
              </p:sp>
              <p:sp>
                <p:nvSpPr>
                  <p:cNvPr id="63586" name="Rectangle 167"/>
                  <p:cNvSpPr>
                    <a:spLocks noChangeArrowheads="1"/>
                  </p:cNvSpPr>
                  <p:nvPr/>
                </p:nvSpPr>
                <p:spPr bwMode="auto">
                  <a:xfrm>
                    <a:off x="2514" y="3375"/>
                    <a:ext cx="53"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S</a:t>
                    </a:r>
                    <a:endParaRPr lang="en-US"/>
                  </a:p>
                </p:txBody>
              </p:sp>
              <p:sp>
                <p:nvSpPr>
                  <p:cNvPr id="63587" name="Rectangle 168"/>
                  <p:cNvSpPr>
                    <a:spLocks noChangeArrowheads="1"/>
                  </p:cNvSpPr>
                  <p:nvPr/>
                </p:nvSpPr>
                <p:spPr bwMode="auto">
                  <a:xfrm>
                    <a:off x="2568" y="3375"/>
                    <a:ext cx="27"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i</a:t>
                    </a:r>
                    <a:endParaRPr lang="en-US"/>
                  </a:p>
                </p:txBody>
              </p:sp>
              <p:sp>
                <p:nvSpPr>
                  <p:cNvPr id="63588" name="Rectangle 169"/>
                  <p:cNvSpPr>
                    <a:spLocks noChangeArrowheads="1"/>
                  </p:cNvSpPr>
                  <p:nvPr/>
                </p:nvSpPr>
                <p:spPr bwMode="auto">
                  <a:xfrm>
                    <a:off x="2398" y="3261"/>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589" name="Rectangle 170"/>
                  <p:cNvSpPr>
                    <a:spLocks noChangeArrowheads="1"/>
                  </p:cNvSpPr>
                  <p:nvPr/>
                </p:nvSpPr>
                <p:spPr bwMode="auto">
                  <a:xfrm>
                    <a:off x="2372" y="3454"/>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590" name="Rectangle 171"/>
                  <p:cNvSpPr>
                    <a:spLocks noChangeArrowheads="1"/>
                  </p:cNvSpPr>
                  <p:nvPr/>
                </p:nvSpPr>
                <p:spPr bwMode="auto">
                  <a:xfrm>
                    <a:off x="2552" y="3220"/>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591" name="Rectangle 172"/>
                  <p:cNvSpPr>
                    <a:spLocks noChangeArrowheads="1"/>
                  </p:cNvSpPr>
                  <p:nvPr/>
                </p:nvSpPr>
                <p:spPr bwMode="auto">
                  <a:xfrm>
                    <a:off x="2624" y="3220"/>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H</a:t>
                    </a:r>
                    <a:endParaRPr lang="en-US"/>
                  </a:p>
                </p:txBody>
              </p:sp>
              <p:sp>
                <p:nvSpPr>
                  <p:cNvPr id="63592" name="Rectangle 173"/>
                  <p:cNvSpPr>
                    <a:spLocks noChangeArrowheads="1"/>
                  </p:cNvSpPr>
                  <p:nvPr/>
                </p:nvSpPr>
                <p:spPr bwMode="auto">
                  <a:xfrm>
                    <a:off x="3345" y="3370"/>
                    <a:ext cx="77"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C</a:t>
                    </a:r>
                    <a:endParaRPr lang="en-US" sz="2000" dirty="0">
                      <a:solidFill>
                        <a:srgbClr val="3333FF"/>
                      </a:solidFill>
                    </a:endParaRPr>
                  </a:p>
                </p:txBody>
              </p:sp>
              <p:sp>
                <p:nvSpPr>
                  <p:cNvPr id="63593" name="Rectangle 174"/>
                  <p:cNvSpPr>
                    <a:spLocks noChangeArrowheads="1"/>
                  </p:cNvSpPr>
                  <p:nvPr/>
                </p:nvSpPr>
                <p:spPr bwMode="auto">
                  <a:xfrm>
                    <a:off x="3411" y="3370"/>
                    <a:ext cx="82" cy="118"/>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O</a:t>
                    </a:r>
                    <a:endParaRPr lang="en-US" sz="2000">
                      <a:solidFill>
                        <a:srgbClr val="3333FF"/>
                      </a:solidFill>
                    </a:endParaRPr>
                  </a:p>
                </p:txBody>
              </p:sp>
              <p:sp>
                <p:nvSpPr>
                  <p:cNvPr id="63594" name="Rectangle 175"/>
                  <p:cNvSpPr>
                    <a:spLocks noChangeArrowheads="1"/>
                  </p:cNvSpPr>
                  <p:nvPr/>
                </p:nvSpPr>
                <p:spPr bwMode="auto">
                  <a:xfrm>
                    <a:off x="3483" y="3370"/>
                    <a:ext cx="82"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O</a:t>
                    </a:r>
                    <a:endParaRPr lang="en-US" sz="2000" dirty="0">
                      <a:solidFill>
                        <a:srgbClr val="3333FF"/>
                      </a:solidFill>
                    </a:endParaRPr>
                  </a:p>
                </p:txBody>
              </p:sp>
              <p:sp>
                <p:nvSpPr>
                  <p:cNvPr id="63595" name="Rectangle 176"/>
                  <p:cNvSpPr>
                    <a:spLocks noChangeArrowheads="1"/>
                  </p:cNvSpPr>
                  <p:nvPr/>
                </p:nvSpPr>
                <p:spPr bwMode="auto">
                  <a:xfrm>
                    <a:off x="3555" y="3345"/>
                    <a:ext cx="24" cy="86"/>
                  </a:xfrm>
                  <a:prstGeom prst="rect">
                    <a:avLst/>
                  </a:prstGeom>
                  <a:noFill/>
                  <a:ln w="9525">
                    <a:noFill/>
                    <a:miter lim="800000"/>
                    <a:headEnd/>
                    <a:tailEnd/>
                  </a:ln>
                </p:spPr>
                <p:txBody>
                  <a:bodyPr wrap="none" lIns="0" tIns="0" rIns="0" bIns="0">
                    <a:spAutoFit/>
                  </a:bodyPr>
                  <a:lstStyle/>
                  <a:p>
                    <a:r>
                      <a:rPr lang="en-US" sz="900" b="1">
                        <a:solidFill>
                          <a:srgbClr val="3333FF"/>
                        </a:solidFill>
                        <a:latin typeface="Times New Roman" pitchFamily="18" charset="0"/>
                      </a:rPr>
                      <a:t>-</a:t>
                    </a:r>
                    <a:endParaRPr lang="en-US">
                      <a:solidFill>
                        <a:srgbClr val="3333FF"/>
                      </a:solidFill>
                    </a:endParaRPr>
                  </a:p>
                </p:txBody>
              </p:sp>
              <p:sp>
                <p:nvSpPr>
                  <p:cNvPr id="63596" name="Line 177"/>
                  <p:cNvSpPr>
                    <a:spLocks noChangeShapeType="1"/>
                  </p:cNvSpPr>
                  <p:nvPr/>
                </p:nvSpPr>
                <p:spPr bwMode="auto">
                  <a:xfrm flipH="1" flipV="1">
                    <a:off x="2998" y="3352"/>
                    <a:ext cx="85" cy="49"/>
                  </a:xfrm>
                  <a:prstGeom prst="line">
                    <a:avLst/>
                  </a:prstGeom>
                  <a:noFill/>
                  <a:ln w="9525">
                    <a:solidFill>
                      <a:srgbClr val="000000"/>
                    </a:solidFill>
                    <a:round/>
                    <a:headEnd/>
                    <a:tailEnd/>
                  </a:ln>
                </p:spPr>
                <p:txBody>
                  <a:bodyPr/>
                  <a:lstStyle/>
                  <a:p>
                    <a:endParaRPr lang="es-ES"/>
                  </a:p>
                </p:txBody>
              </p:sp>
              <p:sp>
                <p:nvSpPr>
                  <p:cNvPr id="63597" name="Line 178"/>
                  <p:cNvSpPr>
                    <a:spLocks noChangeShapeType="1"/>
                  </p:cNvSpPr>
                  <p:nvPr/>
                </p:nvSpPr>
                <p:spPr bwMode="auto">
                  <a:xfrm flipH="1">
                    <a:off x="2860" y="3352"/>
                    <a:ext cx="138" cy="80"/>
                  </a:xfrm>
                  <a:prstGeom prst="line">
                    <a:avLst/>
                  </a:prstGeom>
                  <a:noFill/>
                  <a:ln w="9525">
                    <a:solidFill>
                      <a:srgbClr val="000000"/>
                    </a:solidFill>
                    <a:round/>
                    <a:headEnd/>
                    <a:tailEnd/>
                  </a:ln>
                </p:spPr>
                <p:txBody>
                  <a:bodyPr/>
                  <a:lstStyle/>
                  <a:p>
                    <a:endParaRPr lang="es-ES"/>
                  </a:p>
                </p:txBody>
              </p:sp>
              <p:sp>
                <p:nvSpPr>
                  <p:cNvPr id="63598" name="Line 179"/>
                  <p:cNvSpPr>
                    <a:spLocks noChangeShapeType="1"/>
                  </p:cNvSpPr>
                  <p:nvPr/>
                </p:nvSpPr>
                <p:spPr bwMode="auto">
                  <a:xfrm flipH="1" flipV="1">
                    <a:off x="2721" y="3352"/>
                    <a:ext cx="139" cy="80"/>
                  </a:xfrm>
                  <a:prstGeom prst="line">
                    <a:avLst/>
                  </a:prstGeom>
                  <a:noFill/>
                  <a:ln w="9525">
                    <a:solidFill>
                      <a:srgbClr val="000000"/>
                    </a:solidFill>
                    <a:round/>
                    <a:headEnd/>
                    <a:tailEnd/>
                  </a:ln>
                </p:spPr>
                <p:txBody>
                  <a:bodyPr/>
                  <a:lstStyle/>
                  <a:p>
                    <a:endParaRPr lang="es-ES"/>
                  </a:p>
                </p:txBody>
              </p:sp>
              <p:sp>
                <p:nvSpPr>
                  <p:cNvPr id="63599" name="Line 180"/>
                  <p:cNvSpPr>
                    <a:spLocks noChangeShapeType="1"/>
                  </p:cNvSpPr>
                  <p:nvPr/>
                </p:nvSpPr>
                <p:spPr bwMode="auto">
                  <a:xfrm flipH="1">
                    <a:off x="2607" y="3352"/>
                    <a:ext cx="114" cy="66"/>
                  </a:xfrm>
                  <a:prstGeom prst="line">
                    <a:avLst/>
                  </a:prstGeom>
                  <a:noFill/>
                  <a:ln w="9525">
                    <a:solidFill>
                      <a:srgbClr val="000000"/>
                    </a:solidFill>
                    <a:round/>
                    <a:headEnd/>
                    <a:tailEnd/>
                  </a:ln>
                </p:spPr>
                <p:txBody>
                  <a:bodyPr/>
                  <a:lstStyle/>
                  <a:p>
                    <a:endParaRPr lang="es-ES"/>
                  </a:p>
                </p:txBody>
              </p:sp>
              <p:sp>
                <p:nvSpPr>
                  <p:cNvPr id="63600" name="Line 181"/>
                  <p:cNvSpPr>
                    <a:spLocks noChangeShapeType="1"/>
                  </p:cNvSpPr>
                  <p:nvPr/>
                </p:nvSpPr>
                <p:spPr bwMode="auto">
                  <a:xfrm flipH="1" flipV="1">
                    <a:off x="2479" y="3353"/>
                    <a:ext cx="33" cy="25"/>
                  </a:xfrm>
                  <a:prstGeom prst="line">
                    <a:avLst/>
                  </a:prstGeom>
                  <a:noFill/>
                  <a:ln w="9525">
                    <a:solidFill>
                      <a:srgbClr val="000000"/>
                    </a:solidFill>
                    <a:round/>
                    <a:headEnd/>
                    <a:tailEnd/>
                  </a:ln>
                </p:spPr>
                <p:txBody>
                  <a:bodyPr/>
                  <a:lstStyle/>
                  <a:p>
                    <a:endParaRPr lang="es-ES"/>
                  </a:p>
                </p:txBody>
              </p:sp>
              <p:sp>
                <p:nvSpPr>
                  <p:cNvPr id="63601" name="Line 182"/>
                  <p:cNvSpPr>
                    <a:spLocks noChangeShapeType="1"/>
                  </p:cNvSpPr>
                  <p:nvPr/>
                </p:nvSpPr>
                <p:spPr bwMode="auto">
                  <a:xfrm flipH="1">
                    <a:off x="2453" y="3470"/>
                    <a:ext cx="46" cy="21"/>
                  </a:xfrm>
                  <a:prstGeom prst="line">
                    <a:avLst/>
                  </a:prstGeom>
                  <a:noFill/>
                  <a:ln w="9525">
                    <a:solidFill>
                      <a:srgbClr val="000000"/>
                    </a:solidFill>
                    <a:round/>
                    <a:headEnd/>
                    <a:tailEnd/>
                  </a:ln>
                </p:spPr>
                <p:txBody>
                  <a:bodyPr/>
                  <a:lstStyle/>
                  <a:p>
                    <a:endParaRPr lang="es-ES"/>
                  </a:p>
                </p:txBody>
              </p:sp>
              <p:sp>
                <p:nvSpPr>
                  <p:cNvPr id="63602" name="Line 183"/>
                  <p:cNvSpPr>
                    <a:spLocks noChangeShapeType="1"/>
                  </p:cNvSpPr>
                  <p:nvPr/>
                </p:nvSpPr>
                <p:spPr bwMode="auto">
                  <a:xfrm flipV="1">
                    <a:off x="2584" y="3325"/>
                    <a:ext cx="2" cy="53"/>
                  </a:xfrm>
                  <a:prstGeom prst="line">
                    <a:avLst/>
                  </a:prstGeom>
                  <a:noFill/>
                  <a:ln w="9525">
                    <a:solidFill>
                      <a:srgbClr val="000000"/>
                    </a:solidFill>
                    <a:round/>
                    <a:headEnd/>
                    <a:tailEnd/>
                  </a:ln>
                </p:spPr>
                <p:txBody>
                  <a:bodyPr/>
                  <a:lstStyle/>
                  <a:p>
                    <a:endParaRPr lang="es-ES"/>
                  </a:p>
                </p:txBody>
              </p:sp>
              <p:sp>
                <p:nvSpPr>
                  <p:cNvPr id="63603" name="Line 184"/>
                  <p:cNvSpPr>
                    <a:spLocks noChangeShapeType="1"/>
                  </p:cNvSpPr>
                  <p:nvPr/>
                </p:nvSpPr>
                <p:spPr bwMode="auto">
                  <a:xfrm flipH="1">
                    <a:off x="2274" y="3319"/>
                    <a:ext cx="109" cy="0"/>
                  </a:xfrm>
                  <a:prstGeom prst="line">
                    <a:avLst/>
                  </a:prstGeom>
                  <a:noFill/>
                  <a:ln w="9525">
                    <a:solidFill>
                      <a:srgbClr val="000000"/>
                    </a:solidFill>
                    <a:round/>
                    <a:headEnd/>
                    <a:tailEnd/>
                  </a:ln>
                </p:spPr>
                <p:txBody>
                  <a:bodyPr/>
                  <a:lstStyle/>
                  <a:p>
                    <a:endParaRPr lang="es-ES"/>
                  </a:p>
                </p:txBody>
              </p:sp>
              <p:sp>
                <p:nvSpPr>
                  <p:cNvPr id="63604" name="Line 185"/>
                  <p:cNvSpPr>
                    <a:spLocks noChangeShapeType="1"/>
                  </p:cNvSpPr>
                  <p:nvPr/>
                </p:nvSpPr>
                <p:spPr bwMode="auto">
                  <a:xfrm flipH="1">
                    <a:off x="2248" y="3512"/>
                    <a:ext cx="109" cy="0"/>
                  </a:xfrm>
                  <a:prstGeom prst="line">
                    <a:avLst/>
                  </a:prstGeom>
                  <a:noFill/>
                  <a:ln w="9525">
                    <a:solidFill>
                      <a:srgbClr val="000000"/>
                    </a:solidFill>
                    <a:round/>
                    <a:headEnd/>
                    <a:tailEnd/>
                  </a:ln>
                </p:spPr>
                <p:txBody>
                  <a:bodyPr/>
                  <a:lstStyle/>
                  <a:p>
                    <a:endParaRPr lang="es-ES"/>
                  </a:p>
                </p:txBody>
              </p:sp>
              <p:sp>
                <p:nvSpPr>
                  <p:cNvPr id="63605" name="Line 186"/>
                  <p:cNvSpPr>
                    <a:spLocks noChangeShapeType="1"/>
                  </p:cNvSpPr>
                  <p:nvPr/>
                </p:nvSpPr>
                <p:spPr bwMode="auto">
                  <a:xfrm>
                    <a:off x="3263" y="3432"/>
                    <a:ext cx="67" cy="0"/>
                  </a:xfrm>
                  <a:prstGeom prst="line">
                    <a:avLst/>
                  </a:prstGeom>
                  <a:noFill/>
                  <a:ln w="9525">
                    <a:solidFill>
                      <a:srgbClr val="3333FF"/>
                    </a:solidFill>
                    <a:round/>
                    <a:headEnd/>
                    <a:tailEnd/>
                  </a:ln>
                </p:spPr>
                <p:txBody>
                  <a:bodyPr/>
                  <a:lstStyle/>
                  <a:p>
                    <a:endParaRPr lang="es-ES"/>
                  </a:p>
                </p:txBody>
              </p:sp>
              <p:sp>
                <p:nvSpPr>
                  <p:cNvPr id="63606" name="Rectangle 187"/>
                  <p:cNvSpPr>
                    <a:spLocks noChangeArrowheads="1"/>
                  </p:cNvSpPr>
                  <p:nvPr/>
                </p:nvSpPr>
                <p:spPr bwMode="auto">
                  <a:xfrm>
                    <a:off x="3143" y="3670"/>
                    <a:ext cx="77"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N</a:t>
                    </a:r>
                    <a:endParaRPr lang="en-US" sz="2000" dirty="0">
                      <a:solidFill>
                        <a:srgbClr val="3333FF"/>
                      </a:solidFill>
                    </a:endParaRPr>
                  </a:p>
                </p:txBody>
              </p:sp>
              <p:sp>
                <p:nvSpPr>
                  <p:cNvPr id="63607" name="Rectangle 188"/>
                  <p:cNvSpPr>
                    <a:spLocks noChangeArrowheads="1"/>
                  </p:cNvSpPr>
                  <p:nvPr/>
                </p:nvSpPr>
                <p:spPr bwMode="auto">
                  <a:xfrm>
                    <a:off x="3215" y="3670"/>
                    <a:ext cx="82" cy="118"/>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H</a:t>
                    </a:r>
                    <a:endParaRPr lang="en-US" sz="2000" dirty="0">
                      <a:solidFill>
                        <a:srgbClr val="3333FF"/>
                      </a:solidFill>
                    </a:endParaRPr>
                  </a:p>
                </p:txBody>
              </p:sp>
              <p:sp>
                <p:nvSpPr>
                  <p:cNvPr id="63608" name="Rectangle 189"/>
                  <p:cNvSpPr>
                    <a:spLocks noChangeArrowheads="1"/>
                  </p:cNvSpPr>
                  <p:nvPr/>
                </p:nvSpPr>
                <p:spPr bwMode="auto">
                  <a:xfrm>
                    <a:off x="3287" y="3711"/>
                    <a:ext cx="38" cy="84"/>
                  </a:xfrm>
                  <a:prstGeom prst="rect">
                    <a:avLst/>
                  </a:prstGeom>
                  <a:noFill/>
                  <a:ln w="9525">
                    <a:noFill/>
                    <a:miter lim="800000"/>
                    <a:headEnd/>
                    <a:tailEnd/>
                  </a:ln>
                </p:spPr>
                <p:txBody>
                  <a:bodyPr wrap="none" lIns="0" tIns="0" rIns="0" bIns="0">
                    <a:spAutoFit/>
                  </a:bodyPr>
                  <a:lstStyle/>
                  <a:p>
                    <a:r>
                      <a:rPr lang="en-US" sz="1000" b="1" dirty="0">
                        <a:solidFill>
                          <a:srgbClr val="3333FF"/>
                        </a:solidFill>
                        <a:latin typeface="Times New Roman" pitchFamily="18" charset="0"/>
                      </a:rPr>
                      <a:t>3</a:t>
                    </a:r>
                    <a:endParaRPr lang="en-US" sz="2000" dirty="0">
                      <a:solidFill>
                        <a:srgbClr val="3333FF"/>
                      </a:solidFill>
                    </a:endParaRPr>
                  </a:p>
                </p:txBody>
              </p:sp>
              <p:sp>
                <p:nvSpPr>
                  <p:cNvPr id="63609" name="Rectangle 190"/>
                  <p:cNvSpPr>
                    <a:spLocks noChangeArrowheads="1"/>
                  </p:cNvSpPr>
                  <p:nvPr/>
                </p:nvSpPr>
                <p:spPr bwMode="auto">
                  <a:xfrm>
                    <a:off x="3323" y="3645"/>
                    <a:ext cx="41" cy="86"/>
                  </a:xfrm>
                  <a:prstGeom prst="rect">
                    <a:avLst/>
                  </a:prstGeom>
                  <a:noFill/>
                  <a:ln w="9525">
                    <a:noFill/>
                    <a:miter lim="800000"/>
                    <a:headEnd/>
                    <a:tailEnd/>
                  </a:ln>
                </p:spPr>
                <p:txBody>
                  <a:bodyPr wrap="none" lIns="0" tIns="0" rIns="0" bIns="0">
                    <a:spAutoFit/>
                  </a:bodyPr>
                  <a:lstStyle/>
                  <a:p>
                    <a:r>
                      <a:rPr lang="en-US" sz="900" b="1">
                        <a:solidFill>
                          <a:srgbClr val="3333FF"/>
                        </a:solidFill>
                        <a:latin typeface="Times New Roman" pitchFamily="18" charset="0"/>
                      </a:rPr>
                      <a:t>+</a:t>
                    </a:r>
                    <a:endParaRPr lang="en-US">
                      <a:solidFill>
                        <a:srgbClr val="3333FF"/>
                      </a:solidFill>
                    </a:endParaRPr>
                  </a:p>
                </p:txBody>
              </p:sp>
              <p:sp>
                <p:nvSpPr>
                  <p:cNvPr id="63610" name="Rectangle 191"/>
                  <p:cNvSpPr>
                    <a:spLocks noChangeArrowheads="1"/>
                  </p:cNvSpPr>
                  <p:nvPr/>
                </p:nvSpPr>
                <p:spPr bwMode="auto">
                  <a:xfrm>
                    <a:off x="2556" y="3675"/>
                    <a:ext cx="53"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S</a:t>
                    </a:r>
                    <a:endParaRPr lang="en-US"/>
                  </a:p>
                </p:txBody>
              </p:sp>
              <p:sp>
                <p:nvSpPr>
                  <p:cNvPr id="63611" name="Rectangle 192"/>
                  <p:cNvSpPr>
                    <a:spLocks noChangeArrowheads="1"/>
                  </p:cNvSpPr>
                  <p:nvPr/>
                </p:nvSpPr>
                <p:spPr bwMode="auto">
                  <a:xfrm>
                    <a:off x="2610" y="3675"/>
                    <a:ext cx="27"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i</a:t>
                    </a:r>
                    <a:endParaRPr lang="en-US"/>
                  </a:p>
                </p:txBody>
              </p:sp>
              <p:sp>
                <p:nvSpPr>
                  <p:cNvPr id="63612" name="Rectangle 193"/>
                  <p:cNvSpPr>
                    <a:spLocks noChangeArrowheads="1"/>
                  </p:cNvSpPr>
                  <p:nvPr/>
                </p:nvSpPr>
                <p:spPr bwMode="auto">
                  <a:xfrm>
                    <a:off x="2594" y="3829"/>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613" name="Rectangle 194"/>
                  <p:cNvSpPr>
                    <a:spLocks noChangeArrowheads="1"/>
                  </p:cNvSpPr>
                  <p:nvPr/>
                </p:nvSpPr>
                <p:spPr bwMode="auto">
                  <a:xfrm>
                    <a:off x="2666" y="3829"/>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H</a:t>
                    </a:r>
                    <a:endParaRPr lang="en-US"/>
                  </a:p>
                </p:txBody>
              </p:sp>
              <p:sp>
                <p:nvSpPr>
                  <p:cNvPr id="63614" name="Rectangle 195"/>
                  <p:cNvSpPr>
                    <a:spLocks noChangeArrowheads="1"/>
                  </p:cNvSpPr>
                  <p:nvPr/>
                </p:nvSpPr>
                <p:spPr bwMode="auto">
                  <a:xfrm>
                    <a:off x="2440" y="3788"/>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615" name="Rectangle 196"/>
                  <p:cNvSpPr>
                    <a:spLocks noChangeArrowheads="1"/>
                  </p:cNvSpPr>
                  <p:nvPr/>
                </p:nvSpPr>
                <p:spPr bwMode="auto">
                  <a:xfrm>
                    <a:off x="2414" y="3595"/>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3616" name="Line 197"/>
                  <p:cNvSpPr>
                    <a:spLocks noChangeShapeType="1"/>
                  </p:cNvSpPr>
                  <p:nvPr/>
                </p:nvSpPr>
                <p:spPr bwMode="auto">
                  <a:xfrm flipH="1" flipV="1">
                    <a:off x="3040" y="3652"/>
                    <a:ext cx="82" cy="47"/>
                  </a:xfrm>
                  <a:prstGeom prst="line">
                    <a:avLst/>
                  </a:prstGeom>
                  <a:noFill/>
                  <a:ln w="9525">
                    <a:solidFill>
                      <a:srgbClr val="000000"/>
                    </a:solidFill>
                    <a:round/>
                    <a:headEnd/>
                    <a:tailEnd/>
                  </a:ln>
                </p:spPr>
                <p:txBody>
                  <a:bodyPr/>
                  <a:lstStyle/>
                  <a:p>
                    <a:endParaRPr lang="es-ES"/>
                  </a:p>
                </p:txBody>
              </p:sp>
              <p:sp>
                <p:nvSpPr>
                  <p:cNvPr id="63617" name="Line 198"/>
                  <p:cNvSpPr>
                    <a:spLocks noChangeShapeType="1"/>
                  </p:cNvSpPr>
                  <p:nvPr/>
                </p:nvSpPr>
                <p:spPr bwMode="auto">
                  <a:xfrm flipH="1">
                    <a:off x="2902" y="3652"/>
                    <a:ext cx="138" cy="80"/>
                  </a:xfrm>
                  <a:prstGeom prst="line">
                    <a:avLst/>
                  </a:prstGeom>
                  <a:noFill/>
                  <a:ln w="9525">
                    <a:solidFill>
                      <a:srgbClr val="000000"/>
                    </a:solidFill>
                    <a:round/>
                    <a:headEnd/>
                    <a:tailEnd/>
                  </a:ln>
                </p:spPr>
                <p:txBody>
                  <a:bodyPr/>
                  <a:lstStyle/>
                  <a:p>
                    <a:endParaRPr lang="es-ES"/>
                  </a:p>
                </p:txBody>
              </p:sp>
              <p:sp>
                <p:nvSpPr>
                  <p:cNvPr id="63618" name="Line 199"/>
                  <p:cNvSpPr>
                    <a:spLocks noChangeShapeType="1"/>
                  </p:cNvSpPr>
                  <p:nvPr/>
                </p:nvSpPr>
                <p:spPr bwMode="auto">
                  <a:xfrm flipH="1" flipV="1">
                    <a:off x="2763" y="3652"/>
                    <a:ext cx="139" cy="80"/>
                  </a:xfrm>
                  <a:prstGeom prst="line">
                    <a:avLst/>
                  </a:prstGeom>
                  <a:noFill/>
                  <a:ln w="9525">
                    <a:solidFill>
                      <a:srgbClr val="000000"/>
                    </a:solidFill>
                    <a:round/>
                    <a:headEnd/>
                    <a:tailEnd/>
                  </a:ln>
                </p:spPr>
                <p:txBody>
                  <a:bodyPr/>
                  <a:lstStyle/>
                  <a:p>
                    <a:endParaRPr lang="es-ES"/>
                  </a:p>
                </p:txBody>
              </p:sp>
              <p:sp>
                <p:nvSpPr>
                  <p:cNvPr id="63619" name="Line 200"/>
                  <p:cNvSpPr>
                    <a:spLocks noChangeShapeType="1"/>
                  </p:cNvSpPr>
                  <p:nvPr/>
                </p:nvSpPr>
                <p:spPr bwMode="auto">
                  <a:xfrm flipH="1">
                    <a:off x="2649" y="3652"/>
                    <a:ext cx="114" cy="66"/>
                  </a:xfrm>
                  <a:prstGeom prst="line">
                    <a:avLst/>
                  </a:prstGeom>
                  <a:noFill/>
                  <a:ln w="9525">
                    <a:solidFill>
                      <a:srgbClr val="000000"/>
                    </a:solidFill>
                    <a:round/>
                    <a:headEnd/>
                    <a:tailEnd/>
                  </a:ln>
                </p:spPr>
                <p:txBody>
                  <a:bodyPr/>
                  <a:lstStyle/>
                  <a:p>
                    <a:endParaRPr lang="es-ES"/>
                  </a:p>
                </p:txBody>
              </p:sp>
              <p:sp>
                <p:nvSpPr>
                  <p:cNvPr id="63620" name="Line 201"/>
                  <p:cNvSpPr>
                    <a:spLocks noChangeShapeType="1"/>
                  </p:cNvSpPr>
                  <p:nvPr/>
                </p:nvSpPr>
                <p:spPr bwMode="auto">
                  <a:xfrm>
                    <a:off x="2626" y="3780"/>
                    <a:ext cx="2" cy="53"/>
                  </a:xfrm>
                  <a:prstGeom prst="line">
                    <a:avLst/>
                  </a:prstGeom>
                  <a:noFill/>
                  <a:ln w="9525">
                    <a:solidFill>
                      <a:srgbClr val="000000"/>
                    </a:solidFill>
                    <a:round/>
                    <a:headEnd/>
                    <a:tailEnd/>
                  </a:ln>
                </p:spPr>
                <p:txBody>
                  <a:bodyPr/>
                  <a:lstStyle/>
                  <a:p>
                    <a:endParaRPr lang="es-ES"/>
                  </a:p>
                </p:txBody>
              </p:sp>
              <p:sp>
                <p:nvSpPr>
                  <p:cNvPr id="63621" name="Line 202"/>
                  <p:cNvSpPr>
                    <a:spLocks noChangeShapeType="1"/>
                  </p:cNvSpPr>
                  <p:nvPr/>
                </p:nvSpPr>
                <p:spPr bwMode="auto">
                  <a:xfrm flipH="1">
                    <a:off x="2521" y="3780"/>
                    <a:ext cx="41" cy="31"/>
                  </a:xfrm>
                  <a:prstGeom prst="line">
                    <a:avLst/>
                  </a:prstGeom>
                  <a:noFill/>
                  <a:ln w="9525">
                    <a:solidFill>
                      <a:srgbClr val="000000"/>
                    </a:solidFill>
                    <a:round/>
                    <a:headEnd/>
                    <a:tailEnd/>
                  </a:ln>
                </p:spPr>
                <p:txBody>
                  <a:bodyPr/>
                  <a:lstStyle/>
                  <a:p>
                    <a:endParaRPr lang="es-ES"/>
                  </a:p>
                </p:txBody>
              </p:sp>
              <p:sp>
                <p:nvSpPr>
                  <p:cNvPr id="63622" name="Line 203"/>
                  <p:cNvSpPr>
                    <a:spLocks noChangeShapeType="1"/>
                  </p:cNvSpPr>
                  <p:nvPr/>
                </p:nvSpPr>
                <p:spPr bwMode="auto">
                  <a:xfrm flipH="1" flipV="1">
                    <a:off x="2495" y="3673"/>
                    <a:ext cx="46" cy="21"/>
                  </a:xfrm>
                  <a:prstGeom prst="line">
                    <a:avLst/>
                  </a:prstGeom>
                  <a:noFill/>
                  <a:ln w="9525">
                    <a:solidFill>
                      <a:srgbClr val="000000"/>
                    </a:solidFill>
                    <a:round/>
                    <a:headEnd/>
                    <a:tailEnd/>
                  </a:ln>
                </p:spPr>
                <p:txBody>
                  <a:bodyPr/>
                  <a:lstStyle/>
                  <a:p>
                    <a:endParaRPr lang="es-ES"/>
                  </a:p>
                </p:txBody>
              </p:sp>
              <p:sp>
                <p:nvSpPr>
                  <p:cNvPr id="63623" name="Line 204"/>
                  <p:cNvSpPr>
                    <a:spLocks noChangeShapeType="1"/>
                  </p:cNvSpPr>
                  <p:nvPr/>
                </p:nvSpPr>
                <p:spPr bwMode="auto">
                  <a:xfrm flipH="1">
                    <a:off x="2316" y="3845"/>
                    <a:ext cx="109" cy="0"/>
                  </a:xfrm>
                  <a:prstGeom prst="line">
                    <a:avLst/>
                  </a:prstGeom>
                  <a:noFill/>
                  <a:ln w="9525">
                    <a:solidFill>
                      <a:srgbClr val="000000"/>
                    </a:solidFill>
                    <a:round/>
                    <a:headEnd/>
                    <a:tailEnd/>
                  </a:ln>
                </p:spPr>
                <p:txBody>
                  <a:bodyPr/>
                  <a:lstStyle/>
                  <a:p>
                    <a:endParaRPr lang="es-ES"/>
                  </a:p>
                </p:txBody>
              </p:sp>
              <p:sp>
                <p:nvSpPr>
                  <p:cNvPr id="63624" name="Line 205"/>
                  <p:cNvSpPr>
                    <a:spLocks noChangeShapeType="1"/>
                  </p:cNvSpPr>
                  <p:nvPr/>
                </p:nvSpPr>
                <p:spPr bwMode="auto">
                  <a:xfrm flipH="1">
                    <a:off x="2290" y="3652"/>
                    <a:ext cx="109" cy="0"/>
                  </a:xfrm>
                  <a:prstGeom prst="line">
                    <a:avLst/>
                  </a:prstGeom>
                  <a:noFill/>
                  <a:ln w="9525">
                    <a:solidFill>
                      <a:srgbClr val="000000"/>
                    </a:solidFill>
                    <a:round/>
                    <a:headEnd/>
                    <a:tailEnd/>
                  </a:ln>
                </p:spPr>
                <p:txBody>
                  <a:bodyPr/>
                  <a:lstStyle/>
                  <a:p>
                    <a:endParaRPr lang="es-ES"/>
                  </a:p>
                </p:txBody>
              </p:sp>
            </p:grpSp>
            <p:sp>
              <p:nvSpPr>
                <p:cNvPr id="63518" name="Text Box 206"/>
                <p:cNvSpPr txBox="1">
                  <a:spLocks noChangeArrowheads="1"/>
                </p:cNvSpPr>
                <p:nvPr/>
              </p:nvSpPr>
              <p:spPr bwMode="auto">
                <a:xfrm>
                  <a:off x="3041" y="2887"/>
                  <a:ext cx="718" cy="330"/>
                </a:xfrm>
                <a:prstGeom prst="rect">
                  <a:avLst/>
                </a:prstGeom>
                <a:noFill/>
                <a:ln w="9525">
                  <a:noFill/>
                  <a:miter lim="800000"/>
                  <a:headEnd/>
                  <a:tailEnd/>
                </a:ln>
              </p:spPr>
              <p:txBody>
                <a:bodyPr wrap="none">
                  <a:spAutoFit/>
                </a:bodyPr>
                <a:lstStyle/>
                <a:p>
                  <a:r>
                    <a:rPr lang="es-ES_tradnl" sz="1400" dirty="0" err="1" smtClean="0"/>
                    <a:t>Ammonium</a:t>
                  </a:r>
                  <a:r>
                    <a:rPr lang="es-ES_tradnl" sz="1400" dirty="0" smtClean="0"/>
                    <a:t> </a:t>
                  </a:r>
                </a:p>
                <a:p>
                  <a:r>
                    <a:rPr lang="es-ES_tradnl" sz="1400" dirty="0" err="1" smtClean="0"/>
                    <a:t>Carbamate</a:t>
                  </a:r>
                  <a:endParaRPr lang="es-ES_tradnl" sz="1400" dirty="0"/>
                </a:p>
              </p:txBody>
            </p:sp>
          </p:grpSp>
          <p:sp>
            <p:nvSpPr>
              <p:cNvPr id="63516" name="Text Box 207"/>
              <p:cNvSpPr txBox="1">
                <a:spLocks noChangeArrowheads="1"/>
              </p:cNvSpPr>
              <p:nvPr/>
            </p:nvSpPr>
            <p:spPr bwMode="auto">
              <a:xfrm>
                <a:off x="2936" y="2277"/>
                <a:ext cx="656" cy="194"/>
              </a:xfrm>
              <a:prstGeom prst="rect">
                <a:avLst/>
              </a:prstGeom>
              <a:noFill/>
              <a:ln w="9525">
                <a:noFill/>
                <a:miter lim="800000"/>
                <a:headEnd/>
                <a:tailEnd/>
              </a:ln>
            </p:spPr>
            <p:txBody>
              <a:bodyPr wrap="none">
                <a:spAutoFit/>
              </a:bodyPr>
              <a:lstStyle/>
              <a:p>
                <a:r>
                  <a:rPr lang="es-ES_tradnl" sz="1400" dirty="0" smtClean="0"/>
                  <a:t>Dipolar ion</a:t>
                </a:r>
                <a:endParaRPr lang="es-ES_tradnl" sz="1400" dirty="0"/>
              </a:p>
            </p:txBody>
          </p:sp>
        </p:grpSp>
        <p:grpSp>
          <p:nvGrpSpPr>
            <p:cNvPr id="63503" name="Group 208"/>
            <p:cNvGrpSpPr>
              <a:grpSpLocks/>
            </p:cNvGrpSpPr>
            <p:nvPr/>
          </p:nvGrpSpPr>
          <p:grpSpPr bwMode="auto">
            <a:xfrm>
              <a:off x="965" y="2310"/>
              <a:ext cx="195" cy="231"/>
              <a:chOff x="996" y="2279"/>
              <a:chExt cx="195" cy="231"/>
            </a:xfrm>
          </p:grpSpPr>
          <p:sp>
            <p:nvSpPr>
              <p:cNvPr id="63513" name="Oval 209"/>
              <p:cNvSpPr>
                <a:spLocks noChangeArrowheads="1"/>
              </p:cNvSpPr>
              <p:nvPr/>
            </p:nvSpPr>
            <p:spPr bwMode="auto">
              <a:xfrm>
                <a:off x="1004" y="2296"/>
                <a:ext cx="187" cy="195"/>
              </a:xfrm>
              <a:prstGeom prst="ellipse">
                <a:avLst/>
              </a:prstGeom>
              <a:solidFill>
                <a:srgbClr val="CCFFCC"/>
              </a:solidFill>
              <a:ln w="9525">
                <a:solidFill>
                  <a:schemeClr val="tx1"/>
                </a:solidFill>
                <a:round/>
                <a:headEnd/>
                <a:tailEnd/>
              </a:ln>
            </p:spPr>
            <p:txBody>
              <a:bodyPr wrap="none" anchor="ctr"/>
              <a:lstStyle/>
              <a:p>
                <a:endParaRPr lang="en-US"/>
              </a:p>
            </p:txBody>
          </p:sp>
          <p:sp>
            <p:nvSpPr>
              <p:cNvPr id="63514" name="Text Box 210"/>
              <p:cNvSpPr txBox="1">
                <a:spLocks noChangeArrowheads="1"/>
              </p:cNvSpPr>
              <p:nvPr/>
            </p:nvSpPr>
            <p:spPr bwMode="auto">
              <a:xfrm>
                <a:off x="996" y="2279"/>
                <a:ext cx="171" cy="231"/>
              </a:xfrm>
              <a:prstGeom prst="rect">
                <a:avLst/>
              </a:prstGeom>
              <a:noFill/>
              <a:ln w="9525">
                <a:noFill/>
                <a:miter lim="800000"/>
                <a:headEnd/>
                <a:tailEnd/>
              </a:ln>
            </p:spPr>
            <p:txBody>
              <a:bodyPr>
                <a:spAutoFit/>
              </a:bodyPr>
              <a:lstStyle/>
              <a:p>
                <a:pPr>
                  <a:spcBef>
                    <a:spcPct val="50000"/>
                  </a:spcBef>
                </a:pPr>
                <a:r>
                  <a:rPr lang="es-ES_tradnl"/>
                  <a:t>1</a:t>
                </a:r>
              </a:p>
            </p:txBody>
          </p:sp>
        </p:grpSp>
        <p:grpSp>
          <p:nvGrpSpPr>
            <p:cNvPr id="63504" name="Group 211"/>
            <p:cNvGrpSpPr>
              <a:grpSpLocks/>
            </p:cNvGrpSpPr>
            <p:nvPr/>
          </p:nvGrpSpPr>
          <p:grpSpPr bwMode="auto">
            <a:xfrm>
              <a:off x="2588" y="2314"/>
              <a:ext cx="187" cy="231"/>
              <a:chOff x="1004" y="2295"/>
              <a:chExt cx="187" cy="231"/>
            </a:xfrm>
          </p:grpSpPr>
          <p:sp>
            <p:nvSpPr>
              <p:cNvPr id="63511" name="Oval 212"/>
              <p:cNvSpPr>
                <a:spLocks noChangeArrowheads="1"/>
              </p:cNvSpPr>
              <p:nvPr/>
            </p:nvSpPr>
            <p:spPr bwMode="auto">
              <a:xfrm>
                <a:off x="1004" y="2296"/>
                <a:ext cx="187" cy="195"/>
              </a:xfrm>
              <a:prstGeom prst="ellipse">
                <a:avLst/>
              </a:prstGeom>
              <a:solidFill>
                <a:srgbClr val="CCFFCC"/>
              </a:solidFill>
              <a:ln w="9525">
                <a:solidFill>
                  <a:schemeClr val="tx1"/>
                </a:solidFill>
                <a:round/>
                <a:headEnd/>
                <a:tailEnd/>
              </a:ln>
            </p:spPr>
            <p:txBody>
              <a:bodyPr wrap="none" anchor="ctr"/>
              <a:lstStyle/>
              <a:p>
                <a:endParaRPr lang="en-US"/>
              </a:p>
            </p:txBody>
          </p:sp>
          <p:sp>
            <p:nvSpPr>
              <p:cNvPr id="63512" name="Text Box 213"/>
              <p:cNvSpPr txBox="1">
                <a:spLocks noChangeArrowheads="1"/>
              </p:cNvSpPr>
              <p:nvPr/>
            </p:nvSpPr>
            <p:spPr bwMode="auto">
              <a:xfrm>
                <a:off x="1007" y="2295"/>
                <a:ext cx="171" cy="231"/>
              </a:xfrm>
              <a:prstGeom prst="rect">
                <a:avLst/>
              </a:prstGeom>
              <a:noFill/>
              <a:ln w="9525">
                <a:noFill/>
                <a:miter lim="800000"/>
                <a:headEnd/>
                <a:tailEnd/>
              </a:ln>
            </p:spPr>
            <p:txBody>
              <a:bodyPr>
                <a:spAutoFit/>
              </a:bodyPr>
              <a:lstStyle/>
              <a:p>
                <a:pPr>
                  <a:spcBef>
                    <a:spcPct val="50000"/>
                  </a:spcBef>
                </a:pPr>
                <a:r>
                  <a:rPr lang="es-ES_tradnl" dirty="0"/>
                  <a:t>2</a:t>
                </a:r>
              </a:p>
            </p:txBody>
          </p:sp>
        </p:grpSp>
        <p:grpSp>
          <p:nvGrpSpPr>
            <p:cNvPr id="63505" name="Group 214"/>
            <p:cNvGrpSpPr>
              <a:grpSpLocks/>
            </p:cNvGrpSpPr>
            <p:nvPr/>
          </p:nvGrpSpPr>
          <p:grpSpPr bwMode="auto">
            <a:xfrm>
              <a:off x="942" y="2996"/>
              <a:ext cx="187" cy="234"/>
              <a:chOff x="1004" y="2296"/>
              <a:chExt cx="187" cy="234"/>
            </a:xfrm>
          </p:grpSpPr>
          <p:sp>
            <p:nvSpPr>
              <p:cNvPr id="63509" name="Oval 215"/>
              <p:cNvSpPr>
                <a:spLocks noChangeArrowheads="1"/>
              </p:cNvSpPr>
              <p:nvPr/>
            </p:nvSpPr>
            <p:spPr bwMode="auto">
              <a:xfrm>
                <a:off x="1004" y="2296"/>
                <a:ext cx="187" cy="195"/>
              </a:xfrm>
              <a:prstGeom prst="ellipse">
                <a:avLst/>
              </a:prstGeom>
              <a:solidFill>
                <a:srgbClr val="CCFFCC"/>
              </a:solidFill>
              <a:ln w="9525">
                <a:solidFill>
                  <a:schemeClr val="tx1"/>
                </a:solidFill>
                <a:round/>
                <a:headEnd/>
                <a:tailEnd/>
              </a:ln>
            </p:spPr>
            <p:txBody>
              <a:bodyPr wrap="none" anchor="ctr"/>
              <a:lstStyle/>
              <a:p>
                <a:endParaRPr lang="en-US"/>
              </a:p>
            </p:txBody>
          </p:sp>
          <p:sp>
            <p:nvSpPr>
              <p:cNvPr id="63510" name="Text Box 216"/>
              <p:cNvSpPr txBox="1">
                <a:spLocks noChangeArrowheads="1"/>
              </p:cNvSpPr>
              <p:nvPr/>
            </p:nvSpPr>
            <p:spPr bwMode="auto">
              <a:xfrm>
                <a:off x="1007" y="2299"/>
                <a:ext cx="171" cy="231"/>
              </a:xfrm>
              <a:prstGeom prst="rect">
                <a:avLst/>
              </a:prstGeom>
              <a:noFill/>
              <a:ln w="9525">
                <a:noFill/>
                <a:miter lim="800000"/>
                <a:headEnd/>
                <a:tailEnd/>
              </a:ln>
            </p:spPr>
            <p:txBody>
              <a:bodyPr>
                <a:spAutoFit/>
              </a:bodyPr>
              <a:lstStyle/>
              <a:p>
                <a:pPr>
                  <a:spcBef>
                    <a:spcPct val="50000"/>
                  </a:spcBef>
                </a:pPr>
                <a:r>
                  <a:rPr lang="es-ES_tradnl" dirty="0"/>
                  <a:t>3</a:t>
                </a:r>
              </a:p>
            </p:txBody>
          </p:sp>
        </p:grpSp>
        <p:grpSp>
          <p:nvGrpSpPr>
            <p:cNvPr id="63506" name="Group 217"/>
            <p:cNvGrpSpPr>
              <a:grpSpLocks/>
            </p:cNvGrpSpPr>
            <p:nvPr/>
          </p:nvGrpSpPr>
          <p:grpSpPr bwMode="auto">
            <a:xfrm>
              <a:off x="2704" y="3052"/>
              <a:ext cx="195" cy="231"/>
              <a:chOff x="996" y="2279"/>
              <a:chExt cx="195" cy="231"/>
            </a:xfrm>
          </p:grpSpPr>
          <p:sp>
            <p:nvSpPr>
              <p:cNvPr id="63507" name="Oval 218"/>
              <p:cNvSpPr>
                <a:spLocks noChangeArrowheads="1"/>
              </p:cNvSpPr>
              <p:nvPr/>
            </p:nvSpPr>
            <p:spPr bwMode="auto">
              <a:xfrm>
                <a:off x="1004" y="2286"/>
                <a:ext cx="187" cy="195"/>
              </a:xfrm>
              <a:prstGeom prst="ellipse">
                <a:avLst/>
              </a:prstGeom>
              <a:solidFill>
                <a:srgbClr val="CCFFCC"/>
              </a:solidFill>
              <a:ln w="9525">
                <a:solidFill>
                  <a:schemeClr val="tx1"/>
                </a:solidFill>
                <a:round/>
                <a:headEnd/>
                <a:tailEnd/>
              </a:ln>
            </p:spPr>
            <p:txBody>
              <a:bodyPr wrap="none" anchor="ctr"/>
              <a:lstStyle/>
              <a:p>
                <a:endParaRPr lang="en-US"/>
              </a:p>
            </p:txBody>
          </p:sp>
          <p:sp>
            <p:nvSpPr>
              <p:cNvPr id="63508" name="Text Box 219"/>
              <p:cNvSpPr txBox="1">
                <a:spLocks noChangeArrowheads="1"/>
              </p:cNvSpPr>
              <p:nvPr/>
            </p:nvSpPr>
            <p:spPr bwMode="auto">
              <a:xfrm>
                <a:off x="996" y="2279"/>
                <a:ext cx="171" cy="231"/>
              </a:xfrm>
              <a:prstGeom prst="rect">
                <a:avLst/>
              </a:prstGeom>
              <a:noFill/>
              <a:ln w="9525">
                <a:noFill/>
                <a:miter lim="800000"/>
                <a:headEnd/>
                <a:tailEnd/>
              </a:ln>
            </p:spPr>
            <p:txBody>
              <a:bodyPr>
                <a:spAutoFit/>
              </a:bodyPr>
              <a:lstStyle/>
              <a:p>
                <a:pPr>
                  <a:spcBef>
                    <a:spcPct val="50000"/>
                  </a:spcBef>
                </a:pPr>
                <a:r>
                  <a:rPr lang="es-ES_tradnl" dirty="0"/>
                  <a:t>4</a:t>
                </a:r>
              </a:p>
            </p:txBody>
          </p:sp>
        </p:grpSp>
      </p:grpSp>
      <p:sp>
        <p:nvSpPr>
          <p:cNvPr id="63496" name="Text Box 220"/>
          <p:cNvSpPr txBox="1">
            <a:spLocks noChangeArrowheads="1"/>
          </p:cNvSpPr>
          <p:nvPr/>
        </p:nvSpPr>
        <p:spPr bwMode="auto">
          <a:xfrm>
            <a:off x="1641475" y="2854325"/>
            <a:ext cx="184150" cy="366713"/>
          </a:xfrm>
          <a:prstGeom prst="rect">
            <a:avLst/>
          </a:prstGeom>
          <a:noFill/>
          <a:ln w="9525">
            <a:noFill/>
            <a:miter lim="800000"/>
            <a:headEnd/>
            <a:tailEnd/>
          </a:ln>
        </p:spPr>
        <p:txBody>
          <a:bodyPr wrap="none">
            <a:spAutoFit/>
          </a:bodyPr>
          <a:lstStyle/>
          <a:p>
            <a:endParaRPr lang="es-ES_tradnl"/>
          </a:p>
        </p:txBody>
      </p:sp>
      <p:sp>
        <p:nvSpPr>
          <p:cNvPr id="228" name="Text Box 58"/>
          <p:cNvSpPr txBox="1">
            <a:spLocks noChangeArrowheads="1"/>
          </p:cNvSpPr>
          <p:nvPr/>
        </p:nvSpPr>
        <p:spPr bwMode="auto">
          <a:xfrm>
            <a:off x="991269" y="476672"/>
            <a:ext cx="5668963" cy="400110"/>
          </a:xfrm>
          <a:prstGeom prst="rect">
            <a:avLst/>
          </a:prstGeom>
          <a:noFill/>
          <a:ln w="9525">
            <a:noFill/>
            <a:miter lim="800000"/>
            <a:headEnd/>
            <a:tailEnd/>
          </a:ln>
        </p:spPr>
        <p:txBody>
          <a:bodyPr>
            <a:spAutoFit/>
          </a:bodyPr>
          <a:lstStyle/>
          <a:p>
            <a:pPr>
              <a:spcBef>
                <a:spcPct val="50000"/>
              </a:spcBef>
            </a:pPr>
            <a:r>
              <a:rPr lang="es-ES" sz="2000" b="1" dirty="0">
                <a:latin typeface="Arial" pitchFamily="34" charset="0"/>
                <a:cs typeface="Arial" pitchFamily="34" charset="0"/>
              </a:rPr>
              <a:t> </a:t>
            </a:r>
            <a:r>
              <a:rPr lang="es-ES" sz="2000" b="1" dirty="0" err="1" smtClean="0">
                <a:latin typeface="Arial" pitchFamily="34" charset="0"/>
                <a:cs typeface="Arial" pitchFamily="34" charset="0"/>
              </a:rPr>
              <a:t>Drafting</a:t>
            </a:r>
            <a:r>
              <a:rPr lang="es-ES" sz="2000" b="1" dirty="0" smtClean="0">
                <a:latin typeface="Arial" pitchFamily="34" charset="0"/>
                <a:cs typeface="Arial" pitchFamily="34" charset="0"/>
              </a:rPr>
              <a:t> of SBA-15</a:t>
            </a:r>
            <a:endParaRPr lang="es-ES" sz="2000" b="1" dirty="0">
              <a:cs typeface="Arial" charset="0"/>
            </a:endParaRPr>
          </a:p>
        </p:txBody>
      </p:sp>
      <p:sp>
        <p:nvSpPr>
          <p:cNvPr id="222" name="221 Rectángulo"/>
          <p:cNvSpPr/>
          <p:nvPr/>
        </p:nvSpPr>
        <p:spPr>
          <a:xfrm>
            <a:off x="7456759" y="4543909"/>
            <a:ext cx="683200" cy="307777"/>
          </a:xfrm>
          <a:prstGeom prst="rect">
            <a:avLst/>
          </a:prstGeom>
        </p:spPr>
        <p:txBody>
          <a:bodyPr wrap="none">
            <a:spAutoFit/>
          </a:bodyPr>
          <a:lstStyle/>
          <a:p>
            <a:r>
              <a:rPr lang="es-ES" sz="1400" b="1" dirty="0" smtClean="0">
                <a:solidFill>
                  <a:srgbClr val="FF0000"/>
                </a:solidFill>
                <a:cs typeface="Arial" charset="0"/>
              </a:rPr>
              <a:t>AP(N)</a:t>
            </a:r>
            <a:endParaRPr lang="es-ES" sz="1400" dirty="0"/>
          </a:p>
        </p:txBody>
      </p:sp>
      <p:sp>
        <p:nvSpPr>
          <p:cNvPr id="223" name="222 Rectángulo"/>
          <p:cNvSpPr/>
          <p:nvPr/>
        </p:nvSpPr>
        <p:spPr>
          <a:xfrm>
            <a:off x="7960815" y="4999707"/>
            <a:ext cx="813043" cy="307777"/>
          </a:xfrm>
          <a:prstGeom prst="rect">
            <a:avLst/>
          </a:prstGeom>
        </p:spPr>
        <p:txBody>
          <a:bodyPr wrap="none">
            <a:spAutoFit/>
          </a:bodyPr>
          <a:lstStyle/>
          <a:p>
            <a:r>
              <a:rPr lang="es-ES" sz="1400" b="1" dirty="0" smtClean="0">
                <a:solidFill>
                  <a:srgbClr val="FF0000"/>
                </a:solidFill>
                <a:cs typeface="Arial" charset="0"/>
              </a:rPr>
              <a:t>ED(NN)</a:t>
            </a:r>
            <a:endParaRPr lang="es-ES" sz="1400" dirty="0"/>
          </a:p>
        </p:txBody>
      </p:sp>
      <p:sp>
        <p:nvSpPr>
          <p:cNvPr id="225" name="224 Rectángulo"/>
          <p:cNvSpPr/>
          <p:nvPr/>
        </p:nvSpPr>
        <p:spPr>
          <a:xfrm>
            <a:off x="8104831" y="5719787"/>
            <a:ext cx="931665" cy="307777"/>
          </a:xfrm>
          <a:prstGeom prst="rect">
            <a:avLst/>
          </a:prstGeom>
        </p:spPr>
        <p:txBody>
          <a:bodyPr wrap="none">
            <a:spAutoFit/>
          </a:bodyPr>
          <a:lstStyle/>
          <a:p>
            <a:r>
              <a:rPr lang="es-ES" sz="1400" b="1" dirty="0" smtClean="0">
                <a:solidFill>
                  <a:srgbClr val="FF0000"/>
                </a:solidFill>
                <a:cs typeface="Arial" charset="0"/>
              </a:rPr>
              <a:t>DT(NNN)</a:t>
            </a:r>
            <a:endParaRPr lang="es-ES" sz="1400" dirty="0"/>
          </a:p>
        </p:txBody>
      </p:sp>
      <p:sp>
        <p:nvSpPr>
          <p:cNvPr id="229" name="Rectangle 70"/>
          <p:cNvSpPr>
            <a:spLocks noChangeArrowheads="1"/>
          </p:cNvSpPr>
          <p:nvPr/>
        </p:nvSpPr>
        <p:spPr bwMode="auto">
          <a:xfrm>
            <a:off x="251520" y="2708920"/>
            <a:ext cx="4320604" cy="946150"/>
          </a:xfrm>
          <a:prstGeom prst="rect">
            <a:avLst/>
          </a:prstGeom>
          <a:noFill/>
          <a:ln w="9525">
            <a:noFill/>
            <a:miter lim="800000"/>
            <a:headEnd/>
            <a:tailEnd/>
          </a:ln>
        </p:spPr>
        <p:txBody>
          <a:bodyPr/>
          <a:lstStyle/>
          <a:p>
            <a:pPr algn="just">
              <a:lnSpc>
                <a:spcPct val="50000"/>
              </a:lnSpc>
              <a:spcBef>
                <a:spcPct val="50000"/>
              </a:spcBef>
              <a:buFontTx/>
              <a:buChar char="•"/>
            </a:pPr>
            <a:endParaRPr lang="en-US" sz="1400" dirty="0">
              <a:solidFill>
                <a:srgbClr val="000099"/>
              </a:solidFill>
              <a:latin typeface="Verdana" pitchFamily="34" charset="0"/>
            </a:endParaRPr>
          </a:p>
          <a:p>
            <a:pPr algn="ctr">
              <a:lnSpc>
                <a:spcPct val="50000"/>
              </a:lnSpc>
              <a:spcBef>
                <a:spcPct val="50000"/>
              </a:spcBef>
            </a:pPr>
            <a:r>
              <a:rPr lang="en-US" b="1" dirty="0" smtClean="0">
                <a:solidFill>
                  <a:srgbClr val="006600"/>
                </a:solidFill>
              </a:rPr>
              <a:t>Mechanism:</a:t>
            </a:r>
            <a:endParaRPr lang="en-US" b="1"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box(in)">
                                      <p:cBhvr>
                                        <p:cTn id="10" dur="500"/>
                                        <p:tgtEl>
                                          <p:spTgt spid="22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8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94" grpId="0"/>
      <p:bldP spid="2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198"/>
          <p:cNvSpPr txBox="1">
            <a:spLocks noChangeArrowheads="1"/>
          </p:cNvSpPr>
          <p:nvPr/>
        </p:nvSpPr>
        <p:spPr bwMode="auto">
          <a:xfrm>
            <a:off x="1991081" y="4159627"/>
            <a:ext cx="3517023" cy="400110"/>
          </a:xfrm>
          <a:prstGeom prst="rect">
            <a:avLst/>
          </a:prstGeom>
          <a:noFill/>
          <a:ln w="9525">
            <a:noFill/>
            <a:miter lim="800000"/>
            <a:headEnd/>
            <a:tailEnd/>
          </a:ln>
        </p:spPr>
        <p:txBody>
          <a:bodyPr wrap="square">
            <a:spAutoFit/>
          </a:bodyPr>
          <a:lstStyle/>
          <a:p>
            <a:r>
              <a:rPr lang="es-ES_tradnl" sz="2000" dirty="0" smtClean="0">
                <a:solidFill>
                  <a:srgbClr val="0000CC"/>
                </a:solidFill>
              </a:rPr>
              <a:t>0,5 </a:t>
            </a:r>
            <a:r>
              <a:rPr lang="es-ES_tradnl" sz="2000" dirty="0">
                <a:solidFill>
                  <a:srgbClr val="0000CC"/>
                </a:solidFill>
              </a:rPr>
              <a:t>mol </a:t>
            </a:r>
            <a:r>
              <a:rPr lang="es-ES_tradnl" sz="2000" dirty="0" smtClean="0">
                <a:solidFill>
                  <a:srgbClr val="0000CC"/>
                </a:solidFill>
              </a:rPr>
              <a:t>CO</a:t>
            </a:r>
            <a:r>
              <a:rPr lang="es-ES_tradnl" sz="2000" baseline="-25000" dirty="0" smtClean="0">
                <a:solidFill>
                  <a:srgbClr val="0000CC"/>
                </a:solidFill>
              </a:rPr>
              <a:t>2 </a:t>
            </a:r>
            <a:r>
              <a:rPr lang="es-ES_tradnl" sz="2000" dirty="0" smtClean="0">
                <a:solidFill>
                  <a:srgbClr val="0000CC"/>
                </a:solidFill>
              </a:rPr>
              <a:t>/mol amine</a:t>
            </a:r>
            <a:endParaRPr lang="es-ES_tradnl" sz="2000" dirty="0">
              <a:solidFill>
                <a:srgbClr val="0000CC"/>
              </a:solidFill>
            </a:endParaRPr>
          </a:p>
        </p:txBody>
      </p:sp>
      <p:sp>
        <p:nvSpPr>
          <p:cNvPr id="64519" name="Line 200"/>
          <p:cNvSpPr>
            <a:spLocks noChangeShapeType="1"/>
          </p:cNvSpPr>
          <p:nvPr/>
        </p:nvSpPr>
        <p:spPr bwMode="auto">
          <a:xfrm flipV="1">
            <a:off x="2915816" y="3501008"/>
            <a:ext cx="144016" cy="576064"/>
          </a:xfrm>
          <a:prstGeom prst="line">
            <a:avLst/>
          </a:prstGeom>
          <a:noFill/>
          <a:ln w="19050">
            <a:solidFill>
              <a:srgbClr val="0000CC"/>
            </a:solidFill>
            <a:round/>
            <a:headEnd/>
            <a:tailEnd type="triangle" w="med" len="med"/>
          </a:ln>
        </p:spPr>
        <p:txBody>
          <a:bodyPr/>
          <a:lstStyle/>
          <a:p>
            <a:endParaRPr lang="es-ES" sz="2000"/>
          </a:p>
        </p:txBody>
      </p:sp>
      <p:sp>
        <p:nvSpPr>
          <p:cNvPr id="64520" name="Line 201"/>
          <p:cNvSpPr>
            <a:spLocks noChangeShapeType="1"/>
          </p:cNvSpPr>
          <p:nvPr/>
        </p:nvSpPr>
        <p:spPr bwMode="auto">
          <a:xfrm flipV="1">
            <a:off x="7452320" y="3534650"/>
            <a:ext cx="39749" cy="542422"/>
          </a:xfrm>
          <a:prstGeom prst="line">
            <a:avLst/>
          </a:prstGeom>
          <a:noFill/>
          <a:ln w="19050">
            <a:solidFill>
              <a:srgbClr val="CC0000"/>
            </a:solidFill>
            <a:round/>
            <a:headEnd/>
            <a:tailEnd type="triangle" w="med" len="med"/>
          </a:ln>
        </p:spPr>
        <p:txBody>
          <a:bodyPr/>
          <a:lstStyle/>
          <a:p>
            <a:endParaRPr lang="es-ES" sz="2000"/>
          </a:p>
        </p:txBody>
      </p:sp>
      <p:sp>
        <p:nvSpPr>
          <p:cNvPr id="218" name="Text Box 198"/>
          <p:cNvSpPr txBox="1">
            <a:spLocks noChangeArrowheads="1"/>
          </p:cNvSpPr>
          <p:nvPr/>
        </p:nvSpPr>
        <p:spPr bwMode="auto">
          <a:xfrm>
            <a:off x="5854463" y="4149080"/>
            <a:ext cx="3038017" cy="400110"/>
          </a:xfrm>
          <a:prstGeom prst="rect">
            <a:avLst/>
          </a:prstGeom>
          <a:noFill/>
          <a:ln w="9525">
            <a:noFill/>
            <a:miter lim="800000"/>
            <a:headEnd/>
            <a:tailEnd/>
          </a:ln>
        </p:spPr>
        <p:txBody>
          <a:bodyPr wrap="square">
            <a:spAutoFit/>
          </a:bodyPr>
          <a:lstStyle/>
          <a:p>
            <a:r>
              <a:rPr lang="es-ES_tradnl" sz="2000" dirty="0" smtClean="0">
                <a:solidFill>
                  <a:srgbClr val="C00000"/>
                </a:solidFill>
              </a:rPr>
              <a:t>1 </a:t>
            </a:r>
            <a:r>
              <a:rPr lang="es-ES_tradnl" sz="2000" dirty="0">
                <a:solidFill>
                  <a:srgbClr val="C00000"/>
                </a:solidFill>
              </a:rPr>
              <a:t>mol </a:t>
            </a:r>
            <a:r>
              <a:rPr lang="es-ES_tradnl" sz="2000" dirty="0" smtClean="0">
                <a:solidFill>
                  <a:srgbClr val="C00000"/>
                </a:solidFill>
              </a:rPr>
              <a:t>CO</a:t>
            </a:r>
            <a:r>
              <a:rPr lang="es-ES_tradnl" sz="2000" baseline="-25000" dirty="0" smtClean="0">
                <a:solidFill>
                  <a:srgbClr val="C00000"/>
                </a:solidFill>
              </a:rPr>
              <a:t>2 </a:t>
            </a:r>
            <a:r>
              <a:rPr lang="es-ES_tradnl" sz="2000" dirty="0" smtClean="0">
                <a:solidFill>
                  <a:srgbClr val="C00000"/>
                </a:solidFill>
              </a:rPr>
              <a:t>/mol amine</a:t>
            </a:r>
            <a:endParaRPr lang="es-ES_tradnl" sz="2000" dirty="0">
              <a:solidFill>
                <a:srgbClr val="C00000"/>
              </a:solidFill>
            </a:endParaRPr>
          </a:p>
        </p:txBody>
      </p:sp>
      <p:grpSp>
        <p:nvGrpSpPr>
          <p:cNvPr id="132" name="131 Grupo"/>
          <p:cNvGrpSpPr/>
          <p:nvPr/>
        </p:nvGrpSpPr>
        <p:grpSpPr>
          <a:xfrm>
            <a:off x="900687" y="692696"/>
            <a:ext cx="7481389" cy="3097207"/>
            <a:chOff x="828555" y="1628800"/>
            <a:chExt cx="7481389" cy="3097207"/>
          </a:xfrm>
        </p:grpSpPr>
        <p:grpSp>
          <p:nvGrpSpPr>
            <p:cNvPr id="64537" name="Group 31"/>
            <p:cNvGrpSpPr>
              <a:grpSpLocks/>
            </p:cNvGrpSpPr>
            <p:nvPr/>
          </p:nvGrpSpPr>
          <p:grpSpPr bwMode="auto">
            <a:xfrm>
              <a:off x="828555" y="2934548"/>
              <a:ext cx="409937" cy="1766228"/>
              <a:chOff x="2687" y="3424"/>
              <a:chExt cx="124" cy="684"/>
            </a:xfrm>
          </p:grpSpPr>
          <p:sp>
            <p:nvSpPr>
              <p:cNvPr id="64695" name="Line 32"/>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sz="2000"/>
              </a:p>
            </p:txBody>
          </p:sp>
          <p:sp>
            <p:nvSpPr>
              <p:cNvPr id="64696" name="Line 33"/>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sz="2000"/>
              </a:p>
            </p:txBody>
          </p:sp>
          <p:sp>
            <p:nvSpPr>
              <p:cNvPr id="64697" name="Line 34"/>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sz="2000"/>
              </a:p>
            </p:txBody>
          </p:sp>
          <p:sp>
            <p:nvSpPr>
              <p:cNvPr id="64698" name="Line 35"/>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sz="2000"/>
              </a:p>
            </p:txBody>
          </p:sp>
          <p:sp>
            <p:nvSpPr>
              <p:cNvPr id="64699" name="Line 36"/>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sz="2000"/>
              </a:p>
            </p:txBody>
          </p:sp>
          <p:sp>
            <p:nvSpPr>
              <p:cNvPr id="64700" name="Line 37"/>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sz="2000"/>
              </a:p>
            </p:txBody>
          </p:sp>
        </p:grpSp>
        <p:sp>
          <p:nvSpPr>
            <p:cNvPr id="64550" name="Rectangle 50"/>
            <p:cNvSpPr>
              <a:spLocks noChangeArrowheads="1"/>
            </p:cNvSpPr>
            <p:nvPr/>
          </p:nvSpPr>
          <p:spPr bwMode="auto">
            <a:xfrm>
              <a:off x="981236" y="1628800"/>
              <a:ext cx="65" cy="307777"/>
            </a:xfrm>
            <a:prstGeom prst="rect">
              <a:avLst/>
            </a:prstGeom>
            <a:noFill/>
            <a:ln w="9525">
              <a:noFill/>
              <a:miter lim="800000"/>
              <a:headEnd/>
              <a:tailEnd/>
            </a:ln>
          </p:spPr>
          <p:txBody>
            <a:bodyPr wrap="none" lIns="0" tIns="0" rIns="0" bIns="0">
              <a:spAutoFit/>
            </a:bodyPr>
            <a:lstStyle/>
            <a:p>
              <a:endParaRPr lang="en-US" sz="2000" dirty="0"/>
            </a:p>
          </p:txBody>
        </p:sp>
        <p:sp>
          <p:nvSpPr>
            <p:cNvPr id="64555" name="Rectangle 55"/>
            <p:cNvSpPr>
              <a:spLocks noChangeArrowheads="1"/>
            </p:cNvSpPr>
            <p:nvPr/>
          </p:nvSpPr>
          <p:spPr bwMode="auto">
            <a:xfrm>
              <a:off x="3399030" y="1868502"/>
              <a:ext cx="65" cy="307777"/>
            </a:xfrm>
            <a:prstGeom prst="rect">
              <a:avLst/>
            </a:prstGeom>
            <a:noFill/>
            <a:ln w="9525">
              <a:noFill/>
              <a:miter lim="800000"/>
              <a:headEnd/>
              <a:tailEnd/>
            </a:ln>
          </p:spPr>
          <p:txBody>
            <a:bodyPr wrap="none" lIns="0" tIns="0" rIns="0" bIns="0">
              <a:spAutoFit/>
            </a:bodyPr>
            <a:lstStyle/>
            <a:p>
              <a:endParaRPr lang="en-US" sz="2000" dirty="0">
                <a:solidFill>
                  <a:srgbClr val="008000"/>
                </a:solidFill>
              </a:endParaRPr>
            </a:p>
          </p:txBody>
        </p:sp>
        <p:sp>
          <p:nvSpPr>
            <p:cNvPr id="64593" name="AutoShape 93"/>
            <p:cNvSpPr>
              <a:spLocks noChangeAspect="1" noChangeArrowheads="1" noTextEdit="1"/>
            </p:cNvSpPr>
            <p:nvPr/>
          </p:nvSpPr>
          <p:spPr bwMode="auto">
            <a:xfrm>
              <a:off x="1031433" y="3199482"/>
              <a:ext cx="2785901" cy="1526525"/>
            </a:xfrm>
            <a:prstGeom prst="rect">
              <a:avLst/>
            </a:prstGeom>
            <a:noFill/>
            <a:ln w="9525">
              <a:noFill/>
              <a:miter lim="800000"/>
              <a:headEnd/>
              <a:tailEnd/>
            </a:ln>
          </p:spPr>
          <p:txBody>
            <a:bodyPr/>
            <a:lstStyle/>
            <a:p>
              <a:endParaRPr lang="es-ES" sz="2000"/>
            </a:p>
          </p:txBody>
        </p:sp>
        <p:sp>
          <p:nvSpPr>
            <p:cNvPr id="64594" name="Rectangle 94"/>
            <p:cNvSpPr>
              <a:spLocks noChangeArrowheads="1"/>
            </p:cNvSpPr>
            <p:nvPr/>
          </p:nvSpPr>
          <p:spPr bwMode="auto">
            <a:xfrm>
              <a:off x="2819679" y="3521187"/>
              <a:ext cx="129844" cy="215444"/>
            </a:xfrm>
            <a:prstGeom prst="rect">
              <a:avLst/>
            </a:prstGeom>
            <a:noFill/>
            <a:ln w="9525">
              <a:noFill/>
              <a:miter lim="800000"/>
              <a:headEnd/>
              <a:tailEnd/>
            </a:ln>
          </p:spPr>
          <p:txBody>
            <a:bodyPr wrap="none" lIns="0" tIns="0" rIns="0" bIns="0">
              <a:spAutoFit/>
            </a:bodyPr>
            <a:lstStyle/>
            <a:p>
              <a:r>
                <a:rPr lang="en-US" sz="1400" b="1" dirty="0">
                  <a:solidFill>
                    <a:srgbClr val="3333FF"/>
                  </a:solidFill>
                  <a:latin typeface="Times New Roman" pitchFamily="18" charset="0"/>
                </a:rPr>
                <a:t>N</a:t>
              </a:r>
              <a:endParaRPr lang="en-US" sz="2000" dirty="0">
                <a:solidFill>
                  <a:srgbClr val="3333FF"/>
                </a:solidFill>
              </a:endParaRPr>
            </a:p>
          </p:txBody>
        </p:sp>
        <p:sp>
          <p:nvSpPr>
            <p:cNvPr id="64595" name="Rectangle 95"/>
            <p:cNvSpPr>
              <a:spLocks noChangeArrowheads="1"/>
            </p:cNvSpPr>
            <p:nvPr/>
          </p:nvSpPr>
          <p:spPr bwMode="auto">
            <a:xfrm>
              <a:off x="2970269" y="3521187"/>
              <a:ext cx="139462"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H</a:t>
              </a:r>
              <a:endParaRPr lang="en-US" sz="2000">
                <a:solidFill>
                  <a:srgbClr val="3333FF"/>
                </a:solidFill>
              </a:endParaRPr>
            </a:p>
          </p:txBody>
        </p:sp>
        <p:sp>
          <p:nvSpPr>
            <p:cNvPr id="64596" name="Rectangle 96"/>
            <p:cNvSpPr>
              <a:spLocks noChangeArrowheads="1"/>
            </p:cNvSpPr>
            <p:nvPr/>
          </p:nvSpPr>
          <p:spPr bwMode="auto">
            <a:xfrm>
              <a:off x="1585684" y="3521187"/>
              <a:ext cx="99386"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S</a:t>
              </a:r>
              <a:endParaRPr lang="en-US" sz="2000"/>
            </a:p>
          </p:txBody>
        </p:sp>
        <p:sp>
          <p:nvSpPr>
            <p:cNvPr id="64597" name="Rectangle 97"/>
            <p:cNvSpPr>
              <a:spLocks noChangeArrowheads="1"/>
            </p:cNvSpPr>
            <p:nvPr/>
          </p:nvSpPr>
          <p:spPr bwMode="auto">
            <a:xfrm>
              <a:off x="1698626" y="3521187"/>
              <a:ext cx="49694"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i</a:t>
              </a:r>
              <a:endParaRPr lang="en-US" sz="2000"/>
            </a:p>
          </p:txBody>
        </p:sp>
        <p:sp>
          <p:nvSpPr>
            <p:cNvPr id="64598" name="Rectangle 98"/>
            <p:cNvSpPr>
              <a:spLocks noChangeArrowheads="1"/>
            </p:cNvSpPr>
            <p:nvPr/>
          </p:nvSpPr>
          <p:spPr bwMode="auto">
            <a:xfrm>
              <a:off x="1343068" y="3281484"/>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599" name="Rectangle 99"/>
            <p:cNvSpPr>
              <a:spLocks noChangeArrowheads="1"/>
            </p:cNvSpPr>
            <p:nvPr/>
          </p:nvSpPr>
          <p:spPr bwMode="auto">
            <a:xfrm>
              <a:off x="1288689" y="3687297"/>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00" name="Rectangle 100"/>
            <p:cNvSpPr>
              <a:spLocks noChangeArrowheads="1"/>
            </p:cNvSpPr>
            <p:nvPr/>
          </p:nvSpPr>
          <p:spPr bwMode="auto">
            <a:xfrm>
              <a:off x="1665162" y="3195276"/>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01" name="Rectangle 101"/>
            <p:cNvSpPr>
              <a:spLocks noChangeArrowheads="1"/>
            </p:cNvSpPr>
            <p:nvPr/>
          </p:nvSpPr>
          <p:spPr bwMode="auto">
            <a:xfrm>
              <a:off x="1815751" y="3195276"/>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H</a:t>
              </a:r>
              <a:endParaRPr lang="en-US" sz="2000"/>
            </a:p>
          </p:txBody>
        </p:sp>
        <p:sp>
          <p:nvSpPr>
            <p:cNvPr id="64602" name="Rectangle 102"/>
            <p:cNvSpPr>
              <a:spLocks noChangeArrowheads="1"/>
            </p:cNvSpPr>
            <p:nvPr/>
          </p:nvSpPr>
          <p:spPr bwMode="auto">
            <a:xfrm>
              <a:off x="3323736" y="3510674"/>
              <a:ext cx="129844"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C</a:t>
              </a:r>
              <a:endParaRPr lang="en-US" sz="2000">
                <a:solidFill>
                  <a:srgbClr val="3333FF"/>
                </a:solidFill>
              </a:endParaRPr>
            </a:p>
          </p:txBody>
        </p:sp>
        <p:sp>
          <p:nvSpPr>
            <p:cNvPr id="64603" name="Rectangle 103"/>
            <p:cNvSpPr>
              <a:spLocks noChangeArrowheads="1"/>
            </p:cNvSpPr>
            <p:nvPr/>
          </p:nvSpPr>
          <p:spPr bwMode="auto">
            <a:xfrm>
              <a:off x="3461776" y="3510674"/>
              <a:ext cx="139462"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O</a:t>
              </a:r>
              <a:endParaRPr lang="en-US" sz="2000">
                <a:solidFill>
                  <a:srgbClr val="3333FF"/>
                </a:solidFill>
              </a:endParaRPr>
            </a:p>
          </p:txBody>
        </p:sp>
        <p:sp>
          <p:nvSpPr>
            <p:cNvPr id="64604" name="Rectangle 104"/>
            <p:cNvSpPr>
              <a:spLocks noChangeArrowheads="1"/>
            </p:cNvSpPr>
            <p:nvPr/>
          </p:nvSpPr>
          <p:spPr bwMode="auto">
            <a:xfrm>
              <a:off x="3612365" y="3510674"/>
              <a:ext cx="139462"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O</a:t>
              </a:r>
              <a:endParaRPr lang="en-US" sz="2000">
                <a:solidFill>
                  <a:srgbClr val="3333FF"/>
                </a:solidFill>
              </a:endParaRPr>
            </a:p>
          </p:txBody>
        </p:sp>
        <p:sp>
          <p:nvSpPr>
            <p:cNvPr id="64605" name="Rectangle 105"/>
            <p:cNvSpPr>
              <a:spLocks noChangeArrowheads="1"/>
            </p:cNvSpPr>
            <p:nvPr/>
          </p:nvSpPr>
          <p:spPr bwMode="auto">
            <a:xfrm>
              <a:off x="3762954" y="3458107"/>
              <a:ext cx="43282" cy="153888"/>
            </a:xfrm>
            <a:prstGeom prst="rect">
              <a:avLst/>
            </a:prstGeom>
            <a:noFill/>
            <a:ln w="9525">
              <a:noFill/>
              <a:miter lim="800000"/>
              <a:headEnd/>
              <a:tailEnd/>
            </a:ln>
          </p:spPr>
          <p:txBody>
            <a:bodyPr wrap="none" lIns="0" tIns="0" rIns="0" bIns="0">
              <a:spAutoFit/>
            </a:bodyPr>
            <a:lstStyle/>
            <a:p>
              <a:r>
                <a:rPr lang="en-US" sz="1000" b="1">
                  <a:solidFill>
                    <a:srgbClr val="3333FF"/>
                  </a:solidFill>
                  <a:latin typeface="Times New Roman" pitchFamily="18" charset="0"/>
                </a:rPr>
                <a:t>-</a:t>
              </a:r>
              <a:endParaRPr lang="en-US" sz="2000">
                <a:solidFill>
                  <a:srgbClr val="3333FF"/>
                </a:solidFill>
              </a:endParaRPr>
            </a:p>
          </p:txBody>
        </p:sp>
        <p:sp>
          <p:nvSpPr>
            <p:cNvPr id="64606" name="Line 106"/>
            <p:cNvSpPr>
              <a:spLocks noChangeShapeType="1"/>
            </p:cNvSpPr>
            <p:nvPr/>
          </p:nvSpPr>
          <p:spPr bwMode="auto">
            <a:xfrm flipH="1" flipV="1">
              <a:off x="2597979" y="3472826"/>
              <a:ext cx="177780" cy="103031"/>
            </a:xfrm>
            <a:prstGeom prst="line">
              <a:avLst/>
            </a:prstGeom>
            <a:noFill/>
            <a:ln w="9525">
              <a:solidFill>
                <a:srgbClr val="000000"/>
              </a:solidFill>
              <a:round/>
              <a:headEnd/>
              <a:tailEnd/>
            </a:ln>
          </p:spPr>
          <p:txBody>
            <a:bodyPr/>
            <a:lstStyle/>
            <a:p>
              <a:endParaRPr lang="es-ES" sz="2000"/>
            </a:p>
          </p:txBody>
        </p:sp>
        <p:sp>
          <p:nvSpPr>
            <p:cNvPr id="64607" name="Line 107"/>
            <p:cNvSpPr>
              <a:spLocks noChangeShapeType="1"/>
            </p:cNvSpPr>
            <p:nvPr/>
          </p:nvSpPr>
          <p:spPr bwMode="auto">
            <a:xfrm flipH="1">
              <a:off x="2309349" y="3472826"/>
              <a:ext cx="288629" cy="168212"/>
            </a:xfrm>
            <a:prstGeom prst="line">
              <a:avLst/>
            </a:prstGeom>
            <a:noFill/>
            <a:ln w="9525">
              <a:solidFill>
                <a:srgbClr val="000000"/>
              </a:solidFill>
              <a:round/>
              <a:headEnd/>
              <a:tailEnd/>
            </a:ln>
          </p:spPr>
          <p:txBody>
            <a:bodyPr/>
            <a:lstStyle/>
            <a:p>
              <a:endParaRPr lang="es-ES" sz="2000"/>
            </a:p>
          </p:txBody>
        </p:sp>
        <p:sp>
          <p:nvSpPr>
            <p:cNvPr id="64608" name="Line 108"/>
            <p:cNvSpPr>
              <a:spLocks noChangeShapeType="1"/>
            </p:cNvSpPr>
            <p:nvPr/>
          </p:nvSpPr>
          <p:spPr bwMode="auto">
            <a:xfrm flipH="1" flipV="1">
              <a:off x="2018629" y="3472826"/>
              <a:ext cx="290722" cy="168212"/>
            </a:xfrm>
            <a:prstGeom prst="line">
              <a:avLst/>
            </a:prstGeom>
            <a:noFill/>
            <a:ln w="9525">
              <a:solidFill>
                <a:srgbClr val="000000"/>
              </a:solidFill>
              <a:round/>
              <a:headEnd/>
              <a:tailEnd/>
            </a:ln>
          </p:spPr>
          <p:txBody>
            <a:bodyPr/>
            <a:lstStyle/>
            <a:p>
              <a:endParaRPr lang="es-ES" sz="2000"/>
            </a:p>
          </p:txBody>
        </p:sp>
        <p:sp>
          <p:nvSpPr>
            <p:cNvPr id="64609" name="Line 109"/>
            <p:cNvSpPr>
              <a:spLocks noChangeShapeType="1"/>
            </p:cNvSpPr>
            <p:nvPr/>
          </p:nvSpPr>
          <p:spPr bwMode="auto">
            <a:xfrm flipH="1">
              <a:off x="1780196" y="3472826"/>
              <a:ext cx="238433" cy="138775"/>
            </a:xfrm>
            <a:prstGeom prst="line">
              <a:avLst/>
            </a:prstGeom>
            <a:noFill/>
            <a:ln w="9525">
              <a:solidFill>
                <a:srgbClr val="000000"/>
              </a:solidFill>
              <a:round/>
              <a:headEnd/>
              <a:tailEnd/>
            </a:ln>
          </p:spPr>
          <p:txBody>
            <a:bodyPr/>
            <a:lstStyle/>
            <a:p>
              <a:endParaRPr lang="es-ES" sz="2000"/>
            </a:p>
          </p:txBody>
        </p:sp>
        <p:sp>
          <p:nvSpPr>
            <p:cNvPr id="64610" name="Line 110"/>
            <p:cNvSpPr>
              <a:spLocks noChangeShapeType="1"/>
            </p:cNvSpPr>
            <p:nvPr/>
          </p:nvSpPr>
          <p:spPr bwMode="auto">
            <a:xfrm flipH="1" flipV="1">
              <a:off x="1512482" y="3474928"/>
              <a:ext cx="69021" cy="52567"/>
            </a:xfrm>
            <a:prstGeom prst="line">
              <a:avLst/>
            </a:prstGeom>
            <a:noFill/>
            <a:ln w="9525">
              <a:solidFill>
                <a:srgbClr val="000000"/>
              </a:solidFill>
              <a:round/>
              <a:headEnd/>
              <a:tailEnd/>
            </a:ln>
          </p:spPr>
          <p:txBody>
            <a:bodyPr/>
            <a:lstStyle/>
            <a:p>
              <a:endParaRPr lang="es-ES" sz="2000"/>
            </a:p>
          </p:txBody>
        </p:sp>
        <p:sp>
          <p:nvSpPr>
            <p:cNvPr id="64611" name="Line 111"/>
            <p:cNvSpPr>
              <a:spLocks noChangeShapeType="1"/>
            </p:cNvSpPr>
            <p:nvPr/>
          </p:nvSpPr>
          <p:spPr bwMode="auto">
            <a:xfrm flipH="1">
              <a:off x="1458102" y="3720939"/>
              <a:ext cx="96210" cy="44156"/>
            </a:xfrm>
            <a:prstGeom prst="line">
              <a:avLst/>
            </a:prstGeom>
            <a:noFill/>
            <a:ln w="9525">
              <a:solidFill>
                <a:srgbClr val="000000"/>
              </a:solidFill>
              <a:round/>
              <a:headEnd/>
              <a:tailEnd/>
            </a:ln>
          </p:spPr>
          <p:txBody>
            <a:bodyPr/>
            <a:lstStyle/>
            <a:p>
              <a:endParaRPr lang="es-ES" sz="2000"/>
            </a:p>
          </p:txBody>
        </p:sp>
        <p:sp>
          <p:nvSpPr>
            <p:cNvPr id="64612" name="Line 112"/>
            <p:cNvSpPr>
              <a:spLocks noChangeShapeType="1"/>
            </p:cNvSpPr>
            <p:nvPr/>
          </p:nvSpPr>
          <p:spPr bwMode="auto">
            <a:xfrm flipV="1">
              <a:off x="1732090" y="3416054"/>
              <a:ext cx="4183" cy="111441"/>
            </a:xfrm>
            <a:prstGeom prst="line">
              <a:avLst/>
            </a:prstGeom>
            <a:noFill/>
            <a:ln w="9525">
              <a:solidFill>
                <a:srgbClr val="000000"/>
              </a:solidFill>
              <a:round/>
              <a:headEnd/>
              <a:tailEnd/>
            </a:ln>
          </p:spPr>
          <p:txBody>
            <a:bodyPr/>
            <a:lstStyle/>
            <a:p>
              <a:endParaRPr lang="es-ES" sz="2000"/>
            </a:p>
          </p:txBody>
        </p:sp>
        <p:sp>
          <p:nvSpPr>
            <p:cNvPr id="64613" name="Line 113"/>
            <p:cNvSpPr>
              <a:spLocks noChangeShapeType="1"/>
            </p:cNvSpPr>
            <p:nvPr/>
          </p:nvSpPr>
          <p:spPr bwMode="auto">
            <a:xfrm flipH="1">
              <a:off x="1083720" y="3403438"/>
              <a:ext cx="227976" cy="0"/>
            </a:xfrm>
            <a:prstGeom prst="line">
              <a:avLst/>
            </a:prstGeom>
            <a:noFill/>
            <a:ln w="9525">
              <a:solidFill>
                <a:srgbClr val="000000"/>
              </a:solidFill>
              <a:round/>
              <a:headEnd/>
              <a:tailEnd/>
            </a:ln>
          </p:spPr>
          <p:txBody>
            <a:bodyPr/>
            <a:lstStyle/>
            <a:p>
              <a:endParaRPr lang="es-ES" sz="2000"/>
            </a:p>
          </p:txBody>
        </p:sp>
        <p:sp>
          <p:nvSpPr>
            <p:cNvPr id="64614" name="Line 114"/>
            <p:cNvSpPr>
              <a:spLocks noChangeShapeType="1"/>
            </p:cNvSpPr>
            <p:nvPr/>
          </p:nvSpPr>
          <p:spPr bwMode="auto">
            <a:xfrm flipH="1">
              <a:off x="1029340" y="3809251"/>
              <a:ext cx="227976" cy="0"/>
            </a:xfrm>
            <a:prstGeom prst="line">
              <a:avLst/>
            </a:prstGeom>
            <a:noFill/>
            <a:ln w="9525">
              <a:solidFill>
                <a:srgbClr val="000000"/>
              </a:solidFill>
              <a:round/>
              <a:headEnd/>
              <a:tailEnd/>
            </a:ln>
          </p:spPr>
          <p:txBody>
            <a:bodyPr/>
            <a:lstStyle/>
            <a:p>
              <a:endParaRPr lang="es-ES" sz="2000"/>
            </a:p>
          </p:txBody>
        </p:sp>
        <p:sp>
          <p:nvSpPr>
            <p:cNvPr id="64615" name="Line 115"/>
            <p:cNvSpPr>
              <a:spLocks noChangeShapeType="1"/>
            </p:cNvSpPr>
            <p:nvPr/>
          </p:nvSpPr>
          <p:spPr bwMode="auto">
            <a:xfrm>
              <a:off x="3152231" y="3641039"/>
              <a:ext cx="140132" cy="0"/>
            </a:xfrm>
            <a:prstGeom prst="line">
              <a:avLst/>
            </a:prstGeom>
            <a:noFill/>
            <a:ln w="9525">
              <a:solidFill>
                <a:srgbClr val="3333FF"/>
              </a:solidFill>
              <a:round/>
              <a:headEnd/>
              <a:tailEnd/>
            </a:ln>
          </p:spPr>
          <p:txBody>
            <a:bodyPr/>
            <a:lstStyle/>
            <a:p>
              <a:endParaRPr lang="es-ES" sz="2000"/>
            </a:p>
          </p:txBody>
        </p:sp>
        <p:sp>
          <p:nvSpPr>
            <p:cNvPr id="64616" name="Rectangle 116"/>
            <p:cNvSpPr>
              <a:spLocks noChangeArrowheads="1"/>
            </p:cNvSpPr>
            <p:nvPr/>
          </p:nvSpPr>
          <p:spPr bwMode="auto">
            <a:xfrm>
              <a:off x="2901249" y="4141470"/>
              <a:ext cx="129844"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N</a:t>
              </a:r>
              <a:endParaRPr lang="en-US" sz="2000">
                <a:solidFill>
                  <a:srgbClr val="3333FF"/>
                </a:solidFill>
              </a:endParaRPr>
            </a:p>
          </p:txBody>
        </p:sp>
        <p:sp>
          <p:nvSpPr>
            <p:cNvPr id="64617" name="Rectangle 117"/>
            <p:cNvSpPr>
              <a:spLocks noChangeArrowheads="1"/>
            </p:cNvSpPr>
            <p:nvPr/>
          </p:nvSpPr>
          <p:spPr bwMode="auto">
            <a:xfrm>
              <a:off x="3051839" y="4141470"/>
              <a:ext cx="139462" cy="215444"/>
            </a:xfrm>
            <a:prstGeom prst="rect">
              <a:avLst/>
            </a:prstGeom>
            <a:noFill/>
            <a:ln w="9525">
              <a:noFill/>
              <a:miter lim="800000"/>
              <a:headEnd/>
              <a:tailEnd/>
            </a:ln>
          </p:spPr>
          <p:txBody>
            <a:bodyPr wrap="none" lIns="0" tIns="0" rIns="0" bIns="0">
              <a:spAutoFit/>
            </a:bodyPr>
            <a:lstStyle/>
            <a:p>
              <a:r>
                <a:rPr lang="en-US" sz="1400" b="1">
                  <a:solidFill>
                    <a:srgbClr val="3333FF"/>
                  </a:solidFill>
                  <a:latin typeface="Times New Roman" pitchFamily="18" charset="0"/>
                </a:rPr>
                <a:t>H</a:t>
              </a:r>
              <a:endParaRPr lang="en-US" sz="2000">
                <a:solidFill>
                  <a:srgbClr val="3333FF"/>
                </a:solidFill>
              </a:endParaRPr>
            </a:p>
          </p:txBody>
        </p:sp>
        <p:sp>
          <p:nvSpPr>
            <p:cNvPr id="64618" name="Rectangle 118"/>
            <p:cNvSpPr>
              <a:spLocks noChangeArrowheads="1"/>
            </p:cNvSpPr>
            <p:nvPr/>
          </p:nvSpPr>
          <p:spPr bwMode="auto">
            <a:xfrm>
              <a:off x="3202428" y="4227678"/>
              <a:ext cx="64120" cy="153888"/>
            </a:xfrm>
            <a:prstGeom prst="rect">
              <a:avLst/>
            </a:prstGeom>
            <a:noFill/>
            <a:ln w="9525">
              <a:noFill/>
              <a:miter lim="800000"/>
              <a:headEnd/>
              <a:tailEnd/>
            </a:ln>
          </p:spPr>
          <p:txBody>
            <a:bodyPr wrap="none" lIns="0" tIns="0" rIns="0" bIns="0">
              <a:spAutoFit/>
            </a:bodyPr>
            <a:lstStyle/>
            <a:p>
              <a:r>
                <a:rPr lang="en-US" sz="1000" b="1">
                  <a:solidFill>
                    <a:srgbClr val="3333FF"/>
                  </a:solidFill>
                  <a:latin typeface="Times New Roman" pitchFamily="18" charset="0"/>
                </a:rPr>
                <a:t>3</a:t>
              </a:r>
              <a:endParaRPr lang="en-US" sz="2000">
                <a:solidFill>
                  <a:srgbClr val="3333FF"/>
                </a:solidFill>
              </a:endParaRPr>
            </a:p>
          </p:txBody>
        </p:sp>
        <p:sp>
          <p:nvSpPr>
            <p:cNvPr id="64619" name="Rectangle 119"/>
            <p:cNvSpPr>
              <a:spLocks noChangeArrowheads="1"/>
            </p:cNvSpPr>
            <p:nvPr/>
          </p:nvSpPr>
          <p:spPr bwMode="auto">
            <a:xfrm>
              <a:off x="3277722" y="4088903"/>
              <a:ext cx="73737" cy="153888"/>
            </a:xfrm>
            <a:prstGeom prst="rect">
              <a:avLst/>
            </a:prstGeom>
            <a:noFill/>
            <a:ln w="9525">
              <a:noFill/>
              <a:miter lim="800000"/>
              <a:headEnd/>
              <a:tailEnd/>
            </a:ln>
          </p:spPr>
          <p:txBody>
            <a:bodyPr wrap="none" lIns="0" tIns="0" rIns="0" bIns="0">
              <a:spAutoFit/>
            </a:bodyPr>
            <a:lstStyle/>
            <a:p>
              <a:r>
                <a:rPr lang="en-US" sz="1000" b="1">
                  <a:solidFill>
                    <a:srgbClr val="3333FF"/>
                  </a:solidFill>
                  <a:latin typeface="Times New Roman" pitchFamily="18" charset="0"/>
                </a:rPr>
                <a:t>+</a:t>
              </a:r>
              <a:endParaRPr lang="en-US" sz="2000">
                <a:solidFill>
                  <a:srgbClr val="3333FF"/>
                </a:solidFill>
              </a:endParaRPr>
            </a:p>
          </p:txBody>
        </p:sp>
        <p:sp>
          <p:nvSpPr>
            <p:cNvPr id="64620" name="Rectangle 120"/>
            <p:cNvSpPr>
              <a:spLocks noChangeArrowheads="1"/>
            </p:cNvSpPr>
            <p:nvPr/>
          </p:nvSpPr>
          <p:spPr bwMode="auto">
            <a:xfrm>
              <a:off x="1673528" y="4151982"/>
              <a:ext cx="99386"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S</a:t>
              </a:r>
              <a:endParaRPr lang="en-US" sz="2000"/>
            </a:p>
          </p:txBody>
        </p:sp>
        <p:sp>
          <p:nvSpPr>
            <p:cNvPr id="64621" name="Rectangle 121"/>
            <p:cNvSpPr>
              <a:spLocks noChangeArrowheads="1"/>
            </p:cNvSpPr>
            <p:nvPr/>
          </p:nvSpPr>
          <p:spPr bwMode="auto">
            <a:xfrm>
              <a:off x="1786470" y="4151982"/>
              <a:ext cx="49694"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i</a:t>
              </a:r>
              <a:endParaRPr lang="en-US" sz="2000"/>
            </a:p>
          </p:txBody>
        </p:sp>
        <p:sp>
          <p:nvSpPr>
            <p:cNvPr id="64622" name="Rectangle 122"/>
            <p:cNvSpPr>
              <a:spLocks noChangeArrowheads="1"/>
            </p:cNvSpPr>
            <p:nvPr/>
          </p:nvSpPr>
          <p:spPr bwMode="auto">
            <a:xfrm>
              <a:off x="1753006" y="4475791"/>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23" name="Rectangle 123"/>
            <p:cNvSpPr>
              <a:spLocks noChangeArrowheads="1"/>
            </p:cNvSpPr>
            <p:nvPr/>
          </p:nvSpPr>
          <p:spPr bwMode="auto">
            <a:xfrm>
              <a:off x="1903595" y="4475791"/>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H</a:t>
              </a:r>
              <a:endParaRPr lang="en-US" sz="2000"/>
            </a:p>
          </p:txBody>
        </p:sp>
        <p:sp>
          <p:nvSpPr>
            <p:cNvPr id="64624" name="Rectangle 124"/>
            <p:cNvSpPr>
              <a:spLocks noChangeArrowheads="1"/>
            </p:cNvSpPr>
            <p:nvPr/>
          </p:nvSpPr>
          <p:spPr bwMode="auto">
            <a:xfrm>
              <a:off x="1430912" y="4389583"/>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25" name="Rectangle 125"/>
            <p:cNvSpPr>
              <a:spLocks noChangeArrowheads="1"/>
            </p:cNvSpPr>
            <p:nvPr/>
          </p:nvSpPr>
          <p:spPr bwMode="auto">
            <a:xfrm>
              <a:off x="1376532" y="3983770"/>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26" name="Line 126"/>
            <p:cNvSpPr>
              <a:spLocks noChangeShapeType="1"/>
            </p:cNvSpPr>
            <p:nvPr/>
          </p:nvSpPr>
          <p:spPr bwMode="auto">
            <a:xfrm flipH="1" flipV="1">
              <a:off x="2685822" y="4103622"/>
              <a:ext cx="171504" cy="98825"/>
            </a:xfrm>
            <a:prstGeom prst="line">
              <a:avLst/>
            </a:prstGeom>
            <a:noFill/>
            <a:ln w="9525">
              <a:solidFill>
                <a:srgbClr val="000000"/>
              </a:solidFill>
              <a:round/>
              <a:headEnd/>
              <a:tailEnd/>
            </a:ln>
          </p:spPr>
          <p:txBody>
            <a:bodyPr/>
            <a:lstStyle/>
            <a:p>
              <a:endParaRPr lang="es-ES" sz="2000"/>
            </a:p>
          </p:txBody>
        </p:sp>
        <p:sp>
          <p:nvSpPr>
            <p:cNvPr id="64627" name="Line 127"/>
            <p:cNvSpPr>
              <a:spLocks noChangeShapeType="1"/>
            </p:cNvSpPr>
            <p:nvPr/>
          </p:nvSpPr>
          <p:spPr bwMode="auto">
            <a:xfrm flipH="1">
              <a:off x="2397193" y="4103622"/>
              <a:ext cx="288629" cy="168212"/>
            </a:xfrm>
            <a:prstGeom prst="line">
              <a:avLst/>
            </a:prstGeom>
            <a:noFill/>
            <a:ln w="9525">
              <a:solidFill>
                <a:srgbClr val="000000"/>
              </a:solidFill>
              <a:round/>
              <a:headEnd/>
              <a:tailEnd/>
            </a:ln>
          </p:spPr>
          <p:txBody>
            <a:bodyPr/>
            <a:lstStyle/>
            <a:p>
              <a:endParaRPr lang="es-ES" sz="2000"/>
            </a:p>
          </p:txBody>
        </p:sp>
        <p:sp>
          <p:nvSpPr>
            <p:cNvPr id="64628" name="Line 128"/>
            <p:cNvSpPr>
              <a:spLocks noChangeShapeType="1"/>
            </p:cNvSpPr>
            <p:nvPr/>
          </p:nvSpPr>
          <p:spPr bwMode="auto">
            <a:xfrm flipH="1" flipV="1">
              <a:off x="2106473" y="4103622"/>
              <a:ext cx="290722" cy="168212"/>
            </a:xfrm>
            <a:prstGeom prst="line">
              <a:avLst/>
            </a:prstGeom>
            <a:noFill/>
            <a:ln w="9525">
              <a:solidFill>
                <a:srgbClr val="000000"/>
              </a:solidFill>
              <a:round/>
              <a:headEnd/>
              <a:tailEnd/>
            </a:ln>
          </p:spPr>
          <p:txBody>
            <a:bodyPr/>
            <a:lstStyle/>
            <a:p>
              <a:endParaRPr lang="es-ES" sz="2000"/>
            </a:p>
          </p:txBody>
        </p:sp>
        <p:sp>
          <p:nvSpPr>
            <p:cNvPr id="64629" name="Line 129"/>
            <p:cNvSpPr>
              <a:spLocks noChangeShapeType="1"/>
            </p:cNvSpPr>
            <p:nvPr/>
          </p:nvSpPr>
          <p:spPr bwMode="auto">
            <a:xfrm flipH="1">
              <a:off x="1868040" y="4103622"/>
              <a:ext cx="238433" cy="138775"/>
            </a:xfrm>
            <a:prstGeom prst="line">
              <a:avLst/>
            </a:prstGeom>
            <a:noFill/>
            <a:ln w="9525">
              <a:solidFill>
                <a:srgbClr val="000000"/>
              </a:solidFill>
              <a:round/>
              <a:headEnd/>
              <a:tailEnd/>
            </a:ln>
          </p:spPr>
          <p:txBody>
            <a:bodyPr/>
            <a:lstStyle/>
            <a:p>
              <a:endParaRPr lang="es-ES" sz="2000"/>
            </a:p>
          </p:txBody>
        </p:sp>
        <p:sp>
          <p:nvSpPr>
            <p:cNvPr id="64630" name="Line 130"/>
            <p:cNvSpPr>
              <a:spLocks noChangeShapeType="1"/>
            </p:cNvSpPr>
            <p:nvPr/>
          </p:nvSpPr>
          <p:spPr bwMode="auto">
            <a:xfrm>
              <a:off x="1819934" y="4372761"/>
              <a:ext cx="4183" cy="111441"/>
            </a:xfrm>
            <a:prstGeom prst="line">
              <a:avLst/>
            </a:prstGeom>
            <a:noFill/>
            <a:ln w="9525">
              <a:solidFill>
                <a:srgbClr val="000000"/>
              </a:solidFill>
              <a:round/>
              <a:headEnd/>
              <a:tailEnd/>
            </a:ln>
          </p:spPr>
          <p:txBody>
            <a:bodyPr/>
            <a:lstStyle/>
            <a:p>
              <a:endParaRPr lang="es-ES" sz="2000"/>
            </a:p>
          </p:txBody>
        </p:sp>
        <p:sp>
          <p:nvSpPr>
            <p:cNvPr id="64631" name="Line 131"/>
            <p:cNvSpPr>
              <a:spLocks noChangeShapeType="1"/>
            </p:cNvSpPr>
            <p:nvPr/>
          </p:nvSpPr>
          <p:spPr bwMode="auto">
            <a:xfrm flipH="1">
              <a:off x="1600325" y="4372761"/>
              <a:ext cx="85753" cy="65183"/>
            </a:xfrm>
            <a:prstGeom prst="line">
              <a:avLst/>
            </a:prstGeom>
            <a:noFill/>
            <a:ln w="9525">
              <a:solidFill>
                <a:srgbClr val="000000"/>
              </a:solidFill>
              <a:round/>
              <a:headEnd/>
              <a:tailEnd/>
            </a:ln>
          </p:spPr>
          <p:txBody>
            <a:bodyPr/>
            <a:lstStyle/>
            <a:p>
              <a:endParaRPr lang="es-ES" sz="2000"/>
            </a:p>
          </p:txBody>
        </p:sp>
        <p:sp>
          <p:nvSpPr>
            <p:cNvPr id="64632" name="Line 132"/>
            <p:cNvSpPr>
              <a:spLocks noChangeShapeType="1"/>
            </p:cNvSpPr>
            <p:nvPr/>
          </p:nvSpPr>
          <p:spPr bwMode="auto">
            <a:xfrm flipH="1" flipV="1">
              <a:off x="1545946" y="4147777"/>
              <a:ext cx="96210" cy="44156"/>
            </a:xfrm>
            <a:prstGeom prst="line">
              <a:avLst/>
            </a:prstGeom>
            <a:noFill/>
            <a:ln w="9525">
              <a:solidFill>
                <a:srgbClr val="000000"/>
              </a:solidFill>
              <a:round/>
              <a:headEnd/>
              <a:tailEnd/>
            </a:ln>
          </p:spPr>
          <p:txBody>
            <a:bodyPr/>
            <a:lstStyle/>
            <a:p>
              <a:endParaRPr lang="es-ES" sz="2000"/>
            </a:p>
          </p:txBody>
        </p:sp>
        <p:sp>
          <p:nvSpPr>
            <p:cNvPr id="64633" name="Line 133"/>
            <p:cNvSpPr>
              <a:spLocks noChangeShapeType="1"/>
            </p:cNvSpPr>
            <p:nvPr/>
          </p:nvSpPr>
          <p:spPr bwMode="auto">
            <a:xfrm flipH="1">
              <a:off x="1171564" y="4509433"/>
              <a:ext cx="227976" cy="0"/>
            </a:xfrm>
            <a:prstGeom prst="line">
              <a:avLst/>
            </a:prstGeom>
            <a:noFill/>
            <a:ln w="9525">
              <a:solidFill>
                <a:srgbClr val="000000"/>
              </a:solidFill>
              <a:round/>
              <a:headEnd/>
              <a:tailEnd/>
            </a:ln>
          </p:spPr>
          <p:txBody>
            <a:bodyPr/>
            <a:lstStyle/>
            <a:p>
              <a:endParaRPr lang="es-ES" sz="2000"/>
            </a:p>
          </p:txBody>
        </p:sp>
        <p:sp>
          <p:nvSpPr>
            <p:cNvPr id="64634" name="Line 134"/>
            <p:cNvSpPr>
              <a:spLocks noChangeShapeType="1"/>
            </p:cNvSpPr>
            <p:nvPr/>
          </p:nvSpPr>
          <p:spPr bwMode="auto">
            <a:xfrm flipH="1">
              <a:off x="1117184" y="4103622"/>
              <a:ext cx="227976" cy="0"/>
            </a:xfrm>
            <a:prstGeom prst="line">
              <a:avLst/>
            </a:prstGeom>
            <a:noFill/>
            <a:ln w="9525">
              <a:solidFill>
                <a:srgbClr val="000000"/>
              </a:solidFill>
              <a:round/>
              <a:headEnd/>
              <a:tailEnd/>
            </a:ln>
          </p:spPr>
          <p:txBody>
            <a:bodyPr/>
            <a:lstStyle/>
            <a:p>
              <a:endParaRPr lang="es-ES" sz="2000"/>
            </a:p>
          </p:txBody>
        </p:sp>
        <p:grpSp>
          <p:nvGrpSpPr>
            <p:cNvPr id="64637" name="Group 116"/>
            <p:cNvGrpSpPr>
              <a:grpSpLocks/>
            </p:cNvGrpSpPr>
            <p:nvPr/>
          </p:nvGrpSpPr>
          <p:grpSpPr bwMode="auto">
            <a:xfrm>
              <a:off x="5007407" y="2959779"/>
              <a:ext cx="409937" cy="1766228"/>
              <a:chOff x="2687" y="3424"/>
              <a:chExt cx="124" cy="684"/>
            </a:xfrm>
          </p:grpSpPr>
          <p:sp>
            <p:nvSpPr>
              <p:cNvPr id="64689" name="Line 117"/>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sz="2000"/>
              </a:p>
            </p:txBody>
          </p:sp>
          <p:sp>
            <p:nvSpPr>
              <p:cNvPr id="64690" name="Line 118"/>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sz="2000"/>
              </a:p>
            </p:txBody>
          </p:sp>
          <p:sp>
            <p:nvSpPr>
              <p:cNvPr id="64691" name="Line 119"/>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sz="2000"/>
              </a:p>
            </p:txBody>
          </p:sp>
          <p:sp>
            <p:nvSpPr>
              <p:cNvPr id="64692" name="Line 120"/>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sz="2000"/>
              </a:p>
            </p:txBody>
          </p:sp>
          <p:sp>
            <p:nvSpPr>
              <p:cNvPr id="64693" name="Line 121"/>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sz="2000"/>
              </a:p>
            </p:txBody>
          </p:sp>
          <p:sp>
            <p:nvSpPr>
              <p:cNvPr id="64694" name="Line 122"/>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sz="2000"/>
              </a:p>
            </p:txBody>
          </p:sp>
        </p:grpSp>
        <p:graphicFrame>
          <p:nvGraphicFramePr>
            <p:cNvPr id="64515" name="Object 144"/>
            <p:cNvGraphicFramePr>
              <a:graphicFrameLocks noChangeAspect="1"/>
            </p:cNvGraphicFramePr>
            <p:nvPr/>
          </p:nvGraphicFramePr>
          <p:xfrm>
            <a:off x="3668836" y="3647346"/>
            <a:ext cx="1326022" cy="336424"/>
          </p:xfrm>
          <a:graphic>
            <a:graphicData uri="http://schemas.openxmlformats.org/presentationml/2006/ole">
              <p:oleObj spid="_x0000_s64515" name="Document" r:id="rId4" imgW="676440" imgH="171360" progId="">
                <p:embed/>
              </p:oleObj>
            </a:graphicData>
          </a:graphic>
        </p:graphicFrame>
        <p:sp>
          <p:nvSpPr>
            <p:cNvPr id="64638" name="Text Box 135"/>
            <p:cNvSpPr txBox="1">
              <a:spLocks noChangeArrowheads="1"/>
            </p:cNvSpPr>
            <p:nvPr/>
          </p:nvSpPr>
          <p:spPr bwMode="auto">
            <a:xfrm>
              <a:off x="3926093" y="3008140"/>
              <a:ext cx="745717" cy="584776"/>
            </a:xfrm>
            <a:prstGeom prst="rect">
              <a:avLst/>
            </a:prstGeom>
            <a:noFill/>
            <a:ln w="9525">
              <a:noFill/>
              <a:miter lim="800000"/>
              <a:headEnd/>
              <a:tailEnd/>
            </a:ln>
          </p:spPr>
          <p:txBody>
            <a:bodyPr wrap="none">
              <a:spAutoFit/>
            </a:bodyPr>
            <a:lstStyle/>
            <a:p>
              <a:r>
                <a:rPr lang="es-ES" sz="1600" dirty="0"/>
                <a:t>CO</a:t>
              </a:r>
              <a:r>
                <a:rPr lang="es-ES" sz="1600" baseline="-25000" dirty="0"/>
                <a:t>2</a:t>
              </a:r>
              <a:r>
                <a:rPr lang="es-ES" sz="1600" dirty="0"/>
                <a:t> +</a:t>
              </a:r>
            </a:p>
            <a:p>
              <a:r>
                <a:rPr lang="es-ES" sz="1600" b="1" dirty="0">
                  <a:solidFill>
                    <a:srgbClr val="CC0000"/>
                  </a:solidFill>
                </a:rPr>
                <a:t>2 H</a:t>
              </a:r>
              <a:r>
                <a:rPr lang="es-ES" sz="1600" b="1" baseline="-25000" dirty="0">
                  <a:solidFill>
                    <a:srgbClr val="CC0000"/>
                  </a:solidFill>
                </a:rPr>
                <a:t>2</a:t>
              </a:r>
              <a:r>
                <a:rPr lang="es-ES" sz="1600" b="1" dirty="0">
                  <a:solidFill>
                    <a:srgbClr val="CC0000"/>
                  </a:solidFill>
                </a:rPr>
                <a:t>O</a:t>
              </a:r>
            </a:p>
          </p:txBody>
        </p:sp>
        <p:sp>
          <p:nvSpPr>
            <p:cNvPr id="64640" name="AutoShape 147"/>
            <p:cNvSpPr>
              <a:spLocks noChangeAspect="1" noChangeArrowheads="1" noTextEdit="1"/>
            </p:cNvSpPr>
            <p:nvPr/>
          </p:nvSpPr>
          <p:spPr bwMode="auto">
            <a:xfrm>
              <a:off x="5204009" y="3153223"/>
              <a:ext cx="3049433" cy="1526525"/>
            </a:xfrm>
            <a:prstGeom prst="rect">
              <a:avLst/>
            </a:prstGeom>
            <a:noFill/>
            <a:ln w="9525">
              <a:noFill/>
              <a:miter lim="800000"/>
              <a:headEnd/>
              <a:tailEnd/>
            </a:ln>
          </p:spPr>
          <p:txBody>
            <a:bodyPr/>
            <a:lstStyle/>
            <a:p>
              <a:endParaRPr lang="es-ES" sz="2000"/>
            </a:p>
          </p:txBody>
        </p:sp>
        <p:sp>
          <p:nvSpPr>
            <p:cNvPr id="64641" name="Rectangle 148"/>
            <p:cNvSpPr>
              <a:spLocks noChangeArrowheads="1"/>
            </p:cNvSpPr>
            <p:nvPr/>
          </p:nvSpPr>
          <p:spPr bwMode="auto">
            <a:xfrm>
              <a:off x="7048728" y="4095211"/>
              <a:ext cx="129844"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N</a:t>
              </a:r>
              <a:endParaRPr lang="en-US" sz="2000">
                <a:solidFill>
                  <a:srgbClr val="CC0000"/>
                </a:solidFill>
              </a:endParaRPr>
            </a:p>
          </p:txBody>
        </p:sp>
        <p:sp>
          <p:nvSpPr>
            <p:cNvPr id="64642" name="Rectangle 149"/>
            <p:cNvSpPr>
              <a:spLocks noChangeArrowheads="1"/>
            </p:cNvSpPr>
            <p:nvPr/>
          </p:nvSpPr>
          <p:spPr bwMode="auto">
            <a:xfrm>
              <a:off x="7199317" y="4095211"/>
              <a:ext cx="139462"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H</a:t>
              </a:r>
              <a:endParaRPr lang="en-US" sz="2000">
                <a:solidFill>
                  <a:srgbClr val="CC0000"/>
                </a:solidFill>
              </a:endParaRPr>
            </a:p>
          </p:txBody>
        </p:sp>
        <p:sp>
          <p:nvSpPr>
            <p:cNvPr id="64643" name="Rectangle 150"/>
            <p:cNvSpPr>
              <a:spLocks noChangeArrowheads="1"/>
            </p:cNvSpPr>
            <p:nvPr/>
          </p:nvSpPr>
          <p:spPr bwMode="auto">
            <a:xfrm>
              <a:off x="7349906" y="4181419"/>
              <a:ext cx="64120"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3</a:t>
              </a:r>
              <a:endParaRPr lang="en-US" sz="2000">
                <a:solidFill>
                  <a:srgbClr val="CC0000"/>
                </a:solidFill>
              </a:endParaRPr>
            </a:p>
          </p:txBody>
        </p:sp>
        <p:sp>
          <p:nvSpPr>
            <p:cNvPr id="64644" name="Rectangle 151"/>
            <p:cNvSpPr>
              <a:spLocks noChangeArrowheads="1"/>
            </p:cNvSpPr>
            <p:nvPr/>
          </p:nvSpPr>
          <p:spPr bwMode="auto">
            <a:xfrm>
              <a:off x="7425201" y="4042644"/>
              <a:ext cx="73737"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a:t>
              </a:r>
              <a:endParaRPr lang="en-US" sz="2000">
                <a:solidFill>
                  <a:srgbClr val="CC0000"/>
                </a:solidFill>
              </a:endParaRPr>
            </a:p>
          </p:txBody>
        </p:sp>
        <p:sp>
          <p:nvSpPr>
            <p:cNvPr id="64645" name="Rectangle 152"/>
            <p:cNvSpPr>
              <a:spLocks noChangeArrowheads="1"/>
            </p:cNvSpPr>
            <p:nvPr/>
          </p:nvSpPr>
          <p:spPr bwMode="auto">
            <a:xfrm>
              <a:off x="5821008" y="4105724"/>
              <a:ext cx="99386"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S</a:t>
              </a:r>
              <a:endParaRPr lang="en-US" sz="2000"/>
            </a:p>
          </p:txBody>
        </p:sp>
        <p:sp>
          <p:nvSpPr>
            <p:cNvPr id="64646" name="Rectangle 153"/>
            <p:cNvSpPr>
              <a:spLocks noChangeArrowheads="1"/>
            </p:cNvSpPr>
            <p:nvPr/>
          </p:nvSpPr>
          <p:spPr bwMode="auto">
            <a:xfrm>
              <a:off x="5933950" y="4105724"/>
              <a:ext cx="49694"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i</a:t>
              </a:r>
              <a:endParaRPr lang="en-US" sz="2000"/>
            </a:p>
          </p:txBody>
        </p:sp>
        <p:sp>
          <p:nvSpPr>
            <p:cNvPr id="64647" name="Rectangle 154"/>
            <p:cNvSpPr>
              <a:spLocks noChangeArrowheads="1"/>
            </p:cNvSpPr>
            <p:nvPr/>
          </p:nvSpPr>
          <p:spPr bwMode="auto">
            <a:xfrm>
              <a:off x="5900485" y="4429532"/>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48" name="Rectangle 155"/>
            <p:cNvSpPr>
              <a:spLocks noChangeArrowheads="1"/>
            </p:cNvSpPr>
            <p:nvPr/>
          </p:nvSpPr>
          <p:spPr bwMode="auto">
            <a:xfrm>
              <a:off x="6051075" y="4429532"/>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H</a:t>
              </a:r>
              <a:endParaRPr lang="en-US" sz="2000"/>
            </a:p>
          </p:txBody>
        </p:sp>
        <p:sp>
          <p:nvSpPr>
            <p:cNvPr id="64649" name="Rectangle 156"/>
            <p:cNvSpPr>
              <a:spLocks noChangeArrowheads="1"/>
            </p:cNvSpPr>
            <p:nvPr/>
          </p:nvSpPr>
          <p:spPr bwMode="auto">
            <a:xfrm>
              <a:off x="5578392" y="4343324"/>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50" name="Rectangle 157"/>
            <p:cNvSpPr>
              <a:spLocks noChangeArrowheads="1"/>
            </p:cNvSpPr>
            <p:nvPr/>
          </p:nvSpPr>
          <p:spPr bwMode="auto">
            <a:xfrm>
              <a:off x="5524012" y="3937512"/>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51" name="Line 158"/>
            <p:cNvSpPr>
              <a:spLocks noChangeShapeType="1"/>
            </p:cNvSpPr>
            <p:nvPr/>
          </p:nvSpPr>
          <p:spPr bwMode="auto">
            <a:xfrm flipH="1" flipV="1">
              <a:off x="6833302" y="4057364"/>
              <a:ext cx="184054" cy="107236"/>
            </a:xfrm>
            <a:prstGeom prst="line">
              <a:avLst/>
            </a:prstGeom>
            <a:noFill/>
            <a:ln w="9525">
              <a:solidFill>
                <a:srgbClr val="000000"/>
              </a:solidFill>
              <a:round/>
              <a:headEnd/>
              <a:tailEnd/>
            </a:ln>
          </p:spPr>
          <p:txBody>
            <a:bodyPr/>
            <a:lstStyle/>
            <a:p>
              <a:endParaRPr lang="es-ES" sz="2000"/>
            </a:p>
          </p:txBody>
        </p:sp>
        <p:sp>
          <p:nvSpPr>
            <p:cNvPr id="64652" name="Line 159"/>
            <p:cNvSpPr>
              <a:spLocks noChangeShapeType="1"/>
            </p:cNvSpPr>
            <p:nvPr/>
          </p:nvSpPr>
          <p:spPr bwMode="auto">
            <a:xfrm flipH="1">
              <a:off x="6544673" y="4057364"/>
              <a:ext cx="288629" cy="168212"/>
            </a:xfrm>
            <a:prstGeom prst="line">
              <a:avLst/>
            </a:prstGeom>
            <a:noFill/>
            <a:ln w="9525">
              <a:solidFill>
                <a:srgbClr val="000000"/>
              </a:solidFill>
              <a:round/>
              <a:headEnd/>
              <a:tailEnd/>
            </a:ln>
          </p:spPr>
          <p:txBody>
            <a:bodyPr/>
            <a:lstStyle/>
            <a:p>
              <a:endParaRPr lang="es-ES" sz="2000"/>
            </a:p>
          </p:txBody>
        </p:sp>
        <p:sp>
          <p:nvSpPr>
            <p:cNvPr id="64653" name="Line 160"/>
            <p:cNvSpPr>
              <a:spLocks noChangeShapeType="1"/>
            </p:cNvSpPr>
            <p:nvPr/>
          </p:nvSpPr>
          <p:spPr bwMode="auto">
            <a:xfrm flipH="1" flipV="1">
              <a:off x="6253951" y="4057364"/>
              <a:ext cx="290722" cy="168212"/>
            </a:xfrm>
            <a:prstGeom prst="line">
              <a:avLst/>
            </a:prstGeom>
            <a:noFill/>
            <a:ln w="9525">
              <a:solidFill>
                <a:srgbClr val="000000"/>
              </a:solidFill>
              <a:round/>
              <a:headEnd/>
              <a:tailEnd/>
            </a:ln>
          </p:spPr>
          <p:txBody>
            <a:bodyPr/>
            <a:lstStyle/>
            <a:p>
              <a:endParaRPr lang="es-ES" sz="2000"/>
            </a:p>
          </p:txBody>
        </p:sp>
        <p:sp>
          <p:nvSpPr>
            <p:cNvPr id="64654" name="Line 161"/>
            <p:cNvSpPr>
              <a:spLocks noChangeShapeType="1"/>
            </p:cNvSpPr>
            <p:nvPr/>
          </p:nvSpPr>
          <p:spPr bwMode="auto">
            <a:xfrm flipH="1">
              <a:off x="6015518" y="4057364"/>
              <a:ext cx="238433" cy="138775"/>
            </a:xfrm>
            <a:prstGeom prst="line">
              <a:avLst/>
            </a:prstGeom>
            <a:noFill/>
            <a:ln w="9525">
              <a:solidFill>
                <a:srgbClr val="000000"/>
              </a:solidFill>
              <a:round/>
              <a:headEnd/>
              <a:tailEnd/>
            </a:ln>
          </p:spPr>
          <p:txBody>
            <a:bodyPr/>
            <a:lstStyle/>
            <a:p>
              <a:endParaRPr lang="es-ES" sz="2000"/>
            </a:p>
          </p:txBody>
        </p:sp>
        <p:sp>
          <p:nvSpPr>
            <p:cNvPr id="64655" name="Line 162"/>
            <p:cNvSpPr>
              <a:spLocks noChangeShapeType="1"/>
            </p:cNvSpPr>
            <p:nvPr/>
          </p:nvSpPr>
          <p:spPr bwMode="auto">
            <a:xfrm>
              <a:off x="5967414" y="4326503"/>
              <a:ext cx="4183" cy="111441"/>
            </a:xfrm>
            <a:prstGeom prst="line">
              <a:avLst/>
            </a:prstGeom>
            <a:noFill/>
            <a:ln w="9525">
              <a:solidFill>
                <a:srgbClr val="000000"/>
              </a:solidFill>
              <a:round/>
              <a:headEnd/>
              <a:tailEnd/>
            </a:ln>
          </p:spPr>
          <p:txBody>
            <a:bodyPr/>
            <a:lstStyle/>
            <a:p>
              <a:endParaRPr lang="es-ES" sz="2000"/>
            </a:p>
          </p:txBody>
        </p:sp>
        <p:sp>
          <p:nvSpPr>
            <p:cNvPr id="64656" name="Line 163"/>
            <p:cNvSpPr>
              <a:spLocks noChangeShapeType="1"/>
            </p:cNvSpPr>
            <p:nvPr/>
          </p:nvSpPr>
          <p:spPr bwMode="auto">
            <a:xfrm flipH="1">
              <a:off x="5747804" y="4326503"/>
              <a:ext cx="85753" cy="65183"/>
            </a:xfrm>
            <a:prstGeom prst="line">
              <a:avLst/>
            </a:prstGeom>
            <a:noFill/>
            <a:ln w="9525">
              <a:solidFill>
                <a:srgbClr val="000000"/>
              </a:solidFill>
              <a:round/>
              <a:headEnd/>
              <a:tailEnd/>
            </a:ln>
          </p:spPr>
          <p:txBody>
            <a:bodyPr/>
            <a:lstStyle/>
            <a:p>
              <a:endParaRPr lang="es-ES" sz="2000"/>
            </a:p>
          </p:txBody>
        </p:sp>
        <p:sp>
          <p:nvSpPr>
            <p:cNvPr id="64657" name="Line 164"/>
            <p:cNvSpPr>
              <a:spLocks noChangeShapeType="1"/>
            </p:cNvSpPr>
            <p:nvPr/>
          </p:nvSpPr>
          <p:spPr bwMode="auto">
            <a:xfrm flipH="1" flipV="1">
              <a:off x="5693424" y="4101519"/>
              <a:ext cx="96210" cy="44156"/>
            </a:xfrm>
            <a:prstGeom prst="line">
              <a:avLst/>
            </a:prstGeom>
            <a:noFill/>
            <a:ln w="9525">
              <a:solidFill>
                <a:srgbClr val="000000"/>
              </a:solidFill>
              <a:round/>
              <a:headEnd/>
              <a:tailEnd/>
            </a:ln>
          </p:spPr>
          <p:txBody>
            <a:bodyPr/>
            <a:lstStyle/>
            <a:p>
              <a:endParaRPr lang="es-ES" sz="2000"/>
            </a:p>
          </p:txBody>
        </p:sp>
        <p:sp>
          <p:nvSpPr>
            <p:cNvPr id="64658" name="Line 165"/>
            <p:cNvSpPr>
              <a:spLocks noChangeShapeType="1"/>
            </p:cNvSpPr>
            <p:nvPr/>
          </p:nvSpPr>
          <p:spPr bwMode="auto">
            <a:xfrm flipH="1">
              <a:off x="5319043" y="4463175"/>
              <a:ext cx="240525" cy="0"/>
            </a:xfrm>
            <a:prstGeom prst="line">
              <a:avLst/>
            </a:prstGeom>
            <a:noFill/>
            <a:ln w="9525">
              <a:solidFill>
                <a:srgbClr val="000000"/>
              </a:solidFill>
              <a:round/>
              <a:headEnd/>
              <a:tailEnd/>
            </a:ln>
          </p:spPr>
          <p:txBody>
            <a:bodyPr/>
            <a:lstStyle/>
            <a:p>
              <a:endParaRPr lang="es-ES" sz="2000"/>
            </a:p>
          </p:txBody>
        </p:sp>
        <p:sp>
          <p:nvSpPr>
            <p:cNvPr id="64659" name="Line 166"/>
            <p:cNvSpPr>
              <a:spLocks noChangeShapeType="1"/>
            </p:cNvSpPr>
            <p:nvPr/>
          </p:nvSpPr>
          <p:spPr bwMode="auto">
            <a:xfrm flipH="1">
              <a:off x="5264664" y="4057364"/>
              <a:ext cx="240525" cy="0"/>
            </a:xfrm>
            <a:prstGeom prst="line">
              <a:avLst/>
            </a:prstGeom>
            <a:noFill/>
            <a:ln w="9525">
              <a:solidFill>
                <a:srgbClr val="000000"/>
              </a:solidFill>
              <a:round/>
              <a:headEnd/>
              <a:tailEnd/>
            </a:ln>
          </p:spPr>
          <p:txBody>
            <a:bodyPr/>
            <a:lstStyle/>
            <a:p>
              <a:endParaRPr lang="es-ES" sz="2000"/>
            </a:p>
          </p:txBody>
        </p:sp>
        <p:sp>
          <p:nvSpPr>
            <p:cNvPr id="64660" name="Rectangle 167"/>
            <p:cNvSpPr>
              <a:spLocks noChangeArrowheads="1"/>
            </p:cNvSpPr>
            <p:nvPr/>
          </p:nvSpPr>
          <p:spPr bwMode="auto">
            <a:xfrm>
              <a:off x="6992257" y="3464416"/>
              <a:ext cx="129844" cy="215444"/>
            </a:xfrm>
            <a:prstGeom prst="rect">
              <a:avLst/>
            </a:prstGeom>
            <a:noFill/>
            <a:ln w="9525">
              <a:noFill/>
              <a:miter lim="800000"/>
              <a:headEnd/>
              <a:tailEnd/>
            </a:ln>
          </p:spPr>
          <p:txBody>
            <a:bodyPr wrap="none" lIns="0" tIns="0" rIns="0" bIns="0">
              <a:spAutoFit/>
            </a:bodyPr>
            <a:lstStyle/>
            <a:p>
              <a:r>
                <a:rPr lang="en-US" sz="1400" b="1" dirty="0">
                  <a:solidFill>
                    <a:srgbClr val="CC0000"/>
                  </a:solidFill>
                  <a:latin typeface="Times New Roman" pitchFamily="18" charset="0"/>
                </a:rPr>
                <a:t>N</a:t>
              </a:r>
              <a:endParaRPr lang="en-US" sz="2000" dirty="0">
                <a:solidFill>
                  <a:srgbClr val="CC0000"/>
                </a:solidFill>
              </a:endParaRPr>
            </a:p>
          </p:txBody>
        </p:sp>
        <p:sp>
          <p:nvSpPr>
            <p:cNvPr id="64661" name="Rectangle 168"/>
            <p:cNvSpPr>
              <a:spLocks noChangeArrowheads="1"/>
            </p:cNvSpPr>
            <p:nvPr/>
          </p:nvSpPr>
          <p:spPr bwMode="auto">
            <a:xfrm>
              <a:off x="7142847" y="3464416"/>
              <a:ext cx="139462"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H</a:t>
              </a:r>
              <a:endParaRPr lang="en-US" sz="2000">
                <a:solidFill>
                  <a:srgbClr val="CC0000"/>
                </a:solidFill>
              </a:endParaRPr>
            </a:p>
          </p:txBody>
        </p:sp>
        <p:sp>
          <p:nvSpPr>
            <p:cNvPr id="64662" name="Rectangle 169"/>
            <p:cNvSpPr>
              <a:spLocks noChangeArrowheads="1"/>
            </p:cNvSpPr>
            <p:nvPr/>
          </p:nvSpPr>
          <p:spPr bwMode="auto">
            <a:xfrm>
              <a:off x="7293436" y="3550624"/>
              <a:ext cx="64120"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3</a:t>
              </a:r>
              <a:endParaRPr lang="en-US" sz="2000">
                <a:solidFill>
                  <a:srgbClr val="CC0000"/>
                </a:solidFill>
              </a:endParaRPr>
            </a:p>
          </p:txBody>
        </p:sp>
        <p:sp>
          <p:nvSpPr>
            <p:cNvPr id="64663" name="Rectangle 170"/>
            <p:cNvSpPr>
              <a:spLocks noChangeArrowheads="1"/>
            </p:cNvSpPr>
            <p:nvPr/>
          </p:nvSpPr>
          <p:spPr bwMode="auto">
            <a:xfrm>
              <a:off x="7368731" y="3411849"/>
              <a:ext cx="73737"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a:t>
              </a:r>
              <a:endParaRPr lang="en-US" sz="2000">
                <a:solidFill>
                  <a:srgbClr val="CC0000"/>
                </a:solidFill>
              </a:endParaRPr>
            </a:p>
          </p:txBody>
        </p:sp>
        <p:sp>
          <p:nvSpPr>
            <p:cNvPr id="64664" name="Rectangle 171"/>
            <p:cNvSpPr>
              <a:spLocks noChangeArrowheads="1"/>
            </p:cNvSpPr>
            <p:nvPr/>
          </p:nvSpPr>
          <p:spPr bwMode="auto">
            <a:xfrm>
              <a:off x="5758262" y="3474928"/>
              <a:ext cx="99386"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S</a:t>
              </a:r>
              <a:endParaRPr lang="en-US" sz="2000"/>
            </a:p>
          </p:txBody>
        </p:sp>
        <p:sp>
          <p:nvSpPr>
            <p:cNvPr id="64665" name="Rectangle 172"/>
            <p:cNvSpPr>
              <a:spLocks noChangeArrowheads="1"/>
            </p:cNvSpPr>
            <p:nvPr/>
          </p:nvSpPr>
          <p:spPr bwMode="auto">
            <a:xfrm>
              <a:off x="5871204" y="3474928"/>
              <a:ext cx="49694"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i</a:t>
              </a:r>
              <a:endParaRPr lang="en-US" sz="2000"/>
            </a:p>
          </p:txBody>
        </p:sp>
        <p:sp>
          <p:nvSpPr>
            <p:cNvPr id="64666" name="Rectangle 173"/>
            <p:cNvSpPr>
              <a:spLocks noChangeArrowheads="1"/>
            </p:cNvSpPr>
            <p:nvPr/>
          </p:nvSpPr>
          <p:spPr bwMode="auto">
            <a:xfrm>
              <a:off x="5515646" y="3235226"/>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67" name="Rectangle 174"/>
            <p:cNvSpPr>
              <a:spLocks noChangeArrowheads="1"/>
            </p:cNvSpPr>
            <p:nvPr/>
          </p:nvSpPr>
          <p:spPr bwMode="auto">
            <a:xfrm>
              <a:off x="5461267" y="3641039"/>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68" name="Rectangle 175"/>
            <p:cNvSpPr>
              <a:spLocks noChangeArrowheads="1"/>
            </p:cNvSpPr>
            <p:nvPr/>
          </p:nvSpPr>
          <p:spPr bwMode="auto">
            <a:xfrm>
              <a:off x="5837740" y="3149018"/>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O</a:t>
              </a:r>
              <a:endParaRPr lang="en-US" sz="2000"/>
            </a:p>
          </p:txBody>
        </p:sp>
        <p:sp>
          <p:nvSpPr>
            <p:cNvPr id="64669" name="Rectangle 176"/>
            <p:cNvSpPr>
              <a:spLocks noChangeArrowheads="1"/>
            </p:cNvSpPr>
            <p:nvPr/>
          </p:nvSpPr>
          <p:spPr bwMode="auto">
            <a:xfrm>
              <a:off x="5988329" y="3149018"/>
              <a:ext cx="139462" cy="215444"/>
            </a:xfrm>
            <a:prstGeom prst="rect">
              <a:avLst/>
            </a:prstGeom>
            <a:noFill/>
            <a:ln w="9525">
              <a:noFill/>
              <a:miter lim="800000"/>
              <a:headEnd/>
              <a:tailEnd/>
            </a:ln>
          </p:spPr>
          <p:txBody>
            <a:bodyPr wrap="none" lIns="0" tIns="0" rIns="0" bIns="0">
              <a:spAutoFit/>
            </a:bodyPr>
            <a:lstStyle/>
            <a:p>
              <a:r>
                <a:rPr lang="en-US" sz="1400" b="1">
                  <a:solidFill>
                    <a:srgbClr val="000000"/>
                  </a:solidFill>
                  <a:latin typeface="Times New Roman" pitchFamily="18" charset="0"/>
                </a:rPr>
                <a:t>H</a:t>
              </a:r>
              <a:endParaRPr lang="en-US" sz="2000"/>
            </a:p>
          </p:txBody>
        </p:sp>
        <p:sp>
          <p:nvSpPr>
            <p:cNvPr id="64670" name="Line 177"/>
            <p:cNvSpPr>
              <a:spLocks noChangeShapeType="1"/>
            </p:cNvSpPr>
            <p:nvPr/>
          </p:nvSpPr>
          <p:spPr bwMode="auto">
            <a:xfrm flipH="1" flipV="1">
              <a:off x="6770557" y="3426568"/>
              <a:ext cx="177780" cy="103031"/>
            </a:xfrm>
            <a:prstGeom prst="line">
              <a:avLst/>
            </a:prstGeom>
            <a:noFill/>
            <a:ln w="9525">
              <a:solidFill>
                <a:srgbClr val="000000"/>
              </a:solidFill>
              <a:round/>
              <a:headEnd/>
              <a:tailEnd/>
            </a:ln>
          </p:spPr>
          <p:txBody>
            <a:bodyPr/>
            <a:lstStyle/>
            <a:p>
              <a:endParaRPr lang="es-ES" sz="2000"/>
            </a:p>
          </p:txBody>
        </p:sp>
        <p:sp>
          <p:nvSpPr>
            <p:cNvPr id="64671" name="Line 178"/>
            <p:cNvSpPr>
              <a:spLocks noChangeShapeType="1"/>
            </p:cNvSpPr>
            <p:nvPr/>
          </p:nvSpPr>
          <p:spPr bwMode="auto">
            <a:xfrm flipH="1">
              <a:off x="6481927" y="3426568"/>
              <a:ext cx="288629" cy="168212"/>
            </a:xfrm>
            <a:prstGeom prst="line">
              <a:avLst/>
            </a:prstGeom>
            <a:noFill/>
            <a:ln w="9525">
              <a:solidFill>
                <a:srgbClr val="000000"/>
              </a:solidFill>
              <a:round/>
              <a:headEnd/>
              <a:tailEnd/>
            </a:ln>
          </p:spPr>
          <p:txBody>
            <a:bodyPr/>
            <a:lstStyle/>
            <a:p>
              <a:endParaRPr lang="es-ES" sz="2000"/>
            </a:p>
          </p:txBody>
        </p:sp>
        <p:sp>
          <p:nvSpPr>
            <p:cNvPr id="64672" name="Line 179"/>
            <p:cNvSpPr>
              <a:spLocks noChangeShapeType="1"/>
            </p:cNvSpPr>
            <p:nvPr/>
          </p:nvSpPr>
          <p:spPr bwMode="auto">
            <a:xfrm flipH="1" flipV="1">
              <a:off x="6191206" y="3426568"/>
              <a:ext cx="290722" cy="168212"/>
            </a:xfrm>
            <a:prstGeom prst="line">
              <a:avLst/>
            </a:prstGeom>
            <a:noFill/>
            <a:ln w="9525">
              <a:solidFill>
                <a:srgbClr val="000000"/>
              </a:solidFill>
              <a:round/>
              <a:headEnd/>
              <a:tailEnd/>
            </a:ln>
          </p:spPr>
          <p:txBody>
            <a:bodyPr/>
            <a:lstStyle/>
            <a:p>
              <a:endParaRPr lang="es-ES" sz="2000"/>
            </a:p>
          </p:txBody>
        </p:sp>
        <p:sp>
          <p:nvSpPr>
            <p:cNvPr id="64673" name="Line 180"/>
            <p:cNvSpPr>
              <a:spLocks noChangeShapeType="1"/>
            </p:cNvSpPr>
            <p:nvPr/>
          </p:nvSpPr>
          <p:spPr bwMode="auto">
            <a:xfrm flipH="1">
              <a:off x="5952773" y="3426568"/>
              <a:ext cx="238433" cy="138775"/>
            </a:xfrm>
            <a:prstGeom prst="line">
              <a:avLst/>
            </a:prstGeom>
            <a:noFill/>
            <a:ln w="9525">
              <a:solidFill>
                <a:srgbClr val="000000"/>
              </a:solidFill>
              <a:round/>
              <a:headEnd/>
              <a:tailEnd/>
            </a:ln>
          </p:spPr>
          <p:txBody>
            <a:bodyPr/>
            <a:lstStyle/>
            <a:p>
              <a:endParaRPr lang="es-ES" sz="2000"/>
            </a:p>
          </p:txBody>
        </p:sp>
        <p:sp>
          <p:nvSpPr>
            <p:cNvPr id="64674" name="Line 181"/>
            <p:cNvSpPr>
              <a:spLocks noChangeShapeType="1"/>
            </p:cNvSpPr>
            <p:nvPr/>
          </p:nvSpPr>
          <p:spPr bwMode="auto">
            <a:xfrm flipH="1" flipV="1">
              <a:off x="5685058" y="3428670"/>
              <a:ext cx="69021" cy="52567"/>
            </a:xfrm>
            <a:prstGeom prst="line">
              <a:avLst/>
            </a:prstGeom>
            <a:noFill/>
            <a:ln w="9525">
              <a:solidFill>
                <a:srgbClr val="000000"/>
              </a:solidFill>
              <a:round/>
              <a:headEnd/>
              <a:tailEnd/>
            </a:ln>
          </p:spPr>
          <p:txBody>
            <a:bodyPr/>
            <a:lstStyle/>
            <a:p>
              <a:endParaRPr lang="es-ES" sz="2000"/>
            </a:p>
          </p:txBody>
        </p:sp>
        <p:sp>
          <p:nvSpPr>
            <p:cNvPr id="64675" name="Line 182"/>
            <p:cNvSpPr>
              <a:spLocks noChangeShapeType="1"/>
            </p:cNvSpPr>
            <p:nvPr/>
          </p:nvSpPr>
          <p:spPr bwMode="auto">
            <a:xfrm flipH="1">
              <a:off x="5630679" y="3674681"/>
              <a:ext cx="96210" cy="44156"/>
            </a:xfrm>
            <a:prstGeom prst="line">
              <a:avLst/>
            </a:prstGeom>
            <a:noFill/>
            <a:ln w="9525">
              <a:solidFill>
                <a:srgbClr val="000000"/>
              </a:solidFill>
              <a:round/>
              <a:headEnd/>
              <a:tailEnd/>
            </a:ln>
          </p:spPr>
          <p:txBody>
            <a:bodyPr/>
            <a:lstStyle/>
            <a:p>
              <a:endParaRPr lang="es-ES" sz="2000"/>
            </a:p>
          </p:txBody>
        </p:sp>
        <p:sp>
          <p:nvSpPr>
            <p:cNvPr id="64676" name="Line 183"/>
            <p:cNvSpPr>
              <a:spLocks noChangeShapeType="1"/>
            </p:cNvSpPr>
            <p:nvPr/>
          </p:nvSpPr>
          <p:spPr bwMode="auto">
            <a:xfrm flipV="1">
              <a:off x="5904668" y="3369796"/>
              <a:ext cx="4183" cy="111441"/>
            </a:xfrm>
            <a:prstGeom prst="line">
              <a:avLst/>
            </a:prstGeom>
            <a:noFill/>
            <a:ln w="9525">
              <a:solidFill>
                <a:srgbClr val="000000"/>
              </a:solidFill>
              <a:round/>
              <a:headEnd/>
              <a:tailEnd/>
            </a:ln>
          </p:spPr>
          <p:txBody>
            <a:bodyPr/>
            <a:lstStyle/>
            <a:p>
              <a:endParaRPr lang="es-ES" sz="2000"/>
            </a:p>
          </p:txBody>
        </p:sp>
        <p:sp>
          <p:nvSpPr>
            <p:cNvPr id="64677" name="Line 184"/>
            <p:cNvSpPr>
              <a:spLocks noChangeShapeType="1"/>
            </p:cNvSpPr>
            <p:nvPr/>
          </p:nvSpPr>
          <p:spPr bwMode="auto">
            <a:xfrm flipH="1">
              <a:off x="5256298" y="3357180"/>
              <a:ext cx="240525" cy="0"/>
            </a:xfrm>
            <a:prstGeom prst="line">
              <a:avLst/>
            </a:prstGeom>
            <a:noFill/>
            <a:ln w="9525">
              <a:solidFill>
                <a:srgbClr val="000000"/>
              </a:solidFill>
              <a:round/>
              <a:headEnd/>
              <a:tailEnd/>
            </a:ln>
          </p:spPr>
          <p:txBody>
            <a:bodyPr/>
            <a:lstStyle/>
            <a:p>
              <a:endParaRPr lang="es-ES" sz="2000"/>
            </a:p>
          </p:txBody>
        </p:sp>
        <p:sp>
          <p:nvSpPr>
            <p:cNvPr id="64678" name="Line 185"/>
            <p:cNvSpPr>
              <a:spLocks noChangeShapeType="1"/>
            </p:cNvSpPr>
            <p:nvPr/>
          </p:nvSpPr>
          <p:spPr bwMode="auto">
            <a:xfrm flipH="1">
              <a:off x="5201919" y="3762992"/>
              <a:ext cx="240525" cy="0"/>
            </a:xfrm>
            <a:prstGeom prst="line">
              <a:avLst/>
            </a:prstGeom>
            <a:noFill/>
            <a:ln w="9525">
              <a:solidFill>
                <a:srgbClr val="000000"/>
              </a:solidFill>
              <a:round/>
              <a:headEnd/>
              <a:tailEnd/>
            </a:ln>
          </p:spPr>
          <p:txBody>
            <a:bodyPr/>
            <a:lstStyle/>
            <a:p>
              <a:endParaRPr lang="es-ES" sz="2000"/>
            </a:p>
          </p:txBody>
        </p:sp>
        <p:sp>
          <p:nvSpPr>
            <p:cNvPr id="64679" name="Rectangle 186"/>
            <p:cNvSpPr>
              <a:spLocks noChangeArrowheads="1"/>
            </p:cNvSpPr>
            <p:nvPr/>
          </p:nvSpPr>
          <p:spPr bwMode="auto">
            <a:xfrm>
              <a:off x="7625987" y="3477032"/>
              <a:ext cx="139462"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H</a:t>
              </a:r>
              <a:endParaRPr lang="en-US" sz="2000">
                <a:solidFill>
                  <a:srgbClr val="CC0000"/>
                </a:solidFill>
              </a:endParaRPr>
            </a:p>
          </p:txBody>
        </p:sp>
        <p:sp>
          <p:nvSpPr>
            <p:cNvPr id="64680" name="Rectangle 187"/>
            <p:cNvSpPr>
              <a:spLocks noChangeArrowheads="1"/>
            </p:cNvSpPr>
            <p:nvPr/>
          </p:nvSpPr>
          <p:spPr bwMode="auto">
            <a:xfrm>
              <a:off x="7776576" y="3477032"/>
              <a:ext cx="129844"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C</a:t>
              </a:r>
              <a:endParaRPr lang="en-US" sz="2000">
                <a:solidFill>
                  <a:srgbClr val="CC0000"/>
                </a:solidFill>
              </a:endParaRPr>
            </a:p>
          </p:txBody>
        </p:sp>
        <p:sp>
          <p:nvSpPr>
            <p:cNvPr id="64681" name="Rectangle 188"/>
            <p:cNvSpPr>
              <a:spLocks noChangeArrowheads="1"/>
            </p:cNvSpPr>
            <p:nvPr/>
          </p:nvSpPr>
          <p:spPr bwMode="auto">
            <a:xfrm>
              <a:off x="7914616" y="3477032"/>
              <a:ext cx="139462"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O</a:t>
              </a:r>
              <a:endParaRPr lang="en-US" sz="2000">
                <a:solidFill>
                  <a:srgbClr val="CC0000"/>
                </a:solidFill>
              </a:endParaRPr>
            </a:p>
          </p:txBody>
        </p:sp>
        <p:sp>
          <p:nvSpPr>
            <p:cNvPr id="64682" name="Rectangle 189"/>
            <p:cNvSpPr>
              <a:spLocks noChangeArrowheads="1"/>
            </p:cNvSpPr>
            <p:nvPr/>
          </p:nvSpPr>
          <p:spPr bwMode="auto">
            <a:xfrm>
              <a:off x="8065205" y="3563240"/>
              <a:ext cx="64120"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3</a:t>
              </a:r>
              <a:endParaRPr lang="en-US" sz="2000">
                <a:solidFill>
                  <a:srgbClr val="CC0000"/>
                </a:solidFill>
              </a:endParaRPr>
            </a:p>
          </p:txBody>
        </p:sp>
        <p:sp>
          <p:nvSpPr>
            <p:cNvPr id="64683" name="Rectangle 190"/>
            <p:cNvSpPr>
              <a:spLocks noChangeArrowheads="1"/>
            </p:cNvSpPr>
            <p:nvPr/>
          </p:nvSpPr>
          <p:spPr bwMode="auto">
            <a:xfrm>
              <a:off x="8140500" y="3424465"/>
              <a:ext cx="43282"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a:t>
              </a:r>
              <a:endParaRPr lang="en-US" sz="2000">
                <a:solidFill>
                  <a:srgbClr val="CC0000"/>
                </a:solidFill>
              </a:endParaRPr>
            </a:p>
          </p:txBody>
        </p:sp>
        <p:sp>
          <p:nvSpPr>
            <p:cNvPr id="64684" name="Rectangle 191"/>
            <p:cNvSpPr>
              <a:spLocks noChangeArrowheads="1"/>
            </p:cNvSpPr>
            <p:nvPr/>
          </p:nvSpPr>
          <p:spPr bwMode="auto">
            <a:xfrm>
              <a:off x="7688732" y="4095211"/>
              <a:ext cx="139462" cy="215444"/>
            </a:xfrm>
            <a:prstGeom prst="rect">
              <a:avLst/>
            </a:prstGeom>
            <a:noFill/>
            <a:ln w="9525">
              <a:noFill/>
              <a:miter lim="800000"/>
              <a:headEnd/>
              <a:tailEnd/>
            </a:ln>
          </p:spPr>
          <p:txBody>
            <a:bodyPr wrap="none" lIns="0" tIns="0" rIns="0" bIns="0">
              <a:spAutoFit/>
            </a:bodyPr>
            <a:lstStyle/>
            <a:p>
              <a:r>
                <a:rPr lang="en-US" sz="1400" b="1" dirty="0">
                  <a:solidFill>
                    <a:srgbClr val="CC0000"/>
                  </a:solidFill>
                  <a:latin typeface="Times New Roman" pitchFamily="18" charset="0"/>
                </a:rPr>
                <a:t>H</a:t>
              </a:r>
              <a:endParaRPr lang="en-US" sz="2000" dirty="0">
                <a:solidFill>
                  <a:srgbClr val="CC0000"/>
                </a:solidFill>
              </a:endParaRPr>
            </a:p>
          </p:txBody>
        </p:sp>
        <p:sp>
          <p:nvSpPr>
            <p:cNvPr id="64685" name="Rectangle 192"/>
            <p:cNvSpPr>
              <a:spLocks noChangeArrowheads="1"/>
            </p:cNvSpPr>
            <p:nvPr/>
          </p:nvSpPr>
          <p:spPr bwMode="auto">
            <a:xfrm>
              <a:off x="7839321" y="4095211"/>
              <a:ext cx="129844"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C</a:t>
              </a:r>
              <a:endParaRPr lang="en-US" sz="2000">
                <a:solidFill>
                  <a:srgbClr val="CC0000"/>
                </a:solidFill>
              </a:endParaRPr>
            </a:p>
          </p:txBody>
        </p:sp>
        <p:sp>
          <p:nvSpPr>
            <p:cNvPr id="64686" name="Rectangle 193"/>
            <p:cNvSpPr>
              <a:spLocks noChangeArrowheads="1"/>
            </p:cNvSpPr>
            <p:nvPr/>
          </p:nvSpPr>
          <p:spPr bwMode="auto">
            <a:xfrm>
              <a:off x="7977362" y="4095211"/>
              <a:ext cx="139462" cy="215444"/>
            </a:xfrm>
            <a:prstGeom prst="rect">
              <a:avLst/>
            </a:prstGeom>
            <a:noFill/>
            <a:ln w="9525">
              <a:noFill/>
              <a:miter lim="800000"/>
              <a:headEnd/>
              <a:tailEnd/>
            </a:ln>
          </p:spPr>
          <p:txBody>
            <a:bodyPr wrap="none" lIns="0" tIns="0" rIns="0" bIns="0">
              <a:spAutoFit/>
            </a:bodyPr>
            <a:lstStyle/>
            <a:p>
              <a:r>
                <a:rPr lang="en-US" sz="1400" b="1">
                  <a:solidFill>
                    <a:srgbClr val="CC0000"/>
                  </a:solidFill>
                  <a:latin typeface="Times New Roman" pitchFamily="18" charset="0"/>
                </a:rPr>
                <a:t>O</a:t>
              </a:r>
              <a:endParaRPr lang="en-US" sz="2000">
                <a:solidFill>
                  <a:srgbClr val="CC0000"/>
                </a:solidFill>
              </a:endParaRPr>
            </a:p>
          </p:txBody>
        </p:sp>
        <p:sp>
          <p:nvSpPr>
            <p:cNvPr id="64687" name="Rectangle 194"/>
            <p:cNvSpPr>
              <a:spLocks noChangeArrowheads="1"/>
            </p:cNvSpPr>
            <p:nvPr/>
          </p:nvSpPr>
          <p:spPr bwMode="auto">
            <a:xfrm>
              <a:off x="8127951" y="4181419"/>
              <a:ext cx="64120"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3</a:t>
              </a:r>
              <a:endParaRPr lang="en-US" sz="2000">
                <a:solidFill>
                  <a:srgbClr val="CC0000"/>
                </a:solidFill>
              </a:endParaRPr>
            </a:p>
          </p:txBody>
        </p:sp>
        <p:sp>
          <p:nvSpPr>
            <p:cNvPr id="64688" name="Rectangle 195"/>
            <p:cNvSpPr>
              <a:spLocks noChangeArrowheads="1"/>
            </p:cNvSpPr>
            <p:nvPr/>
          </p:nvSpPr>
          <p:spPr bwMode="auto">
            <a:xfrm>
              <a:off x="8203245" y="4042644"/>
              <a:ext cx="43282" cy="153888"/>
            </a:xfrm>
            <a:prstGeom prst="rect">
              <a:avLst/>
            </a:prstGeom>
            <a:noFill/>
            <a:ln w="9525">
              <a:noFill/>
              <a:miter lim="800000"/>
              <a:headEnd/>
              <a:tailEnd/>
            </a:ln>
          </p:spPr>
          <p:txBody>
            <a:bodyPr wrap="none" lIns="0" tIns="0" rIns="0" bIns="0">
              <a:spAutoFit/>
            </a:bodyPr>
            <a:lstStyle/>
            <a:p>
              <a:r>
                <a:rPr lang="en-US" sz="1000" b="1">
                  <a:solidFill>
                    <a:srgbClr val="CC0000"/>
                  </a:solidFill>
                  <a:latin typeface="Times New Roman" pitchFamily="18" charset="0"/>
                </a:rPr>
                <a:t>-</a:t>
              </a:r>
              <a:endParaRPr lang="en-US" sz="2000">
                <a:solidFill>
                  <a:srgbClr val="CC0000"/>
                </a:solidFill>
              </a:endParaRPr>
            </a:p>
          </p:txBody>
        </p:sp>
        <p:sp>
          <p:nvSpPr>
            <p:cNvPr id="215" name="Text Box 206"/>
            <p:cNvSpPr txBox="1">
              <a:spLocks noChangeArrowheads="1"/>
            </p:cNvSpPr>
            <p:nvPr/>
          </p:nvSpPr>
          <p:spPr bwMode="auto">
            <a:xfrm>
              <a:off x="2694787" y="2690058"/>
              <a:ext cx="1279517" cy="584776"/>
            </a:xfrm>
            <a:prstGeom prst="rect">
              <a:avLst/>
            </a:prstGeom>
            <a:noFill/>
            <a:ln w="9525">
              <a:noFill/>
              <a:miter lim="800000"/>
              <a:headEnd/>
              <a:tailEnd/>
            </a:ln>
          </p:spPr>
          <p:txBody>
            <a:bodyPr wrap="none">
              <a:spAutoFit/>
            </a:bodyPr>
            <a:lstStyle/>
            <a:p>
              <a:r>
                <a:rPr lang="es-ES_tradnl" sz="1600" dirty="0" err="1" smtClean="0"/>
                <a:t>Ammonium</a:t>
              </a:r>
              <a:r>
                <a:rPr lang="es-ES_tradnl" sz="1600" dirty="0" smtClean="0"/>
                <a:t> </a:t>
              </a:r>
            </a:p>
            <a:p>
              <a:r>
                <a:rPr lang="es-ES_tradnl" sz="1600" dirty="0" err="1" smtClean="0"/>
                <a:t>Carbamate</a:t>
              </a:r>
              <a:endParaRPr lang="es-ES_tradnl" sz="1600" dirty="0"/>
            </a:p>
          </p:txBody>
        </p:sp>
        <p:sp>
          <p:nvSpPr>
            <p:cNvPr id="217" name="Text Box 206"/>
            <p:cNvSpPr txBox="1">
              <a:spLocks noChangeArrowheads="1"/>
            </p:cNvSpPr>
            <p:nvPr/>
          </p:nvSpPr>
          <p:spPr bwMode="auto">
            <a:xfrm>
              <a:off x="7030427" y="2690058"/>
              <a:ext cx="1279517" cy="584776"/>
            </a:xfrm>
            <a:prstGeom prst="rect">
              <a:avLst/>
            </a:prstGeom>
            <a:noFill/>
            <a:ln w="9525">
              <a:noFill/>
              <a:miter lim="800000"/>
              <a:headEnd/>
              <a:tailEnd/>
            </a:ln>
          </p:spPr>
          <p:txBody>
            <a:bodyPr wrap="none">
              <a:spAutoFit/>
            </a:bodyPr>
            <a:lstStyle/>
            <a:p>
              <a:r>
                <a:rPr lang="es-ES_tradnl" sz="1600" dirty="0" err="1" smtClean="0"/>
                <a:t>Ammonium</a:t>
              </a:r>
              <a:r>
                <a:rPr lang="es-ES_tradnl" sz="1600" dirty="0" smtClean="0"/>
                <a:t> </a:t>
              </a:r>
            </a:p>
            <a:p>
              <a:r>
                <a:rPr lang="es-ES_tradnl" sz="1600" dirty="0" err="1" smtClean="0"/>
                <a:t>Bicarbonate</a:t>
              </a:r>
              <a:endParaRPr lang="es-ES_tradnl" sz="1600" dirty="0"/>
            </a:p>
          </p:txBody>
        </p:sp>
        <p:sp>
          <p:nvSpPr>
            <p:cNvPr id="220" name="Oval 218"/>
            <p:cNvSpPr>
              <a:spLocks noChangeArrowheads="1"/>
            </p:cNvSpPr>
            <p:nvPr/>
          </p:nvSpPr>
          <p:spPr bwMode="auto">
            <a:xfrm>
              <a:off x="2015753" y="2920105"/>
              <a:ext cx="417120" cy="470977"/>
            </a:xfrm>
            <a:prstGeom prst="ellipse">
              <a:avLst/>
            </a:prstGeom>
            <a:solidFill>
              <a:srgbClr val="CCFFCC"/>
            </a:solidFill>
            <a:ln w="9525">
              <a:solidFill>
                <a:schemeClr val="tx1"/>
              </a:solidFill>
              <a:round/>
              <a:headEnd/>
              <a:tailEnd/>
            </a:ln>
          </p:spPr>
          <p:txBody>
            <a:bodyPr wrap="none" anchor="ctr"/>
            <a:lstStyle/>
            <a:p>
              <a:endParaRPr lang="en-US" sz="2000"/>
            </a:p>
          </p:txBody>
        </p:sp>
        <p:sp>
          <p:nvSpPr>
            <p:cNvPr id="221" name="Text Box 219"/>
            <p:cNvSpPr txBox="1">
              <a:spLocks noChangeArrowheads="1"/>
            </p:cNvSpPr>
            <p:nvPr/>
          </p:nvSpPr>
          <p:spPr bwMode="auto">
            <a:xfrm>
              <a:off x="2043607" y="2903762"/>
              <a:ext cx="381431" cy="400110"/>
            </a:xfrm>
            <a:prstGeom prst="rect">
              <a:avLst/>
            </a:prstGeom>
            <a:noFill/>
            <a:ln w="9525">
              <a:noFill/>
              <a:miter lim="800000"/>
              <a:headEnd/>
              <a:tailEnd/>
            </a:ln>
          </p:spPr>
          <p:txBody>
            <a:bodyPr>
              <a:spAutoFit/>
            </a:bodyPr>
            <a:lstStyle/>
            <a:p>
              <a:pPr>
                <a:spcBef>
                  <a:spcPct val="50000"/>
                </a:spcBef>
              </a:pPr>
              <a:r>
                <a:rPr lang="es-ES_tradnl" sz="2000" dirty="0"/>
                <a:t>4</a:t>
              </a:r>
            </a:p>
          </p:txBody>
        </p:sp>
        <p:sp>
          <p:nvSpPr>
            <p:cNvPr id="222" name="Oval 218"/>
            <p:cNvSpPr>
              <a:spLocks noChangeArrowheads="1"/>
            </p:cNvSpPr>
            <p:nvPr/>
          </p:nvSpPr>
          <p:spPr bwMode="auto">
            <a:xfrm>
              <a:off x="6275113" y="2854329"/>
              <a:ext cx="417120" cy="470977"/>
            </a:xfrm>
            <a:prstGeom prst="ellipse">
              <a:avLst/>
            </a:prstGeom>
            <a:solidFill>
              <a:srgbClr val="CCFFCC"/>
            </a:solidFill>
            <a:ln w="9525">
              <a:solidFill>
                <a:schemeClr val="tx1"/>
              </a:solidFill>
              <a:round/>
              <a:headEnd/>
              <a:tailEnd/>
            </a:ln>
          </p:spPr>
          <p:txBody>
            <a:bodyPr wrap="none" anchor="ctr"/>
            <a:lstStyle/>
            <a:p>
              <a:endParaRPr lang="en-US" sz="2000"/>
            </a:p>
          </p:txBody>
        </p:sp>
        <p:sp>
          <p:nvSpPr>
            <p:cNvPr id="223" name="Text Box 219"/>
            <p:cNvSpPr txBox="1">
              <a:spLocks noChangeArrowheads="1"/>
            </p:cNvSpPr>
            <p:nvPr/>
          </p:nvSpPr>
          <p:spPr bwMode="auto">
            <a:xfrm>
              <a:off x="6314275" y="2854329"/>
              <a:ext cx="381431" cy="400110"/>
            </a:xfrm>
            <a:prstGeom prst="rect">
              <a:avLst/>
            </a:prstGeom>
            <a:noFill/>
            <a:ln w="9525">
              <a:noFill/>
              <a:miter lim="800000"/>
              <a:headEnd/>
              <a:tailEnd/>
            </a:ln>
          </p:spPr>
          <p:txBody>
            <a:bodyPr>
              <a:spAutoFit/>
            </a:bodyPr>
            <a:lstStyle/>
            <a:p>
              <a:pPr>
                <a:spcBef>
                  <a:spcPct val="50000"/>
                </a:spcBef>
              </a:pPr>
              <a:r>
                <a:rPr lang="es-ES_tradnl" sz="2000" dirty="0" smtClean="0"/>
                <a:t>5</a:t>
              </a:r>
              <a:endParaRPr lang="es-ES_tradnl" sz="2000" dirty="0"/>
            </a:p>
          </p:txBody>
        </p:sp>
      </p:grpSp>
      <p:sp>
        <p:nvSpPr>
          <p:cNvPr id="208" name="Text Box 40"/>
          <p:cNvSpPr txBox="1">
            <a:spLocks noChangeArrowheads="1"/>
          </p:cNvSpPr>
          <p:nvPr/>
        </p:nvSpPr>
        <p:spPr bwMode="auto">
          <a:xfrm>
            <a:off x="1403648" y="5423832"/>
            <a:ext cx="2268537" cy="769938"/>
          </a:xfrm>
          <a:prstGeom prst="rect">
            <a:avLst/>
          </a:prstGeom>
          <a:noFill/>
          <a:ln w="9525">
            <a:noFill/>
            <a:miter lim="800000"/>
            <a:headEnd/>
            <a:tailEnd/>
          </a:ln>
        </p:spPr>
        <p:txBody>
          <a:bodyPr>
            <a:spAutoFit/>
          </a:bodyPr>
          <a:lstStyle/>
          <a:p>
            <a:pPr algn="ctr"/>
            <a:r>
              <a:rPr lang="en-GB" sz="1600" b="1" dirty="0" smtClean="0">
                <a:solidFill>
                  <a:srgbClr val="000099"/>
                </a:solidFill>
              </a:rPr>
              <a:t>SBA-N(X)</a:t>
            </a:r>
            <a:endParaRPr lang="es-ES" sz="1600" b="1" dirty="0">
              <a:solidFill>
                <a:srgbClr val="000099"/>
              </a:solidFill>
            </a:endParaRPr>
          </a:p>
          <a:p>
            <a:pPr algn="ctr"/>
            <a:r>
              <a:rPr lang="es-ES_tradnl" sz="1600" b="1" dirty="0" smtClean="0">
                <a:solidFill>
                  <a:srgbClr val="000099"/>
                </a:solidFill>
                <a:cs typeface="Arial" charset="0"/>
              </a:rPr>
              <a:t>X </a:t>
            </a:r>
            <a:r>
              <a:rPr lang="es-ES_tradnl" sz="1600" b="1" dirty="0">
                <a:solidFill>
                  <a:srgbClr val="000099"/>
                </a:solidFill>
                <a:cs typeface="Arial" charset="0"/>
              </a:rPr>
              <a:t>= 2 o 6 </a:t>
            </a:r>
            <a:r>
              <a:rPr lang="es-ES_tradnl" sz="1600" b="1" dirty="0" err="1">
                <a:solidFill>
                  <a:srgbClr val="000099"/>
                </a:solidFill>
                <a:cs typeface="Arial" charset="0"/>
              </a:rPr>
              <a:t>SiOH</a:t>
            </a:r>
            <a:r>
              <a:rPr lang="es-ES_tradnl" sz="1600" b="1" dirty="0">
                <a:solidFill>
                  <a:srgbClr val="000099"/>
                </a:solidFill>
                <a:cs typeface="Arial" charset="0"/>
              </a:rPr>
              <a:t>/nm</a:t>
            </a:r>
            <a:r>
              <a:rPr lang="es-ES_tradnl" sz="1600" b="1" baseline="30000" dirty="0">
                <a:solidFill>
                  <a:srgbClr val="000099"/>
                </a:solidFill>
                <a:cs typeface="Arial" charset="0"/>
              </a:rPr>
              <a:t>2</a:t>
            </a:r>
          </a:p>
          <a:p>
            <a:pPr algn="ctr">
              <a:spcBef>
                <a:spcPct val="50000"/>
              </a:spcBef>
            </a:pPr>
            <a:endParaRPr lang="es-ES" sz="1200" b="1" baseline="30000" dirty="0">
              <a:solidFill>
                <a:srgbClr val="000099"/>
              </a:solidFill>
              <a:cs typeface="Arial" charset="0"/>
            </a:endParaRPr>
          </a:p>
        </p:txBody>
      </p:sp>
      <p:sp>
        <p:nvSpPr>
          <p:cNvPr id="210" name="209 CuadroTexto"/>
          <p:cNvSpPr txBox="1">
            <a:spLocks noChangeArrowheads="1"/>
          </p:cNvSpPr>
          <p:nvPr/>
        </p:nvSpPr>
        <p:spPr bwMode="auto">
          <a:xfrm>
            <a:off x="3923928" y="5401682"/>
            <a:ext cx="4355680" cy="692497"/>
          </a:xfrm>
          <a:prstGeom prst="rect">
            <a:avLst/>
          </a:prstGeom>
          <a:noFill/>
          <a:ln w="9525">
            <a:noFill/>
            <a:miter lim="800000"/>
            <a:headEnd/>
            <a:tailEnd/>
          </a:ln>
        </p:spPr>
        <p:txBody>
          <a:bodyPr wrap="none">
            <a:spAutoFit/>
          </a:bodyPr>
          <a:lstStyle/>
          <a:p>
            <a:pPr algn="just">
              <a:spcBef>
                <a:spcPct val="50000"/>
              </a:spcBef>
            </a:pPr>
            <a:r>
              <a:rPr lang="en-US" dirty="0" err="1" smtClean="0">
                <a:cs typeface="Arial" charset="0"/>
              </a:rPr>
              <a:t>Calcined</a:t>
            </a:r>
            <a:r>
              <a:rPr lang="en-US" dirty="0" smtClean="0">
                <a:cs typeface="Arial" charset="0"/>
              </a:rPr>
              <a:t> silica at </a:t>
            </a:r>
            <a:r>
              <a:rPr lang="en-US" dirty="0">
                <a:cs typeface="Arial" charset="0"/>
              </a:rPr>
              <a:t>550 </a:t>
            </a:r>
            <a:r>
              <a:rPr lang="en-US" dirty="0" smtClean="0">
                <a:cs typeface="Arial" charset="0"/>
              </a:rPr>
              <a:t>ºC: 1,7 Si-OH </a:t>
            </a:r>
            <a:r>
              <a:rPr lang="en-US" dirty="0">
                <a:cs typeface="Arial" charset="0"/>
              </a:rPr>
              <a:t>/nm</a:t>
            </a:r>
            <a:r>
              <a:rPr lang="en-US" baseline="30000" dirty="0">
                <a:cs typeface="Arial" charset="0"/>
              </a:rPr>
              <a:t>2</a:t>
            </a:r>
          </a:p>
          <a:p>
            <a:pPr algn="just">
              <a:spcBef>
                <a:spcPct val="50000"/>
              </a:spcBef>
            </a:pPr>
            <a:r>
              <a:rPr lang="en-US" sz="1400" b="1" dirty="0">
                <a:solidFill>
                  <a:srgbClr val="990000"/>
                </a:solidFill>
                <a:cs typeface="Arial" charset="0"/>
              </a:rPr>
              <a:t>Van </a:t>
            </a:r>
            <a:r>
              <a:rPr lang="en-US" sz="1400" b="1" dirty="0" err="1">
                <a:solidFill>
                  <a:srgbClr val="990000"/>
                </a:solidFill>
                <a:cs typeface="Arial" charset="0"/>
              </a:rPr>
              <a:t>der</a:t>
            </a:r>
            <a:r>
              <a:rPr lang="en-US" sz="1400" b="1" dirty="0">
                <a:solidFill>
                  <a:srgbClr val="990000"/>
                </a:solidFill>
                <a:cs typeface="Arial" charset="0"/>
              </a:rPr>
              <a:t> </a:t>
            </a:r>
            <a:r>
              <a:rPr lang="en-US" sz="1400" b="1" dirty="0" err="1">
                <a:solidFill>
                  <a:srgbClr val="990000"/>
                </a:solidFill>
                <a:cs typeface="Arial" charset="0"/>
              </a:rPr>
              <a:t>Voort</a:t>
            </a:r>
            <a:r>
              <a:rPr lang="en-US" sz="1400" b="1" dirty="0">
                <a:solidFill>
                  <a:srgbClr val="990000"/>
                </a:solidFill>
                <a:cs typeface="Arial" charset="0"/>
              </a:rPr>
              <a:t> et al., Far. Trans., 1991</a:t>
            </a:r>
          </a:p>
        </p:txBody>
      </p:sp>
      <p:sp>
        <p:nvSpPr>
          <p:cNvPr id="213" name="Rectangle 70"/>
          <p:cNvSpPr>
            <a:spLocks noChangeArrowheads="1"/>
          </p:cNvSpPr>
          <p:nvPr/>
        </p:nvSpPr>
        <p:spPr bwMode="auto">
          <a:xfrm>
            <a:off x="1187624" y="764704"/>
            <a:ext cx="7344816" cy="946150"/>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solidFill>
                  <a:srgbClr val="000099"/>
                </a:solidFill>
              </a:rPr>
              <a:t>Surface reactions between amino groups and CO</a:t>
            </a:r>
            <a:r>
              <a:rPr lang="en-US" sz="2000" b="1" baseline="-25000" dirty="0" smtClean="0">
                <a:solidFill>
                  <a:srgbClr val="000099"/>
                </a:solidFill>
              </a:rPr>
              <a:t>2</a:t>
            </a:r>
          </a:p>
          <a:p>
            <a:pPr algn="ctr">
              <a:lnSpc>
                <a:spcPct val="50000"/>
              </a:lnSpc>
              <a:spcBef>
                <a:spcPct val="50000"/>
              </a:spcBef>
            </a:pPr>
            <a:r>
              <a:rPr lang="en-US" sz="2000" b="1" dirty="0" smtClean="0">
                <a:solidFill>
                  <a:srgbClr val="CC0000"/>
                </a:solidFill>
              </a:rPr>
              <a:t>in the presence of water </a:t>
            </a:r>
            <a:endParaRPr lang="en-US" sz="2000" b="1" dirty="0">
              <a:solidFill>
                <a:srgbClr val="CC0000"/>
              </a:solidFill>
            </a:endParaRPr>
          </a:p>
        </p:txBody>
      </p:sp>
      <p:sp>
        <p:nvSpPr>
          <p:cNvPr id="129" name="128 CuadroTexto"/>
          <p:cNvSpPr txBox="1"/>
          <p:nvPr/>
        </p:nvSpPr>
        <p:spPr>
          <a:xfrm>
            <a:off x="1547664" y="4797152"/>
            <a:ext cx="6604693" cy="584775"/>
          </a:xfrm>
          <a:prstGeom prst="rect">
            <a:avLst/>
          </a:prstGeom>
          <a:noFill/>
        </p:spPr>
        <p:txBody>
          <a:bodyPr wrap="none" rtlCol="0">
            <a:spAutoFit/>
          </a:bodyPr>
          <a:lstStyle/>
          <a:p>
            <a:r>
              <a:rPr lang="es-ES" sz="1600" b="1" dirty="0" smtClean="0">
                <a:solidFill>
                  <a:schemeClr val="tx1">
                    <a:lumMod val="95000"/>
                    <a:lumOff val="5000"/>
                  </a:schemeClr>
                </a:solidFill>
              </a:rPr>
              <a:t>Adsorption </a:t>
            </a:r>
            <a:r>
              <a:rPr lang="es-ES" sz="1600" b="1" dirty="0" err="1" smtClean="0">
                <a:solidFill>
                  <a:schemeClr val="tx1">
                    <a:lumMod val="95000"/>
                    <a:lumOff val="5000"/>
                  </a:schemeClr>
                </a:solidFill>
              </a:rPr>
              <a:t>uptake</a:t>
            </a:r>
            <a:r>
              <a:rPr lang="es-ES" sz="1600" b="1" dirty="0" smtClean="0">
                <a:solidFill>
                  <a:schemeClr val="tx1">
                    <a:lumMod val="95000"/>
                    <a:lumOff val="5000"/>
                  </a:schemeClr>
                </a:solidFill>
              </a:rPr>
              <a:t> </a:t>
            </a:r>
            <a:r>
              <a:rPr lang="es-ES" sz="1600" b="1" dirty="0" err="1" smtClean="0">
                <a:solidFill>
                  <a:schemeClr val="tx1">
                    <a:lumMod val="95000"/>
                    <a:lumOff val="5000"/>
                  </a:schemeClr>
                </a:solidFill>
              </a:rPr>
              <a:t>depends</a:t>
            </a:r>
            <a:r>
              <a:rPr lang="es-ES" sz="1600" b="1" dirty="0" smtClean="0">
                <a:solidFill>
                  <a:schemeClr val="tx1">
                    <a:lumMod val="95000"/>
                    <a:lumOff val="5000"/>
                  </a:schemeClr>
                </a:solidFill>
              </a:rPr>
              <a:t> </a:t>
            </a:r>
            <a:r>
              <a:rPr lang="es-ES" sz="1600" b="1" dirty="0" err="1" smtClean="0">
                <a:solidFill>
                  <a:schemeClr val="tx1">
                    <a:lumMod val="95000"/>
                    <a:lumOff val="5000"/>
                  </a:schemeClr>
                </a:solidFill>
              </a:rPr>
              <a:t>on</a:t>
            </a:r>
            <a:r>
              <a:rPr lang="es-ES" sz="1600" b="1" dirty="0" smtClean="0">
                <a:solidFill>
                  <a:schemeClr val="tx1">
                    <a:lumMod val="95000"/>
                    <a:lumOff val="5000"/>
                  </a:schemeClr>
                </a:solidFill>
              </a:rPr>
              <a:t> amine </a:t>
            </a:r>
            <a:r>
              <a:rPr lang="es-ES" sz="1600" b="1" dirty="0" err="1" smtClean="0">
                <a:solidFill>
                  <a:schemeClr val="tx1">
                    <a:lumMod val="95000"/>
                    <a:lumOff val="5000"/>
                  </a:schemeClr>
                </a:solidFill>
              </a:rPr>
              <a:t>density</a:t>
            </a:r>
            <a:r>
              <a:rPr lang="es-ES" sz="1600" b="1" dirty="0" smtClean="0">
                <a:solidFill>
                  <a:schemeClr val="tx1">
                    <a:lumMod val="95000"/>
                    <a:lumOff val="5000"/>
                  </a:schemeClr>
                </a:solidFill>
              </a:rPr>
              <a:t> and total N </a:t>
            </a:r>
            <a:r>
              <a:rPr lang="es-ES" sz="1600" b="1" dirty="0" err="1" smtClean="0">
                <a:solidFill>
                  <a:schemeClr val="tx1">
                    <a:lumMod val="95000"/>
                    <a:lumOff val="5000"/>
                  </a:schemeClr>
                </a:solidFill>
              </a:rPr>
              <a:t>content</a:t>
            </a:r>
            <a:r>
              <a:rPr lang="es-ES" sz="1600" b="1" dirty="0" smtClean="0">
                <a:solidFill>
                  <a:schemeClr val="tx1">
                    <a:lumMod val="95000"/>
                    <a:lumOff val="5000"/>
                  </a:schemeClr>
                </a:solidFill>
              </a:rPr>
              <a:t> </a:t>
            </a:r>
          </a:p>
          <a:p>
            <a:r>
              <a:rPr lang="es-ES" sz="1600" b="1" dirty="0" smtClean="0">
                <a:solidFill>
                  <a:schemeClr val="tx1">
                    <a:lumMod val="95000"/>
                    <a:lumOff val="5000"/>
                  </a:schemeClr>
                </a:solidFill>
              </a:rPr>
              <a:t>(</a:t>
            </a:r>
            <a:r>
              <a:rPr lang="es-ES" sz="1600" b="1" dirty="0" err="1" smtClean="0">
                <a:solidFill>
                  <a:schemeClr val="tx1">
                    <a:lumMod val="95000"/>
                    <a:lumOff val="5000"/>
                  </a:schemeClr>
                </a:solidFill>
              </a:rPr>
              <a:t>i.e.</a:t>
            </a:r>
            <a:r>
              <a:rPr lang="es-ES" sz="1600" b="1" dirty="0" smtClean="0">
                <a:solidFill>
                  <a:schemeClr val="tx1">
                    <a:lumMod val="95000"/>
                    <a:lumOff val="5000"/>
                  </a:schemeClr>
                </a:solidFill>
              </a:rPr>
              <a:t>, </a:t>
            </a:r>
            <a:r>
              <a:rPr lang="es-ES" sz="1600" b="1" dirty="0" err="1" smtClean="0">
                <a:solidFill>
                  <a:schemeClr val="tx1">
                    <a:lumMod val="95000"/>
                    <a:lumOff val="5000"/>
                  </a:schemeClr>
                </a:solidFill>
              </a:rPr>
              <a:t>amount</a:t>
            </a:r>
            <a:r>
              <a:rPr lang="es-ES" sz="1600" b="1" dirty="0" smtClean="0">
                <a:solidFill>
                  <a:schemeClr val="tx1">
                    <a:lumMod val="95000"/>
                    <a:lumOff val="5000"/>
                  </a:schemeClr>
                </a:solidFill>
              </a:rPr>
              <a:t> of </a:t>
            </a:r>
            <a:r>
              <a:rPr lang="es-ES" sz="1600" b="1" dirty="0" err="1" smtClean="0">
                <a:solidFill>
                  <a:schemeClr val="tx1">
                    <a:lumMod val="95000"/>
                    <a:lumOff val="5000"/>
                  </a:schemeClr>
                </a:solidFill>
              </a:rPr>
              <a:t>silanol</a:t>
            </a:r>
            <a:r>
              <a:rPr lang="es-ES" sz="1600" b="1" dirty="0" smtClean="0">
                <a:solidFill>
                  <a:schemeClr val="tx1">
                    <a:lumMod val="95000"/>
                    <a:lumOff val="5000"/>
                  </a:schemeClr>
                </a:solidFill>
              </a:rPr>
              <a:t> </a:t>
            </a:r>
            <a:r>
              <a:rPr lang="es-ES" sz="1600" b="1" dirty="0" err="1" smtClean="0">
                <a:solidFill>
                  <a:schemeClr val="tx1">
                    <a:lumMod val="95000"/>
                    <a:lumOff val="5000"/>
                  </a:schemeClr>
                </a:solidFill>
              </a:rPr>
              <a:t>groups</a:t>
            </a:r>
            <a:r>
              <a:rPr lang="es-ES" sz="1600" b="1" dirty="0" smtClean="0">
                <a:solidFill>
                  <a:schemeClr val="tx1">
                    <a:lumMod val="95000"/>
                    <a:lumOff val="5000"/>
                  </a:schemeClr>
                </a:solidFill>
              </a:rPr>
              <a:t> in </a:t>
            </a:r>
            <a:r>
              <a:rPr lang="es-ES" sz="1600" b="1" dirty="0" err="1" smtClean="0">
                <a:solidFill>
                  <a:schemeClr val="tx1">
                    <a:lumMod val="95000"/>
                    <a:lumOff val="5000"/>
                  </a:schemeClr>
                </a:solidFill>
              </a:rPr>
              <a:t>the</a:t>
            </a:r>
            <a:r>
              <a:rPr lang="es-ES" sz="1600" b="1" dirty="0" smtClean="0">
                <a:solidFill>
                  <a:schemeClr val="tx1">
                    <a:lumMod val="95000"/>
                    <a:lumOff val="5000"/>
                  </a:schemeClr>
                </a:solidFill>
              </a:rPr>
              <a:t> </a:t>
            </a:r>
            <a:r>
              <a:rPr lang="es-ES" sz="1600" b="1" dirty="0" err="1" smtClean="0">
                <a:solidFill>
                  <a:schemeClr val="tx1">
                    <a:lumMod val="95000"/>
                    <a:lumOff val="5000"/>
                  </a:schemeClr>
                </a:solidFill>
              </a:rPr>
              <a:t>surface</a:t>
            </a:r>
            <a:r>
              <a:rPr lang="es-ES" sz="1600" b="1" dirty="0" smtClean="0">
                <a:solidFill>
                  <a:schemeClr val="tx1">
                    <a:lumMod val="95000"/>
                    <a:lumOff val="5000"/>
                  </a:schemeClr>
                </a:solidFill>
              </a:rPr>
              <a:t>)</a:t>
            </a:r>
            <a:endParaRPr lang="es-ES" sz="1600" b="1" dirty="0">
              <a:solidFill>
                <a:schemeClr val="tx1">
                  <a:lumMod val="95000"/>
                  <a:lumOff val="5000"/>
                </a:schemeClr>
              </a:solidFill>
            </a:endParaRPr>
          </a:p>
        </p:txBody>
      </p:sp>
      <p:sp>
        <p:nvSpPr>
          <p:cNvPr id="134" name="133 CuadroTexto"/>
          <p:cNvSpPr txBox="1"/>
          <p:nvPr/>
        </p:nvSpPr>
        <p:spPr>
          <a:xfrm>
            <a:off x="628060" y="4192060"/>
            <a:ext cx="1351652" cy="369332"/>
          </a:xfrm>
          <a:prstGeom prst="rect">
            <a:avLst/>
          </a:prstGeom>
          <a:noFill/>
        </p:spPr>
        <p:txBody>
          <a:bodyPr wrap="none" rtlCol="0">
            <a:spAutoFit/>
          </a:bodyPr>
          <a:lstStyle/>
          <a:p>
            <a:r>
              <a:rPr lang="es-ES" b="1" dirty="0" err="1" smtClean="0">
                <a:solidFill>
                  <a:srgbClr val="0000CC"/>
                </a:solidFill>
              </a:rPr>
              <a:t>Efficiency</a:t>
            </a:r>
            <a:r>
              <a:rPr lang="es-ES" b="1" dirty="0" smtClean="0">
                <a:solidFill>
                  <a:srgbClr val="0000CC"/>
                </a:solidFill>
              </a:rPr>
              <a:t>:</a:t>
            </a:r>
            <a:endParaRPr lang="es-ES" b="1" dirty="0">
              <a:solidFill>
                <a:srgbClr val="0000CC"/>
              </a:solidFill>
            </a:endParaRPr>
          </a:p>
        </p:txBody>
      </p:sp>
      <p:sp>
        <p:nvSpPr>
          <p:cNvPr id="135" name="Text Box 58"/>
          <p:cNvSpPr txBox="1">
            <a:spLocks noChangeArrowheads="1"/>
          </p:cNvSpPr>
          <p:nvPr/>
        </p:nvSpPr>
        <p:spPr bwMode="auto">
          <a:xfrm>
            <a:off x="991269" y="476672"/>
            <a:ext cx="5668963" cy="400110"/>
          </a:xfrm>
          <a:prstGeom prst="rect">
            <a:avLst/>
          </a:prstGeom>
          <a:noFill/>
          <a:ln w="9525">
            <a:noFill/>
            <a:miter lim="800000"/>
            <a:headEnd/>
            <a:tailEnd/>
          </a:ln>
        </p:spPr>
        <p:txBody>
          <a:bodyPr>
            <a:spAutoFit/>
          </a:bodyPr>
          <a:lstStyle/>
          <a:p>
            <a:pPr>
              <a:spcBef>
                <a:spcPct val="50000"/>
              </a:spcBef>
            </a:pPr>
            <a:r>
              <a:rPr lang="es-ES" sz="2000" b="1" dirty="0">
                <a:latin typeface="Arial" pitchFamily="34" charset="0"/>
                <a:cs typeface="Arial" pitchFamily="34" charset="0"/>
              </a:rPr>
              <a:t> </a:t>
            </a:r>
            <a:r>
              <a:rPr lang="es-ES" sz="2000" b="1" dirty="0" err="1" smtClean="0">
                <a:latin typeface="Arial" pitchFamily="34" charset="0"/>
                <a:cs typeface="Arial" pitchFamily="34" charset="0"/>
              </a:rPr>
              <a:t>Drafting</a:t>
            </a:r>
            <a:r>
              <a:rPr lang="es-ES" sz="2000" b="1" dirty="0" smtClean="0">
                <a:latin typeface="Arial" pitchFamily="34" charset="0"/>
                <a:cs typeface="Arial" pitchFamily="34" charset="0"/>
              </a:rPr>
              <a:t> of SBA-15</a:t>
            </a:r>
            <a:endParaRPr lang="es-ES" sz="2000" b="1" dirty="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208" grpId="0"/>
      <p:bldP spid="210" grpId="0"/>
      <p:bldP spid="1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2"/>
          <p:cNvSpPr>
            <a:spLocks noChangeArrowheads="1"/>
          </p:cNvSpPr>
          <p:nvPr/>
        </p:nvSpPr>
        <p:spPr bwMode="auto">
          <a:xfrm>
            <a:off x="1884363" y="1286049"/>
            <a:ext cx="4627562" cy="0"/>
          </a:xfrm>
          <a:prstGeom prst="rect">
            <a:avLst/>
          </a:prstGeom>
          <a:noFill/>
          <a:ln w="9525">
            <a:noFill/>
            <a:miter lim="800000"/>
            <a:headEnd/>
            <a:tailEnd/>
          </a:ln>
        </p:spPr>
        <p:txBody>
          <a:bodyPr wrap="none">
            <a:spAutoFit/>
          </a:bodyPr>
          <a:lstStyle/>
          <a:p>
            <a:endParaRPr lang="en-US"/>
          </a:p>
        </p:txBody>
      </p:sp>
      <p:sp>
        <p:nvSpPr>
          <p:cNvPr id="65545" name="Rectangle 3"/>
          <p:cNvSpPr>
            <a:spLocks noChangeArrowheads="1"/>
          </p:cNvSpPr>
          <p:nvPr/>
        </p:nvSpPr>
        <p:spPr bwMode="auto">
          <a:xfrm>
            <a:off x="1884363" y="1286049"/>
            <a:ext cx="4627562" cy="0"/>
          </a:xfrm>
          <a:prstGeom prst="rect">
            <a:avLst/>
          </a:prstGeom>
          <a:noFill/>
          <a:ln w="9525">
            <a:noFill/>
            <a:miter lim="800000"/>
            <a:headEnd/>
            <a:tailEnd/>
          </a:ln>
        </p:spPr>
        <p:txBody>
          <a:bodyPr wrap="none">
            <a:spAutoFit/>
          </a:bodyPr>
          <a:lstStyle/>
          <a:p>
            <a:endParaRPr lang="en-US"/>
          </a:p>
        </p:txBody>
      </p:sp>
      <p:sp>
        <p:nvSpPr>
          <p:cNvPr id="65546" name="Rectangle 4"/>
          <p:cNvSpPr>
            <a:spLocks noChangeArrowheads="1"/>
          </p:cNvSpPr>
          <p:nvPr/>
        </p:nvSpPr>
        <p:spPr bwMode="auto">
          <a:xfrm>
            <a:off x="214313" y="379587"/>
            <a:ext cx="1798637" cy="336550"/>
          </a:xfrm>
          <a:prstGeom prst="rect">
            <a:avLst/>
          </a:prstGeom>
          <a:noFill/>
          <a:ln w="9525">
            <a:noFill/>
            <a:miter lim="800000"/>
            <a:headEnd/>
            <a:tailEnd/>
          </a:ln>
        </p:spPr>
        <p:txBody>
          <a:bodyPr wrap="none">
            <a:spAutoFit/>
          </a:bodyPr>
          <a:lstStyle/>
          <a:p>
            <a:r>
              <a:rPr lang="en-US" sz="1600">
                <a:latin typeface="Verdana" pitchFamily="34" charset="0"/>
              </a:rPr>
              <a:t>Primary Amines</a:t>
            </a:r>
          </a:p>
        </p:txBody>
      </p:sp>
      <p:grpSp>
        <p:nvGrpSpPr>
          <p:cNvPr id="65547" name="Group 6"/>
          <p:cNvGrpSpPr>
            <a:grpSpLocks/>
          </p:cNvGrpSpPr>
          <p:nvPr/>
        </p:nvGrpSpPr>
        <p:grpSpPr bwMode="auto">
          <a:xfrm>
            <a:off x="3065463" y="830437"/>
            <a:ext cx="311150" cy="1333500"/>
            <a:chOff x="2687" y="3424"/>
            <a:chExt cx="124" cy="684"/>
          </a:xfrm>
        </p:grpSpPr>
        <p:sp>
          <p:nvSpPr>
            <p:cNvPr id="65679" name="Line 7"/>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80" name="Line 8"/>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81" name="Line 9"/>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82" name="Line 10"/>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83" name="Line 11"/>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84" name="Line 12"/>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pic>
        <p:nvPicPr>
          <p:cNvPr id="65548" name="Picture 13"/>
          <p:cNvPicPr>
            <a:picLocks noChangeAspect="1" noChangeArrowheads="1"/>
          </p:cNvPicPr>
          <p:nvPr/>
        </p:nvPicPr>
        <p:blipFill>
          <a:blip r:embed="rId4" cstate="print"/>
          <a:srcRect/>
          <a:stretch>
            <a:fillRect/>
          </a:stretch>
        </p:blipFill>
        <p:spPr bwMode="auto">
          <a:xfrm>
            <a:off x="3238500" y="852662"/>
            <a:ext cx="2368550" cy="584200"/>
          </a:xfrm>
          <a:prstGeom prst="rect">
            <a:avLst/>
          </a:prstGeom>
          <a:noFill/>
          <a:ln w="9525">
            <a:noFill/>
            <a:miter lim="800000"/>
            <a:headEnd/>
            <a:tailEnd/>
          </a:ln>
        </p:spPr>
      </p:pic>
      <p:sp>
        <p:nvSpPr>
          <p:cNvPr id="65549" name="Text Box 14"/>
          <p:cNvSpPr txBox="1">
            <a:spLocks noChangeArrowheads="1"/>
          </p:cNvSpPr>
          <p:nvPr/>
        </p:nvSpPr>
        <p:spPr bwMode="auto">
          <a:xfrm>
            <a:off x="4673600" y="763762"/>
            <a:ext cx="952500" cy="304800"/>
          </a:xfrm>
          <a:prstGeom prst="rect">
            <a:avLst/>
          </a:prstGeom>
          <a:noFill/>
          <a:ln w="9525">
            <a:noFill/>
            <a:miter lim="800000"/>
            <a:headEnd/>
            <a:tailEnd/>
          </a:ln>
        </p:spPr>
        <p:txBody>
          <a:bodyPr wrap="none">
            <a:spAutoFit/>
          </a:bodyPr>
          <a:lstStyle/>
          <a:p>
            <a:r>
              <a:rPr lang="es-ES" sz="1400"/>
              <a:t>Zwitterion</a:t>
            </a:r>
          </a:p>
        </p:txBody>
      </p:sp>
      <p:graphicFrame>
        <p:nvGraphicFramePr>
          <p:cNvPr id="65538" name="Object 15"/>
          <p:cNvGraphicFramePr>
            <a:graphicFrameLocks noChangeAspect="1"/>
          </p:cNvGraphicFramePr>
          <p:nvPr/>
        </p:nvGraphicFramePr>
        <p:xfrm>
          <a:off x="3235325" y="1525762"/>
          <a:ext cx="1638300" cy="552450"/>
        </p:xfrm>
        <a:graphic>
          <a:graphicData uri="http://schemas.openxmlformats.org/presentationml/2006/ole">
            <p:oleObj spid="_x0000_s65538" name="Document" r:id="rId5" imgW="1638360" imgH="552600" progId="">
              <p:embed/>
            </p:oleObj>
          </a:graphicData>
        </a:graphic>
      </p:graphicFrame>
      <p:pic>
        <p:nvPicPr>
          <p:cNvPr id="65550" name="Picture 16"/>
          <p:cNvPicPr>
            <a:picLocks noChangeAspect="1" noChangeArrowheads="1"/>
          </p:cNvPicPr>
          <p:nvPr/>
        </p:nvPicPr>
        <p:blipFill>
          <a:blip r:embed="rId6" cstate="print"/>
          <a:srcRect/>
          <a:stretch>
            <a:fillRect/>
          </a:stretch>
        </p:blipFill>
        <p:spPr bwMode="auto">
          <a:xfrm>
            <a:off x="6159500" y="1020937"/>
            <a:ext cx="2114550" cy="1152525"/>
          </a:xfrm>
          <a:prstGeom prst="rect">
            <a:avLst/>
          </a:prstGeom>
          <a:noFill/>
          <a:ln w="9525">
            <a:noFill/>
            <a:miter lim="800000"/>
            <a:headEnd/>
            <a:tailEnd/>
          </a:ln>
        </p:spPr>
      </p:pic>
      <p:grpSp>
        <p:nvGrpSpPr>
          <p:cNvPr id="65551" name="Group 17"/>
          <p:cNvGrpSpPr>
            <a:grpSpLocks/>
          </p:cNvGrpSpPr>
          <p:nvPr/>
        </p:nvGrpSpPr>
        <p:grpSpPr bwMode="auto">
          <a:xfrm>
            <a:off x="6005513" y="820912"/>
            <a:ext cx="311150" cy="1333500"/>
            <a:chOff x="2687" y="3424"/>
            <a:chExt cx="124" cy="684"/>
          </a:xfrm>
        </p:grpSpPr>
        <p:sp>
          <p:nvSpPr>
            <p:cNvPr id="65673" name="Line 18"/>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74" name="Line 19"/>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75" name="Line 20"/>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76" name="Line 21"/>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77" name="Line 22"/>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78" name="Line 23"/>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sp>
        <p:nvSpPr>
          <p:cNvPr id="65552" name="Line 24"/>
          <p:cNvSpPr>
            <a:spLocks noChangeShapeType="1"/>
          </p:cNvSpPr>
          <p:nvPr/>
        </p:nvSpPr>
        <p:spPr bwMode="auto">
          <a:xfrm>
            <a:off x="5432425" y="1497187"/>
            <a:ext cx="457200" cy="0"/>
          </a:xfrm>
          <a:prstGeom prst="line">
            <a:avLst/>
          </a:prstGeom>
          <a:noFill/>
          <a:ln w="9525">
            <a:solidFill>
              <a:schemeClr val="tx1"/>
            </a:solidFill>
            <a:round/>
            <a:headEnd type="triangle" w="med" len="med"/>
            <a:tailEnd type="triangle" w="med" len="med"/>
          </a:ln>
        </p:spPr>
        <p:txBody>
          <a:bodyPr/>
          <a:lstStyle/>
          <a:p>
            <a:endParaRPr lang="es-ES"/>
          </a:p>
        </p:txBody>
      </p:sp>
      <p:sp>
        <p:nvSpPr>
          <p:cNvPr id="65553" name="Text Box 25"/>
          <p:cNvSpPr txBox="1">
            <a:spLocks noChangeArrowheads="1"/>
          </p:cNvSpPr>
          <p:nvPr/>
        </p:nvSpPr>
        <p:spPr bwMode="auto">
          <a:xfrm>
            <a:off x="7165975" y="768524"/>
            <a:ext cx="1111202" cy="307777"/>
          </a:xfrm>
          <a:prstGeom prst="rect">
            <a:avLst/>
          </a:prstGeom>
          <a:noFill/>
          <a:ln w="9525">
            <a:noFill/>
            <a:miter lim="800000"/>
            <a:headEnd/>
            <a:tailEnd/>
          </a:ln>
        </p:spPr>
        <p:txBody>
          <a:bodyPr wrap="none">
            <a:spAutoFit/>
          </a:bodyPr>
          <a:lstStyle/>
          <a:p>
            <a:r>
              <a:rPr lang="es-ES" sz="1400" b="1" dirty="0" err="1">
                <a:solidFill>
                  <a:srgbClr val="CC0000"/>
                </a:solidFill>
              </a:rPr>
              <a:t>Carbamate</a:t>
            </a:r>
            <a:endParaRPr lang="es-ES" sz="1400" b="1" dirty="0">
              <a:solidFill>
                <a:srgbClr val="CC0000"/>
              </a:solidFill>
            </a:endParaRPr>
          </a:p>
        </p:txBody>
      </p:sp>
      <p:grpSp>
        <p:nvGrpSpPr>
          <p:cNvPr id="65554" name="Group 26"/>
          <p:cNvGrpSpPr>
            <a:grpSpLocks/>
          </p:cNvGrpSpPr>
          <p:nvPr/>
        </p:nvGrpSpPr>
        <p:grpSpPr bwMode="auto">
          <a:xfrm>
            <a:off x="452438" y="820912"/>
            <a:ext cx="311150" cy="1333500"/>
            <a:chOff x="2687" y="3424"/>
            <a:chExt cx="124" cy="684"/>
          </a:xfrm>
        </p:grpSpPr>
        <p:sp>
          <p:nvSpPr>
            <p:cNvPr id="65667" name="Line 27"/>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68" name="Line 28"/>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69" name="Line 29"/>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70" name="Line 30"/>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71" name="Line 31"/>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72" name="Line 32"/>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graphicFrame>
        <p:nvGraphicFramePr>
          <p:cNvPr id="65539" name="Object 33"/>
          <p:cNvGraphicFramePr>
            <a:graphicFrameLocks noChangeAspect="1"/>
          </p:cNvGraphicFramePr>
          <p:nvPr/>
        </p:nvGraphicFramePr>
        <p:xfrm>
          <a:off x="647700" y="878062"/>
          <a:ext cx="1638300" cy="1152525"/>
        </p:xfrm>
        <a:graphic>
          <a:graphicData uri="http://schemas.openxmlformats.org/presentationml/2006/ole">
            <p:oleObj spid="_x0000_s65539" name="Document" r:id="rId7" imgW="1638360" imgH="1152360" progId="">
              <p:embed/>
            </p:oleObj>
          </a:graphicData>
        </a:graphic>
      </p:graphicFrame>
      <p:sp>
        <p:nvSpPr>
          <p:cNvPr id="65555" name="Line 34"/>
          <p:cNvSpPr>
            <a:spLocks noChangeShapeType="1"/>
          </p:cNvSpPr>
          <p:nvPr/>
        </p:nvSpPr>
        <p:spPr bwMode="auto">
          <a:xfrm>
            <a:off x="2457450" y="1509887"/>
            <a:ext cx="457200" cy="0"/>
          </a:xfrm>
          <a:prstGeom prst="line">
            <a:avLst/>
          </a:prstGeom>
          <a:noFill/>
          <a:ln w="9525">
            <a:solidFill>
              <a:schemeClr val="tx1"/>
            </a:solidFill>
            <a:round/>
            <a:headEnd type="triangle" w="med" len="med"/>
            <a:tailEnd type="triangle" w="med" len="med"/>
          </a:ln>
        </p:spPr>
        <p:txBody>
          <a:bodyPr/>
          <a:lstStyle/>
          <a:p>
            <a:endParaRPr lang="es-ES"/>
          </a:p>
        </p:txBody>
      </p:sp>
      <p:graphicFrame>
        <p:nvGraphicFramePr>
          <p:cNvPr id="65540" name="Object 59"/>
          <p:cNvGraphicFramePr>
            <a:graphicFrameLocks noChangeAspect="1"/>
          </p:cNvGraphicFramePr>
          <p:nvPr/>
        </p:nvGraphicFramePr>
        <p:xfrm>
          <a:off x="520700" y="2662412"/>
          <a:ext cx="1905000" cy="1152525"/>
        </p:xfrm>
        <a:graphic>
          <a:graphicData uri="http://schemas.openxmlformats.org/presentationml/2006/ole">
            <p:oleObj spid="_x0000_s65540" name="Document" r:id="rId8" imgW="1905120" imgH="1152360" progId="">
              <p:embed/>
            </p:oleObj>
          </a:graphicData>
        </a:graphic>
      </p:graphicFrame>
      <p:graphicFrame>
        <p:nvGraphicFramePr>
          <p:cNvPr id="65541" name="Object 60"/>
          <p:cNvGraphicFramePr>
            <a:graphicFrameLocks noChangeAspect="1"/>
          </p:cNvGraphicFramePr>
          <p:nvPr/>
        </p:nvGraphicFramePr>
        <p:xfrm>
          <a:off x="3240088" y="2790999"/>
          <a:ext cx="2181225" cy="1162050"/>
        </p:xfrm>
        <a:graphic>
          <a:graphicData uri="http://schemas.openxmlformats.org/presentationml/2006/ole">
            <p:oleObj spid="_x0000_s65541" name="Document" r:id="rId9" imgW="2181240" imgH="1162080" progId="">
              <p:embed/>
            </p:oleObj>
          </a:graphicData>
        </a:graphic>
      </p:graphicFrame>
      <p:grpSp>
        <p:nvGrpSpPr>
          <p:cNvPr id="65556" name="Group 62"/>
          <p:cNvGrpSpPr>
            <a:grpSpLocks/>
          </p:cNvGrpSpPr>
          <p:nvPr/>
        </p:nvGrpSpPr>
        <p:grpSpPr bwMode="auto">
          <a:xfrm>
            <a:off x="341313" y="2570337"/>
            <a:ext cx="311150" cy="1333500"/>
            <a:chOff x="2687" y="3424"/>
            <a:chExt cx="124" cy="684"/>
          </a:xfrm>
        </p:grpSpPr>
        <p:sp>
          <p:nvSpPr>
            <p:cNvPr id="65661" name="Line 63"/>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62" name="Line 64"/>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63" name="Line 65"/>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64" name="Line 66"/>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65" name="Line 67"/>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66" name="Line 68"/>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grpSp>
        <p:nvGrpSpPr>
          <p:cNvPr id="65557" name="Group 69"/>
          <p:cNvGrpSpPr>
            <a:grpSpLocks/>
          </p:cNvGrpSpPr>
          <p:nvPr/>
        </p:nvGrpSpPr>
        <p:grpSpPr bwMode="auto">
          <a:xfrm>
            <a:off x="3071813" y="2643362"/>
            <a:ext cx="311150" cy="1333500"/>
            <a:chOff x="2687" y="3424"/>
            <a:chExt cx="124" cy="684"/>
          </a:xfrm>
        </p:grpSpPr>
        <p:sp>
          <p:nvSpPr>
            <p:cNvPr id="65655" name="Line 70"/>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56" name="Line 71"/>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57" name="Line 72"/>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58" name="Line 73"/>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59" name="Line 74"/>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60" name="Line 75"/>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sp>
        <p:nvSpPr>
          <p:cNvPr id="65558" name="Text Box 83"/>
          <p:cNvSpPr txBox="1">
            <a:spLocks noChangeArrowheads="1"/>
          </p:cNvSpPr>
          <p:nvPr/>
        </p:nvSpPr>
        <p:spPr bwMode="auto">
          <a:xfrm>
            <a:off x="4508500" y="2459212"/>
            <a:ext cx="952500" cy="304800"/>
          </a:xfrm>
          <a:prstGeom prst="rect">
            <a:avLst/>
          </a:prstGeom>
          <a:noFill/>
          <a:ln w="9525">
            <a:noFill/>
            <a:miter lim="800000"/>
            <a:headEnd/>
            <a:tailEnd/>
          </a:ln>
        </p:spPr>
        <p:txBody>
          <a:bodyPr wrap="none">
            <a:spAutoFit/>
          </a:bodyPr>
          <a:lstStyle/>
          <a:p>
            <a:r>
              <a:rPr lang="es-ES" sz="1400"/>
              <a:t>Zwitterion</a:t>
            </a:r>
          </a:p>
        </p:txBody>
      </p:sp>
      <p:sp>
        <p:nvSpPr>
          <p:cNvPr id="65559" name="Rectangle 85"/>
          <p:cNvSpPr>
            <a:spLocks noChangeArrowheads="1"/>
          </p:cNvSpPr>
          <p:nvPr/>
        </p:nvSpPr>
        <p:spPr bwMode="auto">
          <a:xfrm>
            <a:off x="215900" y="663749"/>
            <a:ext cx="8677275" cy="1557338"/>
          </a:xfrm>
          <a:prstGeom prst="rect">
            <a:avLst/>
          </a:prstGeom>
          <a:noFill/>
          <a:ln w="9525">
            <a:solidFill>
              <a:schemeClr val="tx1"/>
            </a:solidFill>
            <a:miter lim="800000"/>
            <a:headEnd/>
            <a:tailEnd/>
          </a:ln>
        </p:spPr>
        <p:txBody>
          <a:bodyPr wrap="none" anchor="ctr"/>
          <a:lstStyle/>
          <a:p>
            <a:endParaRPr lang="en-US"/>
          </a:p>
        </p:txBody>
      </p:sp>
      <p:sp>
        <p:nvSpPr>
          <p:cNvPr id="65560" name="Rectangle 86"/>
          <p:cNvSpPr>
            <a:spLocks noChangeArrowheads="1"/>
          </p:cNvSpPr>
          <p:nvPr/>
        </p:nvSpPr>
        <p:spPr bwMode="auto">
          <a:xfrm>
            <a:off x="220663" y="2189337"/>
            <a:ext cx="2081212" cy="336550"/>
          </a:xfrm>
          <a:prstGeom prst="rect">
            <a:avLst/>
          </a:prstGeom>
          <a:noFill/>
          <a:ln w="9525">
            <a:noFill/>
            <a:miter lim="800000"/>
            <a:headEnd/>
            <a:tailEnd/>
          </a:ln>
        </p:spPr>
        <p:txBody>
          <a:bodyPr wrap="none">
            <a:spAutoFit/>
          </a:bodyPr>
          <a:lstStyle/>
          <a:p>
            <a:r>
              <a:rPr lang="en-US" sz="1600">
                <a:latin typeface="Verdana" pitchFamily="34" charset="0"/>
              </a:rPr>
              <a:t>Secondary Amines</a:t>
            </a:r>
          </a:p>
        </p:txBody>
      </p:sp>
      <p:sp>
        <p:nvSpPr>
          <p:cNvPr id="65561" name="Rectangle 87"/>
          <p:cNvSpPr>
            <a:spLocks noChangeArrowheads="1"/>
          </p:cNvSpPr>
          <p:nvPr/>
        </p:nvSpPr>
        <p:spPr bwMode="auto">
          <a:xfrm>
            <a:off x="222250" y="2473499"/>
            <a:ext cx="8677275" cy="1544638"/>
          </a:xfrm>
          <a:prstGeom prst="rect">
            <a:avLst/>
          </a:prstGeom>
          <a:noFill/>
          <a:ln w="9525">
            <a:solidFill>
              <a:schemeClr val="tx1"/>
            </a:solidFill>
            <a:miter lim="800000"/>
            <a:headEnd/>
            <a:tailEnd/>
          </a:ln>
        </p:spPr>
        <p:txBody>
          <a:bodyPr wrap="none" anchor="ctr"/>
          <a:lstStyle/>
          <a:p>
            <a:endParaRPr lang="en-US"/>
          </a:p>
        </p:txBody>
      </p:sp>
      <p:sp>
        <p:nvSpPr>
          <p:cNvPr id="65562" name="Line 90"/>
          <p:cNvSpPr>
            <a:spLocks noChangeShapeType="1"/>
          </p:cNvSpPr>
          <p:nvPr/>
        </p:nvSpPr>
        <p:spPr bwMode="auto">
          <a:xfrm>
            <a:off x="5448300" y="3221212"/>
            <a:ext cx="457200" cy="0"/>
          </a:xfrm>
          <a:prstGeom prst="line">
            <a:avLst/>
          </a:prstGeom>
          <a:noFill/>
          <a:ln w="9525">
            <a:solidFill>
              <a:schemeClr val="tx1"/>
            </a:solidFill>
            <a:round/>
            <a:headEnd type="triangle" w="med" len="med"/>
            <a:tailEnd type="triangle" w="med" len="med"/>
          </a:ln>
        </p:spPr>
        <p:txBody>
          <a:bodyPr/>
          <a:lstStyle/>
          <a:p>
            <a:endParaRPr lang="es-ES"/>
          </a:p>
        </p:txBody>
      </p:sp>
      <p:sp>
        <p:nvSpPr>
          <p:cNvPr id="65563" name="Line 91"/>
          <p:cNvSpPr>
            <a:spLocks noChangeShapeType="1"/>
          </p:cNvSpPr>
          <p:nvPr/>
        </p:nvSpPr>
        <p:spPr bwMode="auto">
          <a:xfrm>
            <a:off x="2473325" y="3233912"/>
            <a:ext cx="457200" cy="0"/>
          </a:xfrm>
          <a:prstGeom prst="line">
            <a:avLst/>
          </a:prstGeom>
          <a:noFill/>
          <a:ln w="9525">
            <a:solidFill>
              <a:schemeClr val="tx1"/>
            </a:solidFill>
            <a:round/>
            <a:headEnd type="triangle" w="med" len="med"/>
            <a:tailEnd type="triangle" w="med" len="med"/>
          </a:ln>
        </p:spPr>
        <p:txBody>
          <a:bodyPr/>
          <a:lstStyle/>
          <a:p>
            <a:endParaRPr lang="es-ES"/>
          </a:p>
        </p:txBody>
      </p:sp>
      <p:sp>
        <p:nvSpPr>
          <p:cNvPr id="65564" name="Text Box 94"/>
          <p:cNvSpPr txBox="1">
            <a:spLocks noChangeArrowheads="1"/>
          </p:cNvSpPr>
          <p:nvPr/>
        </p:nvSpPr>
        <p:spPr bwMode="auto">
          <a:xfrm>
            <a:off x="7753350" y="2511599"/>
            <a:ext cx="1111202" cy="307777"/>
          </a:xfrm>
          <a:prstGeom prst="rect">
            <a:avLst/>
          </a:prstGeom>
          <a:noFill/>
          <a:ln w="9525">
            <a:noFill/>
            <a:miter lim="800000"/>
            <a:headEnd/>
            <a:tailEnd/>
          </a:ln>
        </p:spPr>
        <p:txBody>
          <a:bodyPr wrap="none">
            <a:spAutoFit/>
          </a:bodyPr>
          <a:lstStyle/>
          <a:p>
            <a:r>
              <a:rPr lang="es-ES" sz="1400" b="1" dirty="0" err="1">
                <a:solidFill>
                  <a:srgbClr val="CC0000"/>
                </a:solidFill>
              </a:rPr>
              <a:t>Carbamate</a:t>
            </a:r>
            <a:endParaRPr lang="es-ES" sz="1400" b="1" dirty="0">
              <a:solidFill>
                <a:srgbClr val="CC0000"/>
              </a:solidFill>
            </a:endParaRPr>
          </a:p>
        </p:txBody>
      </p:sp>
      <p:sp>
        <p:nvSpPr>
          <p:cNvPr id="65565" name="Text Box 96"/>
          <p:cNvSpPr txBox="1">
            <a:spLocks noChangeArrowheads="1"/>
          </p:cNvSpPr>
          <p:nvPr/>
        </p:nvSpPr>
        <p:spPr bwMode="auto">
          <a:xfrm>
            <a:off x="2428875" y="1173337"/>
            <a:ext cx="514350" cy="304800"/>
          </a:xfrm>
          <a:prstGeom prst="rect">
            <a:avLst/>
          </a:prstGeom>
          <a:noFill/>
          <a:ln w="9525">
            <a:noFill/>
            <a:miter lim="800000"/>
            <a:headEnd/>
            <a:tailEnd/>
          </a:ln>
        </p:spPr>
        <p:txBody>
          <a:bodyPr wrap="none">
            <a:spAutoFit/>
          </a:bodyPr>
          <a:lstStyle/>
          <a:p>
            <a:r>
              <a:rPr lang="es-ES" sz="1400"/>
              <a:t>CO</a:t>
            </a:r>
            <a:r>
              <a:rPr lang="es-ES" sz="1400" baseline="-25000"/>
              <a:t>2</a:t>
            </a:r>
          </a:p>
        </p:txBody>
      </p:sp>
      <p:sp>
        <p:nvSpPr>
          <p:cNvPr id="65566" name="Text Box 97"/>
          <p:cNvSpPr txBox="1">
            <a:spLocks noChangeArrowheads="1"/>
          </p:cNvSpPr>
          <p:nvPr/>
        </p:nvSpPr>
        <p:spPr bwMode="auto">
          <a:xfrm>
            <a:off x="2444750" y="2906887"/>
            <a:ext cx="514350" cy="304800"/>
          </a:xfrm>
          <a:prstGeom prst="rect">
            <a:avLst/>
          </a:prstGeom>
          <a:noFill/>
          <a:ln w="9525">
            <a:noFill/>
            <a:miter lim="800000"/>
            <a:headEnd/>
            <a:tailEnd/>
          </a:ln>
        </p:spPr>
        <p:txBody>
          <a:bodyPr wrap="none">
            <a:spAutoFit/>
          </a:bodyPr>
          <a:lstStyle/>
          <a:p>
            <a:r>
              <a:rPr lang="es-ES" sz="1400"/>
              <a:t>CO</a:t>
            </a:r>
            <a:r>
              <a:rPr lang="es-ES" sz="1400" baseline="-25000"/>
              <a:t>2</a:t>
            </a:r>
          </a:p>
        </p:txBody>
      </p:sp>
      <p:sp>
        <p:nvSpPr>
          <p:cNvPr id="65567" name="Oval 103"/>
          <p:cNvSpPr>
            <a:spLocks noChangeArrowheads="1"/>
          </p:cNvSpPr>
          <p:nvPr/>
        </p:nvSpPr>
        <p:spPr bwMode="auto">
          <a:xfrm>
            <a:off x="1905000" y="981249"/>
            <a:ext cx="508000" cy="457200"/>
          </a:xfrm>
          <a:prstGeom prst="ellipse">
            <a:avLst/>
          </a:prstGeom>
          <a:noFill/>
          <a:ln w="12700">
            <a:solidFill>
              <a:srgbClr val="CC0000"/>
            </a:solidFill>
            <a:round/>
            <a:headEnd/>
            <a:tailEnd/>
          </a:ln>
        </p:spPr>
        <p:txBody>
          <a:bodyPr wrap="none" anchor="ctr"/>
          <a:lstStyle/>
          <a:p>
            <a:pPr algn="ctr"/>
            <a:endParaRPr lang="en-US"/>
          </a:p>
        </p:txBody>
      </p:sp>
      <p:sp>
        <p:nvSpPr>
          <p:cNvPr id="65568" name="Oval 106"/>
          <p:cNvSpPr>
            <a:spLocks noChangeArrowheads="1"/>
          </p:cNvSpPr>
          <p:nvPr/>
        </p:nvSpPr>
        <p:spPr bwMode="auto">
          <a:xfrm>
            <a:off x="1752600" y="2644949"/>
            <a:ext cx="749300" cy="660400"/>
          </a:xfrm>
          <a:prstGeom prst="ellipse">
            <a:avLst/>
          </a:prstGeom>
          <a:noFill/>
          <a:ln w="12700">
            <a:solidFill>
              <a:srgbClr val="CC0000"/>
            </a:solidFill>
            <a:round/>
            <a:headEnd/>
            <a:tailEnd/>
          </a:ln>
        </p:spPr>
        <p:txBody>
          <a:bodyPr wrap="none" anchor="ctr"/>
          <a:lstStyle/>
          <a:p>
            <a:pPr algn="ctr"/>
            <a:endParaRPr lang="en-US"/>
          </a:p>
        </p:txBody>
      </p:sp>
      <p:grpSp>
        <p:nvGrpSpPr>
          <p:cNvPr id="7" name="Group 350"/>
          <p:cNvGrpSpPr>
            <a:grpSpLocks/>
          </p:cNvGrpSpPr>
          <p:nvPr/>
        </p:nvGrpSpPr>
        <p:grpSpPr bwMode="auto">
          <a:xfrm>
            <a:off x="220663" y="4005437"/>
            <a:ext cx="8678862" cy="1827212"/>
            <a:chOff x="147" y="2865"/>
            <a:chExt cx="5467" cy="1151"/>
          </a:xfrm>
        </p:grpSpPr>
        <p:sp>
          <p:nvSpPr>
            <p:cNvPr id="65630" name="Text Box 95"/>
            <p:cNvSpPr txBox="1">
              <a:spLocks noChangeArrowheads="1"/>
            </p:cNvSpPr>
            <p:nvPr/>
          </p:nvSpPr>
          <p:spPr bwMode="auto">
            <a:xfrm>
              <a:off x="4066" y="3415"/>
              <a:ext cx="776" cy="212"/>
            </a:xfrm>
            <a:prstGeom prst="rect">
              <a:avLst/>
            </a:prstGeom>
            <a:noFill/>
            <a:ln w="9525">
              <a:noFill/>
              <a:miter lim="800000"/>
              <a:headEnd/>
              <a:tailEnd/>
            </a:ln>
          </p:spPr>
          <p:txBody>
            <a:bodyPr wrap="none">
              <a:spAutoFit/>
            </a:bodyPr>
            <a:lstStyle/>
            <a:p>
              <a:r>
                <a:rPr lang="es-ES" sz="1600" b="1"/>
                <a:t>Carbamate</a:t>
              </a:r>
            </a:p>
          </p:txBody>
        </p:sp>
        <p:sp>
          <p:nvSpPr>
            <p:cNvPr id="65631" name="Line 99"/>
            <p:cNvSpPr>
              <a:spLocks noChangeShapeType="1"/>
            </p:cNvSpPr>
            <p:nvPr/>
          </p:nvSpPr>
          <p:spPr bwMode="auto">
            <a:xfrm>
              <a:off x="3926" y="3097"/>
              <a:ext cx="1074" cy="842"/>
            </a:xfrm>
            <a:prstGeom prst="line">
              <a:avLst/>
            </a:prstGeom>
            <a:noFill/>
            <a:ln w="19050">
              <a:solidFill>
                <a:srgbClr val="CC0000"/>
              </a:solidFill>
              <a:round/>
              <a:headEnd/>
              <a:tailEnd/>
            </a:ln>
          </p:spPr>
          <p:txBody>
            <a:bodyPr/>
            <a:lstStyle/>
            <a:p>
              <a:endParaRPr lang="es-ES"/>
            </a:p>
          </p:txBody>
        </p:sp>
        <p:sp>
          <p:nvSpPr>
            <p:cNvPr id="65632" name="Line 325"/>
            <p:cNvSpPr>
              <a:spLocks noChangeShapeType="1"/>
            </p:cNvSpPr>
            <p:nvPr/>
          </p:nvSpPr>
          <p:spPr bwMode="auto">
            <a:xfrm flipV="1">
              <a:off x="3922" y="3114"/>
              <a:ext cx="1038" cy="828"/>
            </a:xfrm>
            <a:prstGeom prst="line">
              <a:avLst/>
            </a:prstGeom>
            <a:noFill/>
            <a:ln w="19050">
              <a:solidFill>
                <a:srgbClr val="CC0000"/>
              </a:solidFill>
              <a:round/>
              <a:headEnd/>
              <a:tailEnd/>
            </a:ln>
          </p:spPr>
          <p:txBody>
            <a:bodyPr/>
            <a:lstStyle/>
            <a:p>
              <a:endParaRPr lang="es-ES"/>
            </a:p>
          </p:txBody>
        </p:sp>
        <p:grpSp>
          <p:nvGrpSpPr>
            <p:cNvPr id="65633" name="Group 326"/>
            <p:cNvGrpSpPr>
              <a:grpSpLocks/>
            </p:cNvGrpSpPr>
            <p:nvPr/>
          </p:nvGrpSpPr>
          <p:grpSpPr bwMode="auto">
            <a:xfrm>
              <a:off x="147" y="2865"/>
              <a:ext cx="5467" cy="1151"/>
              <a:chOff x="147" y="2865"/>
              <a:chExt cx="5467" cy="1151"/>
            </a:xfrm>
          </p:grpSpPr>
          <p:sp>
            <p:nvSpPr>
              <p:cNvPr id="65634" name="Line 327"/>
              <p:cNvSpPr>
                <a:spLocks noChangeShapeType="1"/>
              </p:cNvSpPr>
              <p:nvPr/>
            </p:nvSpPr>
            <p:spPr bwMode="auto">
              <a:xfrm>
                <a:off x="3416" y="3545"/>
                <a:ext cx="288" cy="0"/>
              </a:xfrm>
              <a:prstGeom prst="line">
                <a:avLst/>
              </a:prstGeom>
              <a:noFill/>
              <a:ln w="9525">
                <a:solidFill>
                  <a:schemeClr val="tx1"/>
                </a:solidFill>
                <a:round/>
                <a:headEnd type="triangle" w="med" len="med"/>
                <a:tailEnd type="triangle" w="med" len="med"/>
              </a:ln>
            </p:spPr>
            <p:txBody>
              <a:bodyPr/>
              <a:lstStyle/>
              <a:p>
                <a:endParaRPr lang="es-ES"/>
              </a:p>
            </p:txBody>
          </p:sp>
          <p:grpSp>
            <p:nvGrpSpPr>
              <p:cNvPr id="65635" name="Group 328"/>
              <p:cNvGrpSpPr>
                <a:grpSpLocks/>
              </p:cNvGrpSpPr>
              <p:nvPr/>
            </p:nvGrpSpPr>
            <p:grpSpPr bwMode="auto">
              <a:xfrm>
                <a:off x="147" y="2865"/>
                <a:ext cx="5467" cy="1151"/>
                <a:chOff x="147" y="2865"/>
                <a:chExt cx="5467" cy="1151"/>
              </a:xfrm>
            </p:grpSpPr>
            <p:sp>
              <p:nvSpPr>
                <p:cNvPr id="65636" name="Text Box 329"/>
                <p:cNvSpPr txBox="1">
                  <a:spLocks noChangeArrowheads="1"/>
                </p:cNvSpPr>
                <p:nvPr/>
              </p:nvSpPr>
              <p:spPr bwMode="auto">
                <a:xfrm>
                  <a:off x="1542" y="3359"/>
                  <a:ext cx="324" cy="192"/>
                </a:xfrm>
                <a:prstGeom prst="rect">
                  <a:avLst/>
                </a:prstGeom>
                <a:noFill/>
                <a:ln w="9525">
                  <a:noFill/>
                  <a:miter lim="800000"/>
                  <a:headEnd/>
                  <a:tailEnd/>
                </a:ln>
              </p:spPr>
              <p:txBody>
                <a:bodyPr wrap="none">
                  <a:spAutoFit/>
                </a:bodyPr>
                <a:lstStyle/>
                <a:p>
                  <a:r>
                    <a:rPr lang="es-ES" sz="1400"/>
                    <a:t>CO</a:t>
                  </a:r>
                  <a:r>
                    <a:rPr lang="es-ES" sz="1400" baseline="-25000"/>
                    <a:t>2</a:t>
                  </a:r>
                </a:p>
              </p:txBody>
            </p:sp>
            <p:grpSp>
              <p:nvGrpSpPr>
                <p:cNvPr id="65637" name="Group 330"/>
                <p:cNvGrpSpPr>
                  <a:grpSpLocks/>
                </p:cNvGrpSpPr>
                <p:nvPr/>
              </p:nvGrpSpPr>
              <p:grpSpPr bwMode="auto">
                <a:xfrm>
                  <a:off x="219" y="3155"/>
                  <a:ext cx="196" cy="840"/>
                  <a:chOff x="2687" y="3424"/>
                  <a:chExt cx="124" cy="684"/>
                </a:xfrm>
              </p:grpSpPr>
              <p:sp>
                <p:nvSpPr>
                  <p:cNvPr id="65649" name="Line 331"/>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50" name="Line 332"/>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51" name="Line 333"/>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52" name="Line 334"/>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53" name="Line 335"/>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54" name="Line 336"/>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grpSp>
              <p:nvGrpSpPr>
                <p:cNvPr id="65638" name="Group 337"/>
                <p:cNvGrpSpPr>
                  <a:grpSpLocks/>
                </p:cNvGrpSpPr>
                <p:nvPr/>
              </p:nvGrpSpPr>
              <p:grpSpPr bwMode="auto">
                <a:xfrm>
                  <a:off x="1957" y="3133"/>
                  <a:ext cx="196" cy="840"/>
                  <a:chOff x="2687" y="3424"/>
                  <a:chExt cx="124" cy="684"/>
                </a:xfrm>
              </p:grpSpPr>
              <p:sp>
                <p:nvSpPr>
                  <p:cNvPr id="65643" name="Line 338"/>
                  <p:cNvSpPr>
                    <a:spLocks noChangeShapeType="1"/>
                  </p:cNvSpPr>
                  <p:nvPr/>
                </p:nvSpPr>
                <p:spPr bwMode="auto">
                  <a:xfrm flipV="1">
                    <a:off x="2753" y="3424"/>
                    <a:ext cx="58" cy="216"/>
                  </a:xfrm>
                  <a:prstGeom prst="line">
                    <a:avLst/>
                  </a:prstGeom>
                  <a:noFill/>
                  <a:ln w="7938">
                    <a:solidFill>
                      <a:srgbClr val="000000"/>
                    </a:solidFill>
                    <a:round/>
                    <a:headEnd/>
                    <a:tailEnd/>
                  </a:ln>
                </p:spPr>
                <p:txBody>
                  <a:bodyPr/>
                  <a:lstStyle/>
                  <a:p>
                    <a:endParaRPr lang="es-ES"/>
                  </a:p>
                </p:txBody>
              </p:sp>
              <p:sp>
                <p:nvSpPr>
                  <p:cNvPr id="65644" name="Line 339"/>
                  <p:cNvSpPr>
                    <a:spLocks noChangeShapeType="1"/>
                  </p:cNvSpPr>
                  <p:nvPr/>
                </p:nvSpPr>
                <p:spPr bwMode="auto">
                  <a:xfrm flipV="1">
                    <a:off x="2753" y="3640"/>
                    <a:ext cx="0" cy="252"/>
                  </a:xfrm>
                  <a:prstGeom prst="line">
                    <a:avLst/>
                  </a:prstGeom>
                  <a:noFill/>
                  <a:ln w="7938">
                    <a:solidFill>
                      <a:srgbClr val="000000"/>
                    </a:solidFill>
                    <a:round/>
                    <a:headEnd/>
                    <a:tailEnd/>
                  </a:ln>
                </p:spPr>
                <p:txBody>
                  <a:bodyPr/>
                  <a:lstStyle/>
                  <a:p>
                    <a:endParaRPr lang="es-ES"/>
                  </a:p>
                </p:txBody>
              </p:sp>
              <p:sp>
                <p:nvSpPr>
                  <p:cNvPr id="65645" name="Line 340"/>
                  <p:cNvSpPr>
                    <a:spLocks noChangeShapeType="1"/>
                  </p:cNvSpPr>
                  <p:nvPr/>
                </p:nvSpPr>
                <p:spPr bwMode="auto">
                  <a:xfrm flipH="1" flipV="1">
                    <a:off x="2753" y="3892"/>
                    <a:ext cx="58" cy="216"/>
                  </a:xfrm>
                  <a:prstGeom prst="line">
                    <a:avLst/>
                  </a:prstGeom>
                  <a:noFill/>
                  <a:ln w="7938">
                    <a:solidFill>
                      <a:srgbClr val="000000"/>
                    </a:solidFill>
                    <a:round/>
                    <a:headEnd/>
                    <a:tailEnd/>
                  </a:ln>
                </p:spPr>
                <p:txBody>
                  <a:bodyPr/>
                  <a:lstStyle/>
                  <a:p>
                    <a:endParaRPr lang="es-ES"/>
                  </a:p>
                </p:txBody>
              </p:sp>
              <p:sp>
                <p:nvSpPr>
                  <p:cNvPr id="65646" name="Line 341"/>
                  <p:cNvSpPr>
                    <a:spLocks noChangeShapeType="1"/>
                  </p:cNvSpPr>
                  <p:nvPr/>
                </p:nvSpPr>
                <p:spPr bwMode="auto">
                  <a:xfrm>
                    <a:off x="2687" y="3953"/>
                    <a:ext cx="124" cy="155"/>
                  </a:xfrm>
                  <a:prstGeom prst="line">
                    <a:avLst/>
                  </a:prstGeom>
                  <a:noFill/>
                  <a:ln w="7938">
                    <a:solidFill>
                      <a:srgbClr val="000000"/>
                    </a:solidFill>
                    <a:round/>
                    <a:headEnd/>
                    <a:tailEnd/>
                  </a:ln>
                </p:spPr>
                <p:txBody>
                  <a:bodyPr/>
                  <a:lstStyle/>
                  <a:p>
                    <a:endParaRPr lang="es-ES"/>
                  </a:p>
                </p:txBody>
              </p:sp>
              <p:sp>
                <p:nvSpPr>
                  <p:cNvPr id="65647" name="Line 342"/>
                  <p:cNvSpPr>
                    <a:spLocks noChangeShapeType="1"/>
                  </p:cNvSpPr>
                  <p:nvPr/>
                </p:nvSpPr>
                <p:spPr bwMode="auto">
                  <a:xfrm>
                    <a:off x="2687" y="3579"/>
                    <a:ext cx="0" cy="374"/>
                  </a:xfrm>
                  <a:prstGeom prst="line">
                    <a:avLst/>
                  </a:prstGeom>
                  <a:noFill/>
                  <a:ln w="7938">
                    <a:solidFill>
                      <a:srgbClr val="000000"/>
                    </a:solidFill>
                    <a:round/>
                    <a:headEnd/>
                    <a:tailEnd/>
                  </a:ln>
                </p:spPr>
                <p:txBody>
                  <a:bodyPr/>
                  <a:lstStyle/>
                  <a:p>
                    <a:endParaRPr lang="es-ES"/>
                  </a:p>
                </p:txBody>
              </p:sp>
              <p:sp>
                <p:nvSpPr>
                  <p:cNvPr id="65648" name="Line 343"/>
                  <p:cNvSpPr>
                    <a:spLocks noChangeShapeType="1"/>
                  </p:cNvSpPr>
                  <p:nvPr/>
                </p:nvSpPr>
                <p:spPr bwMode="auto">
                  <a:xfrm flipH="1">
                    <a:off x="2687" y="3424"/>
                    <a:ext cx="124" cy="155"/>
                  </a:xfrm>
                  <a:prstGeom prst="line">
                    <a:avLst/>
                  </a:prstGeom>
                  <a:noFill/>
                  <a:ln w="7938">
                    <a:solidFill>
                      <a:srgbClr val="000000"/>
                    </a:solidFill>
                    <a:round/>
                    <a:headEnd/>
                    <a:tailEnd/>
                  </a:ln>
                </p:spPr>
                <p:txBody>
                  <a:bodyPr/>
                  <a:lstStyle/>
                  <a:p>
                    <a:endParaRPr lang="es-ES"/>
                  </a:p>
                </p:txBody>
              </p:sp>
            </p:grpSp>
            <p:graphicFrame>
              <p:nvGraphicFramePr>
                <p:cNvPr id="65542" name="Object 344"/>
                <p:cNvGraphicFramePr>
                  <a:graphicFrameLocks noChangeAspect="1"/>
                </p:cNvGraphicFramePr>
                <p:nvPr/>
              </p:nvGraphicFramePr>
              <p:xfrm>
                <a:off x="318" y="3178"/>
                <a:ext cx="1128" cy="732"/>
              </p:xfrm>
              <a:graphic>
                <a:graphicData uri="http://schemas.openxmlformats.org/presentationml/2006/ole">
                  <p:oleObj spid="_x0000_s65542" name="Document" r:id="rId10" imgW="1790640" imgH="1162080" progId="">
                    <p:embed/>
                  </p:oleObj>
                </a:graphicData>
              </a:graphic>
            </p:graphicFrame>
            <p:graphicFrame>
              <p:nvGraphicFramePr>
                <p:cNvPr id="65543" name="Object 345"/>
                <p:cNvGraphicFramePr>
                  <a:graphicFrameLocks noChangeAspect="1"/>
                </p:cNvGraphicFramePr>
                <p:nvPr/>
              </p:nvGraphicFramePr>
              <p:xfrm>
                <a:off x="2064" y="3184"/>
                <a:ext cx="1308" cy="732"/>
              </p:xfrm>
              <a:graphic>
                <a:graphicData uri="http://schemas.openxmlformats.org/presentationml/2006/ole">
                  <p:oleObj spid="_x0000_s65543" name="Document" r:id="rId11" imgW="2076480" imgH="1162080" progId="">
                    <p:embed/>
                  </p:oleObj>
                </a:graphicData>
              </a:graphic>
            </p:graphicFrame>
            <p:sp>
              <p:nvSpPr>
                <p:cNvPr id="65639" name="Rectangle 346"/>
                <p:cNvSpPr>
                  <a:spLocks noChangeArrowheads="1"/>
                </p:cNvSpPr>
                <p:nvPr/>
              </p:nvSpPr>
              <p:spPr bwMode="auto">
                <a:xfrm>
                  <a:off x="147" y="2865"/>
                  <a:ext cx="1136" cy="212"/>
                </a:xfrm>
                <a:prstGeom prst="rect">
                  <a:avLst/>
                </a:prstGeom>
                <a:noFill/>
                <a:ln w="9525">
                  <a:noFill/>
                  <a:miter lim="800000"/>
                  <a:headEnd/>
                  <a:tailEnd/>
                </a:ln>
              </p:spPr>
              <p:txBody>
                <a:bodyPr wrap="none">
                  <a:spAutoFit/>
                </a:bodyPr>
                <a:lstStyle/>
                <a:p>
                  <a:r>
                    <a:rPr lang="en-US" sz="1600">
                      <a:latin typeface="Verdana" pitchFamily="34" charset="0"/>
                    </a:rPr>
                    <a:t>Tertiary Amines</a:t>
                  </a:r>
                </a:p>
              </p:txBody>
            </p:sp>
            <p:sp>
              <p:nvSpPr>
                <p:cNvPr id="65640" name="Oval 347"/>
                <p:cNvSpPr>
                  <a:spLocks noChangeArrowheads="1"/>
                </p:cNvSpPr>
                <p:nvPr/>
              </p:nvSpPr>
              <p:spPr bwMode="auto">
                <a:xfrm>
                  <a:off x="1048" y="3128"/>
                  <a:ext cx="472" cy="416"/>
                </a:xfrm>
                <a:prstGeom prst="ellipse">
                  <a:avLst/>
                </a:prstGeom>
                <a:noFill/>
                <a:ln w="12700">
                  <a:solidFill>
                    <a:srgbClr val="CC0000"/>
                  </a:solidFill>
                  <a:round/>
                  <a:headEnd/>
                  <a:tailEnd/>
                </a:ln>
              </p:spPr>
              <p:txBody>
                <a:bodyPr wrap="none" anchor="ctr"/>
                <a:lstStyle/>
                <a:p>
                  <a:pPr algn="ctr"/>
                  <a:endParaRPr lang="en-US"/>
                </a:p>
              </p:txBody>
            </p:sp>
            <p:sp>
              <p:nvSpPr>
                <p:cNvPr id="65641" name="Line 348"/>
                <p:cNvSpPr>
                  <a:spLocks noChangeShapeType="1"/>
                </p:cNvSpPr>
                <p:nvPr/>
              </p:nvSpPr>
              <p:spPr bwMode="auto">
                <a:xfrm>
                  <a:off x="1550" y="3577"/>
                  <a:ext cx="288" cy="0"/>
                </a:xfrm>
                <a:prstGeom prst="line">
                  <a:avLst/>
                </a:prstGeom>
                <a:noFill/>
                <a:ln w="9525">
                  <a:solidFill>
                    <a:schemeClr val="tx1"/>
                  </a:solidFill>
                  <a:round/>
                  <a:headEnd type="triangle" w="med" len="med"/>
                  <a:tailEnd type="triangle" w="med" len="med"/>
                </a:ln>
              </p:spPr>
              <p:txBody>
                <a:bodyPr/>
                <a:lstStyle/>
                <a:p>
                  <a:endParaRPr lang="es-ES"/>
                </a:p>
              </p:txBody>
            </p:sp>
            <p:sp>
              <p:nvSpPr>
                <p:cNvPr id="65642" name="Rectangle 349"/>
                <p:cNvSpPr>
                  <a:spLocks noChangeArrowheads="1"/>
                </p:cNvSpPr>
                <p:nvPr/>
              </p:nvSpPr>
              <p:spPr bwMode="auto">
                <a:xfrm>
                  <a:off x="148" y="3044"/>
                  <a:ext cx="5466" cy="972"/>
                </a:xfrm>
                <a:prstGeom prst="rect">
                  <a:avLst/>
                </a:prstGeom>
                <a:noFill/>
                <a:ln w="9525">
                  <a:solidFill>
                    <a:schemeClr val="tx1"/>
                  </a:solidFill>
                  <a:miter lim="800000"/>
                  <a:headEnd/>
                  <a:tailEnd/>
                </a:ln>
              </p:spPr>
              <p:txBody>
                <a:bodyPr wrap="none" anchor="ctr"/>
                <a:lstStyle/>
                <a:p>
                  <a:endParaRPr lang="en-US"/>
                </a:p>
              </p:txBody>
            </p:sp>
          </p:grpSp>
        </p:grpSp>
      </p:grpSp>
      <p:grpSp>
        <p:nvGrpSpPr>
          <p:cNvPr id="65570" name="Group 351"/>
          <p:cNvGrpSpPr>
            <a:grpSpLocks/>
          </p:cNvGrpSpPr>
          <p:nvPr/>
        </p:nvGrpSpPr>
        <p:grpSpPr bwMode="auto">
          <a:xfrm>
            <a:off x="6018213" y="2567162"/>
            <a:ext cx="2306637" cy="1333500"/>
            <a:chOff x="3791" y="1975"/>
            <a:chExt cx="1453" cy="840"/>
          </a:xfrm>
        </p:grpSpPr>
        <p:sp>
          <p:nvSpPr>
            <p:cNvPr id="65580" name="Line 352"/>
            <p:cNvSpPr>
              <a:spLocks noChangeShapeType="1"/>
            </p:cNvSpPr>
            <p:nvPr/>
          </p:nvSpPr>
          <p:spPr bwMode="auto">
            <a:xfrm flipV="1">
              <a:off x="3895" y="1975"/>
              <a:ext cx="92" cy="265"/>
            </a:xfrm>
            <a:prstGeom prst="line">
              <a:avLst/>
            </a:prstGeom>
            <a:noFill/>
            <a:ln w="7938">
              <a:solidFill>
                <a:srgbClr val="000000"/>
              </a:solidFill>
              <a:round/>
              <a:headEnd/>
              <a:tailEnd/>
            </a:ln>
          </p:spPr>
          <p:txBody>
            <a:bodyPr/>
            <a:lstStyle/>
            <a:p>
              <a:endParaRPr lang="es-ES"/>
            </a:p>
          </p:txBody>
        </p:sp>
        <p:sp>
          <p:nvSpPr>
            <p:cNvPr id="65581" name="Line 353"/>
            <p:cNvSpPr>
              <a:spLocks noChangeShapeType="1"/>
            </p:cNvSpPr>
            <p:nvPr/>
          </p:nvSpPr>
          <p:spPr bwMode="auto">
            <a:xfrm flipV="1">
              <a:off x="3895" y="2240"/>
              <a:ext cx="0" cy="310"/>
            </a:xfrm>
            <a:prstGeom prst="line">
              <a:avLst/>
            </a:prstGeom>
            <a:noFill/>
            <a:ln w="7938">
              <a:solidFill>
                <a:srgbClr val="000000"/>
              </a:solidFill>
              <a:round/>
              <a:headEnd/>
              <a:tailEnd/>
            </a:ln>
          </p:spPr>
          <p:txBody>
            <a:bodyPr/>
            <a:lstStyle/>
            <a:p>
              <a:endParaRPr lang="es-ES"/>
            </a:p>
          </p:txBody>
        </p:sp>
        <p:sp>
          <p:nvSpPr>
            <p:cNvPr id="65582" name="Line 354"/>
            <p:cNvSpPr>
              <a:spLocks noChangeShapeType="1"/>
            </p:cNvSpPr>
            <p:nvPr/>
          </p:nvSpPr>
          <p:spPr bwMode="auto">
            <a:xfrm flipH="1" flipV="1">
              <a:off x="3895" y="2550"/>
              <a:ext cx="92" cy="265"/>
            </a:xfrm>
            <a:prstGeom prst="line">
              <a:avLst/>
            </a:prstGeom>
            <a:noFill/>
            <a:ln w="7938">
              <a:solidFill>
                <a:srgbClr val="000000"/>
              </a:solidFill>
              <a:round/>
              <a:headEnd/>
              <a:tailEnd/>
            </a:ln>
          </p:spPr>
          <p:txBody>
            <a:bodyPr/>
            <a:lstStyle/>
            <a:p>
              <a:endParaRPr lang="es-ES"/>
            </a:p>
          </p:txBody>
        </p:sp>
        <p:sp>
          <p:nvSpPr>
            <p:cNvPr id="65583" name="Line 355"/>
            <p:cNvSpPr>
              <a:spLocks noChangeShapeType="1"/>
            </p:cNvSpPr>
            <p:nvPr/>
          </p:nvSpPr>
          <p:spPr bwMode="auto">
            <a:xfrm>
              <a:off x="3791" y="2625"/>
              <a:ext cx="196" cy="190"/>
            </a:xfrm>
            <a:prstGeom prst="line">
              <a:avLst/>
            </a:prstGeom>
            <a:noFill/>
            <a:ln w="7938">
              <a:solidFill>
                <a:srgbClr val="000000"/>
              </a:solidFill>
              <a:round/>
              <a:headEnd/>
              <a:tailEnd/>
            </a:ln>
          </p:spPr>
          <p:txBody>
            <a:bodyPr/>
            <a:lstStyle/>
            <a:p>
              <a:endParaRPr lang="es-ES"/>
            </a:p>
          </p:txBody>
        </p:sp>
        <p:sp>
          <p:nvSpPr>
            <p:cNvPr id="65584" name="Line 356"/>
            <p:cNvSpPr>
              <a:spLocks noChangeShapeType="1"/>
            </p:cNvSpPr>
            <p:nvPr/>
          </p:nvSpPr>
          <p:spPr bwMode="auto">
            <a:xfrm>
              <a:off x="3791" y="2165"/>
              <a:ext cx="0" cy="460"/>
            </a:xfrm>
            <a:prstGeom prst="line">
              <a:avLst/>
            </a:prstGeom>
            <a:noFill/>
            <a:ln w="7938">
              <a:solidFill>
                <a:srgbClr val="000000"/>
              </a:solidFill>
              <a:round/>
              <a:headEnd/>
              <a:tailEnd/>
            </a:ln>
          </p:spPr>
          <p:txBody>
            <a:bodyPr/>
            <a:lstStyle/>
            <a:p>
              <a:endParaRPr lang="es-ES"/>
            </a:p>
          </p:txBody>
        </p:sp>
        <p:sp>
          <p:nvSpPr>
            <p:cNvPr id="65585" name="Line 357"/>
            <p:cNvSpPr>
              <a:spLocks noChangeShapeType="1"/>
            </p:cNvSpPr>
            <p:nvPr/>
          </p:nvSpPr>
          <p:spPr bwMode="auto">
            <a:xfrm flipH="1">
              <a:off x="3791" y="1975"/>
              <a:ext cx="196" cy="190"/>
            </a:xfrm>
            <a:prstGeom prst="line">
              <a:avLst/>
            </a:prstGeom>
            <a:noFill/>
            <a:ln w="7938">
              <a:solidFill>
                <a:srgbClr val="000000"/>
              </a:solidFill>
              <a:round/>
              <a:headEnd/>
              <a:tailEnd/>
            </a:ln>
          </p:spPr>
          <p:txBody>
            <a:bodyPr/>
            <a:lstStyle/>
            <a:p>
              <a:endParaRPr lang="es-ES"/>
            </a:p>
          </p:txBody>
        </p:sp>
        <p:sp>
          <p:nvSpPr>
            <p:cNvPr id="65586" name="AutoShape 358"/>
            <p:cNvSpPr>
              <a:spLocks noChangeAspect="1" noChangeArrowheads="1" noTextEdit="1"/>
            </p:cNvSpPr>
            <p:nvPr/>
          </p:nvSpPr>
          <p:spPr bwMode="auto">
            <a:xfrm>
              <a:off x="3912" y="2041"/>
              <a:ext cx="1332" cy="738"/>
            </a:xfrm>
            <a:prstGeom prst="rect">
              <a:avLst/>
            </a:prstGeom>
            <a:noFill/>
            <a:ln w="9525">
              <a:noFill/>
              <a:miter lim="800000"/>
              <a:headEnd/>
              <a:tailEnd/>
            </a:ln>
          </p:spPr>
          <p:txBody>
            <a:bodyPr/>
            <a:lstStyle/>
            <a:p>
              <a:endParaRPr lang="es-ES"/>
            </a:p>
          </p:txBody>
        </p:sp>
        <p:sp>
          <p:nvSpPr>
            <p:cNvPr id="65587" name="Rectangle 359"/>
            <p:cNvSpPr>
              <a:spLocks noChangeArrowheads="1"/>
            </p:cNvSpPr>
            <p:nvPr/>
          </p:nvSpPr>
          <p:spPr bwMode="auto">
            <a:xfrm>
              <a:off x="4806" y="2495"/>
              <a:ext cx="69"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N</a:t>
              </a:r>
              <a:endParaRPr lang="en-US"/>
            </a:p>
          </p:txBody>
        </p:sp>
        <p:sp>
          <p:nvSpPr>
            <p:cNvPr id="65588" name="Rectangle 360"/>
            <p:cNvSpPr>
              <a:spLocks noChangeArrowheads="1"/>
            </p:cNvSpPr>
            <p:nvPr/>
          </p:nvSpPr>
          <p:spPr bwMode="auto">
            <a:xfrm>
              <a:off x="4878" y="2495"/>
              <a:ext cx="107"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H</a:t>
              </a:r>
              <a:r>
                <a:rPr lang="en-US" sz="1200" b="1" baseline="-25000">
                  <a:solidFill>
                    <a:srgbClr val="000000"/>
                  </a:solidFill>
                  <a:latin typeface="Times New Roman" pitchFamily="18" charset="0"/>
                </a:rPr>
                <a:t>2</a:t>
              </a:r>
              <a:endParaRPr lang="en-US" baseline="-25000"/>
            </a:p>
          </p:txBody>
        </p:sp>
        <p:sp>
          <p:nvSpPr>
            <p:cNvPr id="65589" name="Rectangle 361"/>
            <p:cNvSpPr>
              <a:spLocks noChangeArrowheads="1"/>
            </p:cNvSpPr>
            <p:nvPr/>
          </p:nvSpPr>
          <p:spPr bwMode="auto">
            <a:xfrm>
              <a:off x="4978" y="2470"/>
              <a:ext cx="41" cy="86"/>
            </a:xfrm>
            <a:prstGeom prst="rect">
              <a:avLst/>
            </a:prstGeom>
            <a:noFill/>
            <a:ln w="9525">
              <a:noFill/>
              <a:miter lim="800000"/>
              <a:headEnd/>
              <a:tailEnd/>
            </a:ln>
          </p:spPr>
          <p:txBody>
            <a:bodyPr wrap="none" lIns="0" tIns="0" rIns="0" bIns="0">
              <a:spAutoFit/>
            </a:bodyPr>
            <a:lstStyle/>
            <a:p>
              <a:r>
                <a:rPr lang="en-US" sz="900" b="1">
                  <a:solidFill>
                    <a:srgbClr val="000000"/>
                  </a:solidFill>
                  <a:latin typeface="Times New Roman" pitchFamily="18" charset="0"/>
                </a:rPr>
                <a:t>+</a:t>
              </a:r>
              <a:endParaRPr lang="en-US"/>
            </a:p>
          </p:txBody>
        </p:sp>
        <p:sp>
          <p:nvSpPr>
            <p:cNvPr id="65590" name="Rectangle 362"/>
            <p:cNvSpPr>
              <a:spLocks noChangeArrowheads="1"/>
            </p:cNvSpPr>
            <p:nvPr/>
          </p:nvSpPr>
          <p:spPr bwMode="auto">
            <a:xfrm>
              <a:off x="4219" y="2500"/>
              <a:ext cx="53"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S</a:t>
              </a:r>
              <a:endParaRPr lang="en-US"/>
            </a:p>
          </p:txBody>
        </p:sp>
        <p:sp>
          <p:nvSpPr>
            <p:cNvPr id="65591" name="Rectangle 363"/>
            <p:cNvSpPr>
              <a:spLocks noChangeArrowheads="1"/>
            </p:cNvSpPr>
            <p:nvPr/>
          </p:nvSpPr>
          <p:spPr bwMode="auto">
            <a:xfrm>
              <a:off x="4273" y="2500"/>
              <a:ext cx="27"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i</a:t>
              </a:r>
              <a:endParaRPr lang="en-US"/>
            </a:p>
          </p:txBody>
        </p:sp>
        <p:sp>
          <p:nvSpPr>
            <p:cNvPr id="65592" name="Rectangle 364"/>
            <p:cNvSpPr>
              <a:spLocks noChangeArrowheads="1"/>
            </p:cNvSpPr>
            <p:nvPr/>
          </p:nvSpPr>
          <p:spPr bwMode="auto">
            <a:xfrm>
              <a:off x="4257" y="2654"/>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593" name="Rectangle 365"/>
            <p:cNvSpPr>
              <a:spLocks noChangeArrowheads="1"/>
            </p:cNvSpPr>
            <p:nvPr/>
          </p:nvSpPr>
          <p:spPr bwMode="auto">
            <a:xfrm>
              <a:off x="4329" y="2654"/>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H</a:t>
              </a:r>
              <a:endParaRPr lang="en-US"/>
            </a:p>
          </p:txBody>
        </p:sp>
        <p:sp>
          <p:nvSpPr>
            <p:cNvPr id="65594" name="Rectangle 366"/>
            <p:cNvSpPr>
              <a:spLocks noChangeArrowheads="1"/>
            </p:cNvSpPr>
            <p:nvPr/>
          </p:nvSpPr>
          <p:spPr bwMode="auto">
            <a:xfrm>
              <a:off x="4103" y="2613"/>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595" name="Rectangle 367"/>
            <p:cNvSpPr>
              <a:spLocks noChangeArrowheads="1"/>
            </p:cNvSpPr>
            <p:nvPr/>
          </p:nvSpPr>
          <p:spPr bwMode="auto">
            <a:xfrm>
              <a:off x="4077" y="2420"/>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596" name="Rectangle 368"/>
            <p:cNvSpPr>
              <a:spLocks noChangeArrowheads="1"/>
            </p:cNvSpPr>
            <p:nvPr/>
          </p:nvSpPr>
          <p:spPr bwMode="auto">
            <a:xfrm>
              <a:off x="4806" y="2660"/>
              <a:ext cx="69"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R</a:t>
              </a:r>
              <a:endParaRPr lang="en-US"/>
            </a:p>
          </p:txBody>
        </p:sp>
        <p:sp>
          <p:nvSpPr>
            <p:cNvPr id="65597" name="Line 369"/>
            <p:cNvSpPr>
              <a:spLocks noChangeShapeType="1"/>
            </p:cNvSpPr>
            <p:nvPr/>
          </p:nvSpPr>
          <p:spPr bwMode="auto">
            <a:xfrm flipH="1" flipV="1">
              <a:off x="4703" y="2477"/>
              <a:ext cx="82" cy="47"/>
            </a:xfrm>
            <a:prstGeom prst="line">
              <a:avLst/>
            </a:prstGeom>
            <a:noFill/>
            <a:ln w="9525">
              <a:solidFill>
                <a:srgbClr val="000000"/>
              </a:solidFill>
              <a:round/>
              <a:headEnd/>
              <a:tailEnd/>
            </a:ln>
          </p:spPr>
          <p:txBody>
            <a:bodyPr/>
            <a:lstStyle/>
            <a:p>
              <a:endParaRPr lang="es-ES"/>
            </a:p>
          </p:txBody>
        </p:sp>
        <p:sp>
          <p:nvSpPr>
            <p:cNvPr id="65598" name="Line 370"/>
            <p:cNvSpPr>
              <a:spLocks noChangeShapeType="1"/>
            </p:cNvSpPr>
            <p:nvPr/>
          </p:nvSpPr>
          <p:spPr bwMode="auto">
            <a:xfrm flipH="1">
              <a:off x="4565" y="2477"/>
              <a:ext cx="138" cy="80"/>
            </a:xfrm>
            <a:prstGeom prst="line">
              <a:avLst/>
            </a:prstGeom>
            <a:noFill/>
            <a:ln w="9525">
              <a:solidFill>
                <a:srgbClr val="000000"/>
              </a:solidFill>
              <a:round/>
              <a:headEnd/>
              <a:tailEnd/>
            </a:ln>
          </p:spPr>
          <p:txBody>
            <a:bodyPr/>
            <a:lstStyle/>
            <a:p>
              <a:endParaRPr lang="es-ES"/>
            </a:p>
          </p:txBody>
        </p:sp>
        <p:sp>
          <p:nvSpPr>
            <p:cNvPr id="65599" name="Line 371"/>
            <p:cNvSpPr>
              <a:spLocks noChangeShapeType="1"/>
            </p:cNvSpPr>
            <p:nvPr/>
          </p:nvSpPr>
          <p:spPr bwMode="auto">
            <a:xfrm flipH="1" flipV="1">
              <a:off x="4426" y="2477"/>
              <a:ext cx="139" cy="80"/>
            </a:xfrm>
            <a:prstGeom prst="line">
              <a:avLst/>
            </a:prstGeom>
            <a:noFill/>
            <a:ln w="9525">
              <a:solidFill>
                <a:srgbClr val="000000"/>
              </a:solidFill>
              <a:round/>
              <a:headEnd/>
              <a:tailEnd/>
            </a:ln>
          </p:spPr>
          <p:txBody>
            <a:bodyPr/>
            <a:lstStyle/>
            <a:p>
              <a:endParaRPr lang="es-ES"/>
            </a:p>
          </p:txBody>
        </p:sp>
        <p:sp>
          <p:nvSpPr>
            <p:cNvPr id="65600" name="Line 372"/>
            <p:cNvSpPr>
              <a:spLocks noChangeShapeType="1"/>
            </p:cNvSpPr>
            <p:nvPr/>
          </p:nvSpPr>
          <p:spPr bwMode="auto">
            <a:xfrm flipH="1">
              <a:off x="4312" y="2477"/>
              <a:ext cx="114" cy="66"/>
            </a:xfrm>
            <a:prstGeom prst="line">
              <a:avLst/>
            </a:prstGeom>
            <a:noFill/>
            <a:ln w="9525">
              <a:solidFill>
                <a:srgbClr val="000000"/>
              </a:solidFill>
              <a:round/>
              <a:headEnd/>
              <a:tailEnd/>
            </a:ln>
          </p:spPr>
          <p:txBody>
            <a:bodyPr/>
            <a:lstStyle/>
            <a:p>
              <a:endParaRPr lang="es-ES"/>
            </a:p>
          </p:txBody>
        </p:sp>
        <p:sp>
          <p:nvSpPr>
            <p:cNvPr id="65601" name="Line 373"/>
            <p:cNvSpPr>
              <a:spLocks noChangeShapeType="1"/>
            </p:cNvSpPr>
            <p:nvPr/>
          </p:nvSpPr>
          <p:spPr bwMode="auto">
            <a:xfrm>
              <a:off x="4289" y="2605"/>
              <a:ext cx="2" cy="53"/>
            </a:xfrm>
            <a:prstGeom prst="line">
              <a:avLst/>
            </a:prstGeom>
            <a:noFill/>
            <a:ln w="9525">
              <a:solidFill>
                <a:srgbClr val="000000"/>
              </a:solidFill>
              <a:round/>
              <a:headEnd/>
              <a:tailEnd/>
            </a:ln>
          </p:spPr>
          <p:txBody>
            <a:bodyPr/>
            <a:lstStyle/>
            <a:p>
              <a:endParaRPr lang="es-ES"/>
            </a:p>
          </p:txBody>
        </p:sp>
        <p:sp>
          <p:nvSpPr>
            <p:cNvPr id="65602" name="Line 374"/>
            <p:cNvSpPr>
              <a:spLocks noChangeShapeType="1"/>
            </p:cNvSpPr>
            <p:nvPr/>
          </p:nvSpPr>
          <p:spPr bwMode="auto">
            <a:xfrm flipH="1">
              <a:off x="4184" y="2605"/>
              <a:ext cx="41" cy="31"/>
            </a:xfrm>
            <a:prstGeom prst="line">
              <a:avLst/>
            </a:prstGeom>
            <a:noFill/>
            <a:ln w="9525">
              <a:solidFill>
                <a:srgbClr val="000000"/>
              </a:solidFill>
              <a:round/>
              <a:headEnd/>
              <a:tailEnd/>
            </a:ln>
          </p:spPr>
          <p:txBody>
            <a:bodyPr/>
            <a:lstStyle/>
            <a:p>
              <a:endParaRPr lang="es-ES"/>
            </a:p>
          </p:txBody>
        </p:sp>
        <p:sp>
          <p:nvSpPr>
            <p:cNvPr id="65603" name="Line 375"/>
            <p:cNvSpPr>
              <a:spLocks noChangeShapeType="1"/>
            </p:cNvSpPr>
            <p:nvPr/>
          </p:nvSpPr>
          <p:spPr bwMode="auto">
            <a:xfrm flipH="1" flipV="1">
              <a:off x="4158" y="2498"/>
              <a:ext cx="46" cy="21"/>
            </a:xfrm>
            <a:prstGeom prst="line">
              <a:avLst/>
            </a:prstGeom>
            <a:noFill/>
            <a:ln w="9525">
              <a:solidFill>
                <a:srgbClr val="000000"/>
              </a:solidFill>
              <a:round/>
              <a:headEnd/>
              <a:tailEnd/>
            </a:ln>
          </p:spPr>
          <p:txBody>
            <a:bodyPr/>
            <a:lstStyle/>
            <a:p>
              <a:endParaRPr lang="es-ES"/>
            </a:p>
          </p:txBody>
        </p:sp>
        <p:sp>
          <p:nvSpPr>
            <p:cNvPr id="65604" name="Line 376"/>
            <p:cNvSpPr>
              <a:spLocks noChangeShapeType="1"/>
            </p:cNvSpPr>
            <p:nvPr/>
          </p:nvSpPr>
          <p:spPr bwMode="auto">
            <a:xfrm flipH="1">
              <a:off x="3979" y="2670"/>
              <a:ext cx="115" cy="0"/>
            </a:xfrm>
            <a:prstGeom prst="line">
              <a:avLst/>
            </a:prstGeom>
            <a:noFill/>
            <a:ln w="9525">
              <a:solidFill>
                <a:srgbClr val="000000"/>
              </a:solidFill>
              <a:round/>
              <a:headEnd/>
              <a:tailEnd/>
            </a:ln>
          </p:spPr>
          <p:txBody>
            <a:bodyPr/>
            <a:lstStyle/>
            <a:p>
              <a:endParaRPr lang="es-ES"/>
            </a:p>
          </p:txBody>
        </p:sp>
        <p:sp>
          <p:nvSpPr>
            <p:cNvPr id="65605" name="Line 377"/>
            <p:cNvSpPr>
              <a:spLocks noChangeShapeType="1"/>
            </p:cNvSpPr>
            <p:nvPr/>
          </p:nvSpPr>
          <p:spPr bwMode="auto">
            <a:xfrm flipH="1">
              <a:off x="3953" y="2477"/>
              <a:ext cx="115" cy="0"/>
            </a:xfrm>
            <a:prstGeom prst="line">
              <a:avLst/>
            </a:prstGeom>
            <a:noFill/>
            <a:ln w="9525">
              <a:solidFill>
                <a:srgbClr val="000000"/>
              </a:solidFill>
              <a:round/>
              <a:headEnd/>
              <a:tailEnd/>
            </a:ln>
          </p:spPr>
          <p:txBody>
            <a:bodyPr/>
            <a:lstStyle/>
            <a:p>
              <a:endParaRPr lang="es-ES"/>
            </a:p>
          </p:txBody>
        </p:sp>
        <p:sp>
          <p:nvSpPr>
            <p:cNvPr id="65606" name="Line 378"/>
            <p:cNvSpPr>
              <a:spLocks noChangeShapeType="1"/>
            </p:cNvSpPr>
            <p:nvPr/>
          </p:nvSpPr>
          <p:spPr bwMode="auto">
            <a:xfrm>
              <a:off x="4842" y="2605"/>
              <a:ext cx="0" cy="58"/>
            </a:xfrm>
            <a:prstGeom prst="line">
              <a:avLst/>
            </a:prstGeom>
            <a:noFill/>
            <a:ln w="9525">
              <a:solidFill>
                <a:srgbClr val="000000"/>
              </a:solidFill>
              <a:round/>
              <a:headEnd/>
              <a:tailEnd/>
            </a:ln>
          </p:spPr>
          <p:txBody>
            <a:bodyPr/>
            <a:lstStyle/>
            <a:p>
              <a:endParaRPr lang="es-ES"/>
            </a:p>
          </p:txBody>
        </p:sp>
        <p:sp>
          <p:nvSpPr>
            <p:cNvPr id="65607" name="Rectangle 379"/>
            <p:cNvSpPr>
              <a:spLocks noChangeArrowheads="1"/>
            </p:cNvSpPr>
            <p:nvPr/>
          </p:nvSpPr>
          <p:spPr bwMode="auto">
            <a:xfrm>
              <a:off x="4767" y="2200"/>
              <a:ext cx="69"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N</a:t>
              </a:r>
              <a:endParaRPr lang="en-US"/>
            </a:p>
          </p:txBody>
        </p:sp>
        <p:sp>
          <p:nvSpPr>
            <p:cNvPr id="65608" name="Rectangle 380"/>
            <p:cNvSpPr>
              <a:spLocks noChangeArrowheads="1"/>
            </p:cNvSpPr>
            <p:nvPr/>
          </p:nvSpPr>
          <p:spPr bwMode="auto">
            <a:xfrm>
              <a:off x="4177" y="2200"/>
              <a:ext cx="53"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S</a:t>
              </a:r>
              <a:endParaRPr lang="en-US"/>
            </a:p>
          </p:txBody>
        </p:sp>
        <p:sp>
          <p:nvSpPr>
            <p:cNvPr id="65609" name="Rectangle 381"/>
            <p:cNvSpPr>
              <a:spLocks noChangeArrowheads="1"/>
            </p:cNvSpPr>
            <p:nvPr/>
          </p:nvSpPr>
          <p:spPr bwMode="auto">
            <a:xfrm>
              <a:off x="4231" y="2200"/>
              <a:ext cx="27"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i</a:t>
              </a:r>
              <a:endParaRPr lang="en-US"/>
            </a:p>
          </p:txBody>
        </p:sp>
        <p:sp>
          <p:nvSpPr>
            <p:cNvPr id="65610" name="Rectangle 382"/>
            <p:cNvSpPr>
              <a:spLocks noChangeArrowheads="1"/>
            </p:cNvSpPr>
            <p:nvPr/>
          </p:nvSpPr>
          <p:spPr bwMode="auto">
            <a:xfrm>
              <a:off x="4061" y="2086"/>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611" name="Rectangle 383"/>
            <p:cNvSpPr>
              <a:spLocks noChangeArrowheads="1"/>
            </p:cNvSpPr>
            <p:nvPr/>
          </p:nvSpPr>
          <p:spPr bwMode="auto">
            <a:xfrm>
              <a:off x="4035" y="2279"/>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612" name="Rectangle 384"/>
            <p:cNvSpPr>
              <a:spLocks noChangeArrowheads="1"/>
            </p:cNvSpPr>
            <p:nvPr/>
          </p:nvSpPr>
          <p:spPr bwMode="auto">
            <a:xfrm>
              <a:off x="4215" y="2045"/>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613" name="Rectangle 385"/>
            <p:cNvSpPr>
              <a:spLocks noChangeArrowheads="1"/>
            </p:cNvSpPr>
            <p:nvPr/>
          </p:nvSpPr>
          <p:spPr bwMode="auto">
            <a:xfrm>
              <a:off x="4287" y="2045"/>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H</a:t>
              </a:r>
              <a:endParaRPr lang="en-US"/>
            </a:p>
          </p:txBody>
        </p:sp>
        <p:sp>
          <p:nvSpPr>
            <p:cNvPr id="65614" name="Rectangle 386"/>
            <p:cNvSpPr>
              <a:spLocks noChangeArrowheads="1"/>
            </p:cNvSpPr>
            <p:nvPr/>
          </p:nvSpPr>
          <p:spPr bwMode="auto">
            <a:xfrm>
              <a:off x="4940" y="2195"/>
              <a:ext cx="69"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C</a:t>
              </a:r>
              <a:endParaRPr lang="en-US"/>
            </a:p>
          </p:txBody>
        </p:sp>
        <p:sp>
          <p:nvSpPr>
            <p:cNvPr id="65615" name="Rectangle 387"/>
            <p:cNvSpPr>
              <a:spLocks noChangeArrowheads="1"/>
            </p:cNvSpPr>
            <p:nvPr/>
          </p:nvSpPr>
          <p:spPr bwMode="auto">
            <a:xfrm>
              <a:off x="5006" y="2195"/>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616" name="Rectangle 388"/>
            <p:cNvSpPr>
              <a:spLocks noChangeArrowheads="1"/>
            </p:cNvSpPr>
            <p:nvPr/>
          </p:nvSpPr>
          <p:spPr bwMode="auto">
            <a:xfrm>
              <a:off x="5078" y="2195"/>
              <a:ext cx="75"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O</a:t>
              </a:r>
              <a:endParaRPr lang="en-US"/>
            </a:p>
          </p:txBody>
        </p:sp>
        <p:sp>
          <p:nvSpPr>
            <p:cNvPr id="65617" name="Rectangle 389"/>
            <p:cNvSpPr>
              <a:spLocks noChangeArrowheads="1"/>
            </p:cNvSpPr>
            <p:nvPr/>
          </p:nvSpPr>
          <p:spPr bwMode="auto">
            <a:xfrm>
              <a:off x="5150" y="2170"/>
              <a:ext cx="24" cy="86"/>
            </a:xfrm>
            <a:prstGeom prst="rect">
              <a:avLst/>
            </a:prstGeom>
            <a:noFill/>
            <a:ln w="9525">
              <a:noFill/>
              <a:miter lim="800000"/>
              <a:headEnd/>
              <a:tailEnd/>
            </a:ln>
          </p:spPr>
          <p:txBody>
            <a:bodyPr wrap="none" lIns="0" tIns="0" rIns="0" bIns="0">
              <a:spAutoFit/>
            </a:bodyPr>
            <a:lstStyle/>
            <a:p>
              <a:r>
                <a:rPr lang="en-US" sz="900" b="1">
                  <a:solidFill>
                    <a:srgbClr val="000000"/>
                  </a:solidFill>
                  <a:latin typeface="Times New Roman" pitchFamily="18" charset="0"/>
                </a:rPr>
                <a:t>-</a:t>
              </a:r>
              <a:endParaRPr lang="en-US"/>
            </a:p>
          </p:txBody>
        </p:sp>
        <p:sp>
          <p:nvSpPr>
            <p:cNvPr id="65618" name="Rectangle 390"/>
            <p:cNvSpPr>
              <a:spLocks noChangeArrowheads="1"/>
            </p:cNvSpPr>
            <p:nvPr/>
          </p:nvSpPr>
          <p:spPr bwMode="auto">
            <a:xfrm>
              <a:off x="4764" y="2039"/>
              <a:ext cx="69" cy="115"/>
            </a:xfrm>
            <a:prstGeom prst="rect">
              <a:avLst/>
            </a:prstGeom>
            <a:noFill/>
            <a:ln w="9525">
              <a:noFill/>
              <a:miter lim="800000"/>
              <a:headEnd/>
              <a:tailEnd/>
            </a:ln>
          </p:spPr>
          <p:txBody>
            <a:bodyPr wrap="none" lIns="0" tIns="0" rIns="0" bIns="0">
              <a:spAutoFit/>
            </a:bodyPr>
            <a:lstStyle/>
            <a:p>
              <a:r>
                <a:rPr lang="en-US" sz="1200" b="1">
                  <a:solidFill>
                    <a:srgbClr val="000000"/>
                  </a:solidFill>
                  <a:latin typeface="Times New Roman" pitchFamily="18" charset="0"/>
                </a:rPr>
                <a:t>R</a:t>
              </a:r>
              <a:endParaRPr lang="en-US"/>
            </a:p>
          </p:txBody>
        </p:sp>
        <p:sp>
          <p:nvSpPr>
            <p:cNvPr id="65619" name="Line 391"/>
            <p:cNvSpPr>
              <a:spLocks noChangeShapeType="1"/>
            </p:cNvSpPr>
            <p:nvPr/>
          </p:nvSpPr>
          <p:spPr bwMode="auto">
            <a:xfrm flipH="1" flipV="1">
              <a:off x="4661" y="2177"/>
              <a:ext cx="85" cy="49"/>
            </a:xfrm>
            <a:prstGeom prst="line">
              <a:avLst/>
            </a:prstGeom>
            <a:noFill/>
            <a:ln w="9525">
              <a:solidFill>
                <a:srgbClr val="000000"/>
              </a:solidFill>
              <a:round/>
              <a:headEnd/>
              <a:tailEnd/>
            </a:ln>
          </p:spPr>
          <p:txBody>
            <a:bodyPr/>
            <a:lstStyle/>
            <a:p>
              <a:endParaRPr lang="es-ES"/>
            </a:p>
          </p:txBody>
        </p:sp>
        <p:sp>
          <p:nvSpPr>
            <p:cNvPr id="65620" name="Line 392"/>
            <p:cNvSpPr>
              <a:spLocks noChangeShapeType="1"/>
            </p:cNvSpPr>
            <p:nvPr/>
          </p:nvSpPr>
          <p:spPr bwMode="auto">
            <a:xfrm flipH="1">
              <a:off x="4523" y="2177"/>
              <a:ext cx="138" cy="80"/>
            </a:xfrm>
            <a:prstGeom prst="line">
              <a:avLst/>
            </a:prstGeom>
            <a:noFill/>
            <a:ln w="9525">
              <a:solidFill>
                <a:srgbClr val="000000"/>
              </a:solidFill>
              <a:round/>
              <a:headEnd/>
              <a:tailEnd/>
            </a:ln>
          </p:spPr>
          <p:txBody>
            <a:bodyPr/>
            <a:lstStyle/>
            <a:p>
              <a:endParaRPr lang="es-ES"/>
            </a:p>
          </p:txBody>
        </p:sp>
        <p:sp>
          <p:nvSpPr>
            <p:cNvPr id="65621" name="Line 393"/>
            <p:cNvSpPr>
              <a:spLocks noChangeShapeType="1"/>
            </p:cNvSpPr>
            <p:nvPr/>
          </p:nvSpPr>
          <p:spPr bwMode="auto">
            <a:xfrm flipH="1" flipV="1">
              <a:off x="4384" y="2177"/>
              <a:ext cx="139" cy="80"/>
            </a:xfrm>
            <a:prstGeom prst="line">
              <a:avLst/>
            </a:prstGeom>
            <a:noFill/>
            <a:ln w="9525">
              <a:solidFill>
                <a:srgbClr val="000000"/>
              </a:solidFill>
              <a:round/>
              <a:headEnd/>
              <a:tailEnd/>
            </a:ln>
          </p:spPr>
          <p:txBody>
            <a:bodyPr/>
            <a:lstStyle/>
            <a:p>
              <a:endParaRPr lang="es-ES"/>
            </a:p>
          </p:txBody>
        </p:sp>
        <p:sp>
          <p:nvSpPr>
            <p:cNvPr id="65622" name="Line 394"/>
            <p:cNvSpPr>
              <a:spLocks noChangeShapeType="1"/>
            </p:cNvSpPr>
            <p:nvPr/>
          </p:nvSpPr>
          <p:spPr bwMode="auto">
            <a:xfrm flipH="1">
              <a:off x="4270" y="2177"/>
              <a:ext cx="114" cy="66"/>
            </a:xfrm>
            <a:prstGeom prst="line">
              <a:avLst/>
            </a:prstGeom>
            <a:noFill/>
            <a:ln w="9525">
              <a:solidFill>
                <a:srgbClr val="000000"/>
              </a:solidFill>
              <a:round/>
              <a:headEnd/>
              <a:tailEnd/>
            </a:ln>
          </p:spPr>
          <p:txBody>
            <a:bodyPr/>
            <a:lstStyle/>
            <a:p>
              <a:endParaRPr lang="es-ES"/>
            </a:p>
          </p:txBody>
        </p:sp>
        <p:sp>
          <p:nvSpPr>
            <p:cNvPr id="65623" name="Line 395"/>
            <p:cNvSpPr>
              <a:spLocks noChangeShapeType="1"/>
            </p:cNvSpPr>
            <p:nvPr/>
          </p:nvSpPr>
          <p:spPr bwMode="auto">
            <a:xfrm flipH="1" flipV="1">
              <a:off x="4142" y="2178"/>
              <a:ext cx="33" cy="25"/>
            </a:xfrm>
            <a:prstGeom prst="line">
              <a:avLst/>
            </a:prstGeom>
            <a:noFill/>
            <a:ln w="9525">
              <a:solidFill>
                <a:srgbClr val="000000"/>
              </a:solidFill>
              <a:round/>
              <a:headEnd/>
              <a:tailEnd/>
            </a:ln>
          </p:spPr>
          <p:txBody>
            <a:bodyPr/>
            <a:lstStyle/>
            <a:p>
              <a:endParaRPr lang="es-ES"/>
            </a:p>
          </p:txBody>
        </p:sp>
        <p:sp>
          <p:nvSpPr>
            <p:cNvPr id="65624" name="Line 396"/>
            <p:cNvSpPr>
              <a:spLocks noChangeShapeType="1"/>
            </p:cNvSpPr>
            <p:nvPr/>
          </p:nvSpPr>
          <p:spPr bwMode="auto">
            <a:xfrm flipH="1">
              <a:off x="4116" y="2295"/>
              <a:ext cx="46" cy="21"/>
            </a:xfrm>
            <a:prstGeom prst="line">
              <a:avLst/>
            </a:prstGeom>
            <a:noFill/>
            <a:ln w="9525">
              <a:solidFill>
                <a:srgbClr val="000000"/>
              </a:solidFill>
              <a:round/>
              <a:headEnd/>
              <a:tailEnd/>
            </a:ln>
          </p:spPr>
          <p:txBody>
            <a:bodyPr/>
            <a:lstStyle/>
            <a:p>
              <a:endParaRPr lang="es-ES"/>
            </a:p>
          </p:txBody>
        </p:sp>
        <p:sp>
          <p:nvSpPr>
            <p:cNvPr id="65625" name="Line 397"/>
            <p:cNvSpPr>
              <a:spLocks noChangeShapeType="1"/>
            </p:cNvSpPr>
            <p:nvPr/>
          </p:nvSpPr>
          <p:spPr bwMode="auto">
            <a:xfrm flipV="1">
              <a:off x="4247" y="2150"/>
              <a:ext cx="2" cy="53"/>
            </a:xfrm>
            <a:prstGeom prst="line">
              <a:avLst/>
            </a:prstGeom>
            <a:noFill/>
            <a:ln w="9525">
              <a:solidFill>
                <a:srgbClr val="000000"/>
              </a:solidFill>
              <a:round/>
              <a:headEnd/>
              <a:tailEnd/>
            </a:ln>
          </p:spPr>
          <p:txBody>
            <a:bodyPr/>
            <a:lstStyle/>
            <a:p>
              <a:endParaRPr lang="es-ES"/>
            </a:p>
          </p:txBody>
        </p:sp>
        <p:sp>
          <p:nvSpPr>
            <p:cNvPr id="65626" name="Line 398"/>
            <p:cNvSpPr>
              <a:spLocks noChangeShapeType="1"/>
            </p:cNvSpPr>
            <p:nvPr/>
          </p:nvSpPr>
          <p:spPr bwMode="auto">
            <a:xfrm flipH="1">
              <a:off x="3937" y="2144"/>
              <a:ext cx="115" cy="0"/>
            </a:xfrm>
            <a:prstGeom prst="line">
              <a:avLst/>
            </a:prstGeom>
            <a:noFill/>
            <a:ln w="9525">
              <a:solidFill>
                <a:srgbClr val="000000"/>
              </a:solidFill>
              <a:round/>
              <a:headEnd/>
              <a:tailEnd/>
            </a:ln>
          </p:spPr>
          <p:txBody>
            <a:bodyPr/>
            <a:lstStyle/>
            <a:p>
              <a:endParaRPr lang="es-ES"/>
            </a:p>
          </p:txBody>
        </p:sp>
        <p:sp>
          <p:nvSpPr>
            <p:cNvPr id="65627" name="Line 399"/>
            <p:cNvSpPr>
              <a:spLocks noChangeShapeType="1"/>
            </p:cNvSpPr>
            <p:nvPr/>
          </p:nvSpPr>
          <p:spPr bwMode="auto">
            <a:xfrm flipH="1">
              <a:off x="3911" y="2337"/>
              <a:ext cx="115" cy="0"/>
            </a:xfrm>
            <a:prstGeom prst="line">
              <a:avLst/>
            </a:prstGeom>
            <a:noFill/>
            <a:ln w="9525">
              <a:solidFill>
                <a:srgbClr val="000000"/>
              </a:solidFill>
              <a:round/>
              <a:headEnd/>
              <a:tailEnd/>
            </a:ln>
          </p:spPr>
          <p:txBody>
            <a:bodyPr/>
            <a:lstStyle/>
            <a:p>
              <a:endParaRPr lang="es-ES"/>
            </a:p>
          </p:txBody>
        </p:sp>
        <p:sp>
          <p:nvSpPr>
            <p:cNvPr id="65628" name="Line 400"/>
            <p:cNvSpPr>
              <a:spLocks noChangeShapeType="1"/>
            </p:cNvSpPr>
            <p:nvPr/>
          </p:nvSpPr>
          <p:spPr bwMode="auto">
            <a:xfrm>
              <a:off x="4852" y="2257"/>
              <a:ext cx="79" cy="0"/>
            </a:xfrm>
            <a:prstGeom prst="line">
              <a:avLst/>
            </a:prstGeom>
            <a:noFill/>
            <a:ln w="9525">
              <a:solidFill>
                <a:srgbClr val="000000"/>
              </a:solidFill>
              <a:round/>
              <a:headEnd/>
              <a:tailEnd/>
            </a:ln>
          </p:spPr>
          <p:txBody>
            <a:bodyPr/>
            <a:lstStyle/>
            <a:p>
              <a:endParaRPr lang="es-ES"/>
            </a:p>
          </p:txBody>
        </p:sp>
        <p:sp>
          <p:nvSpPr>
            <p:cNvPr id="65629" name="Line 401"/>
            <p:cNvSpPr>
              <a:spLocks noChangeShapeType="1"/>
            </p:cNvSpPr>
            <p:nvPr/>
          </p:nvSpPr>
          <p:spPr bwMode="auto">
            <a:xfrm flipV="1">
              <a:off x="4800" y="2145"/>
              <a:ext cx="0" cy="58"/>
            </a:xfrm>
            <a:prstGeom prst="line">
              <a:avLst/>
            </a:prstGeom>
            <a:noFill/>
            <a:ln w="9525">
              <a:solidFill>
                <a:srgbClr val="000000"/>
              </a:solidFill>
              <a:round/>
              <a:headEnd/>
              <a:tailEnd/>
            </a:ln>
          </p:spPr>
          <p:txBody>
            <a:bodyPr/>
            <a:lstStyle/>
            <a:p>
              <a:endParaRPr lang="es-ES"/>
            </a:p>
          </p:txBody>
        </p:sp>
      </p:grpSp>
      <p:sp>
        <p:nvSpPr>
          <p:cNvPr id="264597" name="Line 405"/>
          <p:cNvSpPr>
            <a:spLocks noChangeShapeType="1"/>
          </p:cNvSpPr>
          <p:nvPr/>
        </p:nvSpPr>
        <p:spPr bwMode="auto">
          <a:xfrm flipH="1">
            <a:off x="4802188" y="1303512"/>
            <a:ext cx="71437" cy="296862"/>
          </a:xfrm>
          <a:prstGeom prst="line">
            <a:avLst/>
          </a:prstGeom>
          <a:noFill/>
          <a:ln w="19050">
            <a:solidFill>
              <a:srgbClr val="CC0000"/>
            </a:solidFill>
            <a:round/>
            <a:headEnd/>
            <a:tailEnd type="triangle" w="med" len="med"/>
          </a:ln>
        </p:spPr>
        <p:txBody>
          <a:bodyPr/>
          <a:lstStyle/>
          <a:p>
            <a:endParaRPr lang="es-ES"/>
          </a:p>
        </p:txBody>
      </p:sp>
      <p:sp>
        <p:nvSpPr>
          <p:cNvPr id="264598" name="Line 406"/>
          <p:cNvSpPr>
            <a:spLocks noChangeShapeType="1"/>
          </p:cNvSpPr>
          <p:nvPr/>
        </p:nvSpPr>
        <p:spPr bwMode="auto">
          <a:xfrm>
            <a:off x="4757738" y="3221212"/>
            <a:ext cx="58737" cy="273050"/>
          </a:xfrm>
          <a:prstGeom prst="line">
            <a:avLst/>
          </a:prstGeom>
          <a:noFill/>
          <a:ln w="19050">
            <a:solidFill>
              <a:srgbClr val="CC0000"/>
            </a:solidFill>
            <a:round/>
            <a:headEnd/>
            <a:tailEnd type="triangle" w="med" len="med"/>
          </a:ln>
        </p:spPr>
        <p:txBody>
          <a:bodyPr/>
          <a:lstStyle/>
          <a:p>
            <a:endParaRPr lang="es-ES"/>
          </a:p>
        </p:txBody>
      </p:sp>
      <p:sp>
        <p:nvSpPr>
          <p:cNvPr id="264599" name="Oval 407"/>
          <p:cNvSpPr>
            <a:spLocks noChangeArrowheads="1"/>
          </p:cNvSpPr>
          <p:nvPr/>
        </p:nvSpPr>
        <p:spPr bwMode="auto">
          <a:xfrm>
            <a:off x="7489825" y="1565449"/>
            <a:ext cx="508000" cy="457200"/>
          </a:xfrm>
          <a:prstGeom prst="ellipse">
            <a:avLst/>
          </a:prstGeom>
          <a:noFill/>
          <a:ln w="12700">
            <a:solidFill>
              <a:srgbClr val="CC0000"/>
            </a:solidFill>
            <a:round/>
            <a:headEnd/>
            <a:tailEnd/>
          </a:ln>
        </p:spPr>
        <p:txBody>
          <a:bodyPr wrap="none" anchor="ctr"/>
          <a:lstStyle/>
          <a:p>
            <a:pPr algn="ctr"/>
            <a:endParaRPr lang="en-US"/>
          </a:p>
        </p:txBody>
      </p:sp>
      <p:sp>
        <p:nvSpPr>
          <p:cNvPr id="264600" name="Oval 408"/>
          <p:cNvSpPr>
            <a:spLocks noChangeArrowheads="1"/>
          </p:cNvSpPr>
          <p:nvPr/>
        </p:nvSpPr>
        <p:spPr bwMode="auto">
          <a:xfrm>
            <a:off x="7361238" y="3252962"/>
            <a:ext cx="749300" cy="660400"/>
          </a:xfrm>
          <a:prstGeom prst="ellipse">
            <a:avLst/>
          </a:prstGeom>
          <a:noFill/>
          <a:ln w="12700">
            <a:solidFill>
              <a:srgbClr val="CC0000"/>
            </a:solidFill>
            <a:round/>
            <a:headEnd/>
            <a:tailEnd/>
          </a:ln>
        </p:spPr>
        <p:txBody>
          <a:bodyPr wrap="none" anchor="ctr"/>
          <a:lstStyle/>
          <a:p>
            <a:pPr algn="ctr"/>
            <a:endParaRPr lang="en-US"/>
          </a:p>
        </p:txBody>
      </p:sp>
      <p:sp>
        <p:nvSpPr>
          <p:cNvPr id="65576" name="Rectangle 70"/>
          <p:cNvSpPr>
            <a:spLocks noChangeArrowheads="1"/>
          </p:cNvSpPr>
          <p:nvPr/>
        </p:nvSpPr>
        <p:spPr bwMode="auto">
          <a:xfrm>
            <a:off x="755650" y="44624"/>
            <a:ext cx="7129463" cy="944563"/>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mechanism</a:t>
            </a:r>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3" cstate="print"/>
          <a:srcRect/>
          <a:stretch>
            <a:fillRect/>
          </a:stretch>
        </p:blipFill>
        <p:spPr bwMode="auto">
          <a:xfrm>
            <a:off x="392335" y="641350"/>
            <a:ext cx="6411913" cy="5451475"/>
          </a:xfrm>
          <a:prstGeom prst="rect">
            <a:avLst/>
          </a:prstGeom>
          <a:noFill/>
          <a:ln w="9525">
            <a:noFill/>
            <a:miter lim="800000"/>
            <a:headEnd/>
            <a:tailEnd/>
          </a:ln>
        </p:spPr>
      </p:pic>
      <p:sp>
        <p:nvSpPr>
          <p:cNvPr id="69635" name="Rectangle 4"/>
          <p:cNvSpPr>
            <a:spLocks noChangeArrowheads="1"/>
          </p:cNvSpPr>
          <p:nvPr/>
        </p:nvSpPr>
        <p:spPr bwMode="auto">
          <a:xfrm>
            <a:off x="2987824" y="6309320"/>
            <a:ext cx="3206750" cy="304800"/>
          </a:xfrm>
          <a:prstGeom prst="rect">
            <a:avLst/>
          </a:prstGeom>
          <a:noFill/>
          <a:ln w="9525">
            <a:noFill/>
            <a:miter lim="800000"/>
            <a:headEnd/>
            <a:tailEnd/>
          </a:ln>
        </p:spPr>
        <p:txBody>
          <a:bodyPr>
            <a:spAutoFit/>
          </a:bodyPr>
          <a:lstStyle/>
          <a:p>
            <a:pPr algn="ctr"/>
            <a:r>
              <a:rPr lang="en-US" sz="1400" b="1" dirty="0">
                <a:solidFill>
                  <a:srgbClr val="990000"/>
                </a:solidFill>
              </a:rPr>
              <a:t>Leal et al. </a:t>
            </a:r>
            <a:r>
              <a:rPr lang="en-US" sz="1400" b="1" dirty="0" err="1">
                <a:solidFill>
                  <a:srgbClr val="990000"/>
                </a:solidFill>
              </a:rPr>
              <a:t>Inorg</a:t>
            </a:r>
            <a:r>
              <a:rPr lang="en-US" sz="1400" b="1" dirty="0">
                <a:solidFill>
                  <a:srgbClr val="990000"/>
                </a:solidFill>
              </a:rPr>
              <a:t>. </a:t>
            </a:r>
            <a:r>
              <a:rPr lang="en-US" sz="1400" b="1" dirty="0" err="1">
                <a:solidFill>
                  <a:srgbClr val="990000"/>
                </a:solidFill>
              </a:rPr>
              <a:t>Chim</a:t>
            </a:r>
            <a:r>
              <a:rPr lang="en-US" sz="1400" b="1" dirty="0">
                <a:solidFill>
                  <a:srgbClr val="990000"/>
                </a:solidFill>
              </a:rPr>
              <a:t>. </a:t>
            </a:r>
            <a:r>
              <a:rPr lang="en-US" sz="1400" b="1" dirty="0" err="1">
                <a:solidFill>
                  <a:srgbClr val="990000"/>
                </a:solidFill>
              </a:rPr>
              <a:t>Acta</a:t>
            </a:r>
            <a:r>
              <a:rPr lang="en-US" sz="1400" b="1" dirty="0">
                <a:solidFill>
                  <a:srgbClr val="990000"/>
                </a:solidFill>
              </a:rPr>
              <a:t> 1995</a:t>
            </a:r>
          </a:p>
        </p:txBody>
      </p:sp>
      <p:sp>
        <p:nvSpPr>
          <p:cNvPr id="69636" name="Text Box 6"/>
          <p:cNvSpPr txBox="1">
            <a:spLocks noChangeArrowheads="1"/>
          </p:cNvSpPr>
          <p:nvPr/>
        </p:nvSpPr>
        <p:spPr bwMode="auto">
          <a:xfrm>
            <a:off x="7349363" y="3500438"/>
            <a:ext cx="1274708" cy="646331"/>
          </a:xfrm>
          <a:prstGeom prst="rect">
            <a:avLst/>
          </a:prstGeom>
          <a:noFill/>
          <a:ln w="9525">
            <a:noFill/>
            <a:miter lim="800000"/>
            <a:headEnd/>
            <a:tailEnd/>
          </a:ln>
        </p:spPr>
        <p:txBody>
          <a:bodyPr wrap="none">
            <a:spAutoFit/>
          </a:bodyPr>
          <a:lstStyle/>
          <a:p>
            <a:pPr algn="ctr"/>
            <a:r>
              <a:rPr lang="es-ES_tradnl" dirty="0" err="1" smtClean="0">
                <a:solidFill>
                  <a:srgbClr val="0000CC"/>
                </a:solidFill>
              </a:rPr>
              <a:t>internal</a:t>
            </a:r>
            <a:r>
              <a:rPr lang="es-ES_tradnl" dirty="0" smtClean="0">
                <a:solidFill>
                  <a:srgbClr val="0000CC"/>
                </a:solidFill>
              </a:rPr>
              <a:t> </a:t>
            </a:r>
          </a:p>
          <a:p>
            <a:pPr algn="ctr"/>
            <a:r>
              <a:rPr lang="es-ES_tradnl" dirty="0" err="1" smtClean="0">
                <a:solidFill>
                  <a:srgbClr val="0000CC"/>
                </a:solidFill>
              </a:rPr>
              <a:t>carbamate</a:t>
            </a:r>
            <a:endParaRPr lang="es-ES_tradnl" dirty="0">
              <a:solidFill>
                <a:srgbClr val="0000CC"/>
              </a:solidFill>
            </a:endParaRPr>
          </a:p>
        </p:txBody>
      </p:sp>
      <p:sp>
        <p:nvSpPr>
          <p:cNvPr id="6" name="Rectangle 70"/>
          <p:cNvSpPr>
            <a:spLocks noChangeArrowheads="1"/>
          </p:cNvSpPr>
          <p:nvPr/>
        </p:nvSpPr>
        <p:spPr bwMode="auto">
          <a:xfrm>
            <a:off x="755650" y="116632"/>
            <a:ext cx="7129463" cy="944563"/>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mechanism</a:t>
            </a:r>
            <a:endParaRPr lang="en-US" sz="2000" b="1" dirty="0"/>
          </a:p>
        </p:txBody>
      </p:sp>
      <p:sp>
        <p:nvSpPr>
          <p:cNvPr id="7" name="6 Rectángulo"/>
          <p:cNvSpPr/>
          <p:nvPr/>
        </p:nvSpPr>
        <p:spPr>
          <a:xfrm>
            <a:off x="683568" y="3140968"/>
            <a:ext cx="8208912"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6588224" y="1700808"/>
            <a:ext cx="1774845" cy="369332"/>
          </a:xfrm>
          <a:prstGeom prst="rect">
            <a:avLst/>
          </a:prstGeom>
          <a:noFill/>
        </p:spPr>
        <p:txBody>
          <a:bodyPr wrap="none" rtlCol="0">
            <a:spAutoFit/>
          </a:bodyPr>
          <a:lstStyle/>
          <a:p>
            <a:r>
              <a:rPr lang="es-ES" b="1" dirty="0" smtClean="0">
                <a:solidFill>
                  <a:srgbClr val="C00000"/>
                </a:solidFill>
              </a:rPr>
              <a:t>intermolecular</a:t>
            </a:r>
            <a:endParaRPr lang="es-ES" b="1" dirty="0">
              <a:solidFill>
                <a:srgbClr val="C000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noChangeArrowheads="1"/>
          </p:cNvPicPr>
          <p:nvPr/>
        </p:nvPicPr>
        <p:blipFill>
          <a:blip r:embed="rId3" cstate="print"/>
          <a:srcRect/>
          <a:stretch>
            <a:fillRect/>
          </a:stretch>
        </p:blipFill>
        <p:spPr bwMode="auto">
          <a:xfrm>
            <a:off x="395536" y="641350"/>
            <a:ext cx="6411913" cy="5451475"/>
          </a:xfrm>
          <a:prstGeom prst="rect">
            <a:avLst/>
          </a:prstGeom>
          <a:noFill/>
          <a:ln w="9525">
            <a:noFill/>
            <a:miter lim="800000"/>
            <a:headEnd/>
            <a:tailEnd/>
          </a:ln>
        </p:spPr>
      </p:pic>
      <p:sp>
        <p:nvSpPr>
          <p:cNvPr id="69635" name="Rectangle 4"/>
          <p:cNvSpPr>
            <a:spLocks noChangeArrowheads="1"/>
          </p:cNvSpPr>
          <p:nvPr/>
        </p:nvSpPr>
        <p:spPr bwMode="auto">
          <a:xfrm>
            <a:off x="2987824" y="6309320"/>
            <a:ext cx="3206750" cy="304800"/>
          </a:xfrm>
          <a:prstGeom prst="rect">
            <a:avLst/>
          </a:prstGeom>
          <a:noFill/>
          <a:ln w="9525">
            <a:noFill/>
            <a:miter lim="800000"/>
            <a:headEnd/>
            <a:tailEnd/>
          </a:ln>
        </p:spPr>
        <p:txBody>
          <a:bodyPr>
            <a:spAutoFit/>
          </a:bodyPr>
          <a:lstStyle/>
          <a:p>
            <a:pPr algn="ctr"/>
            <a:r>
              <a:rPr lang="en-US" sz="1400" b="1" dirty="0">
                <a:solidFill>
                  <a:srgbClr val="990000"/>
                </a:solidFill>
              </a:rPr>
              <a:t>Leal et al. </a:t>
            </a:r>
            <a:r>
              <a:rPr lang="en-US" sz="1400" b="1" dirty="0" err="1">
                <a:solidFill>
                  <a:srgbClr val="990000"/>
                </a:solidFill>
              </a:rPr>
              <a:t>Inorg</a:t>
            </a:r>
            <a:r>
              <a:rPr lang="en-US" sz="1400" b="1" dirty="0">
                <a:solidFill>
                  <a:srgbClr val="990000"/>
                </a:solidFill>
              </a:rPr>
              <a:t>. </a:t>
            </a:r>
            <a:r>
              <a:rPr lang="en-US" sz="1400" b="1" dirty="0" err="1">
                <a:solidFill>
                  <a:srgbClr val="990000"/>
                </a:solidFill>
              </a:rPr>
              <a:t>Chim</a:t>
            </a:r>
            <a:r>
              <a:rPr lang="en-US" sz="1400" b="1" dirty="0">
                <a:solidFill>
                  <a:srgbClr val="990000"/>
                </a:solidFill>
              </a:rPr>
              <a:t>. </a:t>
            </a:r>
            <a:r>
              <a:rPr lang="en-US" sz="1400" b="1" dirty="0" err="1">
                <a:solidFill>
                  <a:srgbClr val="990000"/>
                </a:solidFill>
              </a:rPr>
              <a:t>Acta</a:t>
            </a:r>
            <a:r>
              <a:rPr lang="en-US" sz="1400" b="1" dirty="0">
                <a:solidFill>
                  <a:srgbClr val="990000"/>
                </a:solidFill>
              </a:rPr>
              <a:t> 1995</a:t>
            </a:r>
          </a:p>
        </p:txBody>
      </p:sp>
      <p:sp>
        <p:nvSpPr>
          <p:cNvPr id="69636" name="Text Box 6"/>
          <p:cNvSpPr txBox="1">
            <a:spLocks noChangeArrowheads="1"/>
          </p:cNvSpPr>
          <p:nvPr/>
        </p:nvSpPr>
        <p:spPr bwMode="auto">
          <a:xfrm>
            <a:off x="6804248" y="3492297"/>
            <a:ext cx="1210588" cy="584775"/>
          </a:xfrm>
          <a:prstGeom prst="rect">
            <a:avLst/>
          </a:prstGeom>
          <a:noFill/>
          <a:ln w="9525">
            <a:noFill/>
            <a:miter lim="800000"/>
            <a:headEnd/>
            <a:tailEnd/>
          </a:ln>
        </p:spPr>
        <p:txBody>
          <a:bodyPr wrap="none">
            <a:spAutoFit/>
          </a:bodyPr>
          <a:lstStyle/>
          <a:p>
            <a:pPr algn="ctr"/>
            <a:r>
              <a:rPr lang="es-ES_tradnl" sz="1600" b="1" dirty="0" err="1" smtClean="0">
                <a:solidFill>
                  <a:srgbClr val="3333FF"/>
                </a:solidFill>
              </a:rPr>
              <a:t>internal</a:t>
            </a:r>
            <a:r>
              <a:rPr lang="es-ES_tradnl" sz="1600" b="1" dirty="0" smtClean="0">
                <a:solidFill>
                  <a:srgbClr val="3333FF"/>
                </a:solidFill>
              </a:rPr>
              <a:t> </a:t>
            </a:r>
          </a:p>
          <a:p>
            <a:pPr algn="ctr"/>
            <a:r>
              <a:rPr lang="es-ES_tradnl" sz="1600" b="1" dirty="0" err="1" smtClean="0">
                <a:solidFill>
                  <a:srgbClr val="3333FF"/>
                </a:solidFill>
              </a:rPr>
              <a:t>carbamate</a:t>
            </a:r>
            <a:endParaRPr lang="es-ES_tradnl" sz="1600" b="1" dirty="0">
              <a:solidFill>
                <a:srgbClr val="3333FF"/>
              </a:solidFill>
            </a:endParaRPr>
          </a:p>
        </p:txBody>
      </p:sp>
      <p:sp>
        <p:nvSpPr>
          <p:cNvPr id="6" name="Rectangle 70"/>
          <p:cNvSpPr>
            <a:spLocks noChangeArrowheads="1"/>
          </p:cNvSpPr>
          <p:nvPr/>
        </p:nvSpPr>
        <p:spPr bwMode="auto">
          <a:xfrm>
            <a:off x="755650" y="116632"/>
            <a:ext cx="7129463" cy="944563"/>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mechanism</a:t>
            </a:r>
            <a:endParaRPr lang="en-US" sz="2000" b="1" dirty="0"/>
          </a:p>
        </p:txBody>
      </p:sp>
      <p:sp>
        <p:nvSpPr>
          <p:cNvPr id="7" name="6 CuadroTexto"/>
          <p:cNvSpPr txBox="1"/>
          <p:nvPr/>
        </p:nvSpPr>
        <p:spPr>
          <a:xfrm>
            <a:off x="6588224" y="1700808"/>
            <a:ext cx="1774845" cy="369332"/>
          </a:xfrm>
          <a:prstGeom prst="rect">
            <a:avLst/>
          </a:prstGeom>
          <a:noFill/>
        </p:spPr>
        <p:txBody>
          <a:bodyPr wrap="none" rtlCol="0">
            <a:spAutoFit/>
          </a:bodyPr>
          <a:lstStyle/>
          <a:p>
            <a:r>
              <a:rPr lang="es-ES" b="1" dirty="0" smtClean="0">
                <a:solidFill>
                  <a:srgbClr val="C00000"/>
                </a:solidFill>
              </a:rPr>
              <a:t>intermolecular</a:t>
            </a:r>
            <a:endParaRPr lang="es-ES" b="1" dirty="0">
              <a:solidFill>
                <a:srgbClr val="C00000"/>
              </a:solidFill>
            </a:endParaRPr>
          </a:p>
        </p:txBody>
      </p:sp>
      <p:sp>
        <p:nvSpPr>
          <p:cNvPr id="9" name="8 CuadroTexto"/>
          <p:cNvSpPr txBox="1"/>
          <p:nvPr/>
        </p:nvSpPr>
        <p:spPr>
          <a:xfrm>
            <a:off x="6588224" y="4355812"/>
            <a:ext cx="1774845" cy="369332"/>
          </a:xfrm>
          <a:prstGeom prst="rect">
            <a:avLst/>
          </a:prstGeom>
          <a:noFill/>
        </p:spPr>
        <p:txBody>
          <a:bodyPr wrap="none" rtlCol="0">
            <a:spAutoFit/>
          </a:bodyPr>
          <a:lstStyle/>
          <a:p>
            <a:r>
              <a:rPr lang="es-ES" b="1" dirty="0" err="1" smtClean="0">
                <a:solidFill>
                  <a:srgbClr val="C00000"/>
                </a:solidFill>
              </a:rPr>
              <a:t>intramolecular</a:t>
            </a:r>
            <a:endParaRPr lang="es-ES" b="1" dirty="0">
              <a:solidFill>
                <a:srgbClr val="C00000"/>
              </a:solidFill>
            </a:endParaRPr>
          </a:p>
        </p:txBody>
      </p:sp>
      <p:cxnSp>
        <p:nvCxnSpPr>
          <p:cNvPr id="11" name="10 Conector recto de flecha"/>
          <p:cNvCxnSpPr>
            <a:stCxn id="69636" idx="1"/>
          </p:cNvCxnSpPr>
          <p:nvPr/>
        </p:nvCxnSpPr>
        <p:spPr>
          <a:xfrm flipH="1">
            <a:off x="6300192" y="3784685"/>
            <a:ext cx="504056" cy="1483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2 Grupo"/>
          <p:cNvGrpSpPr/>
          <p:nvPr/>
        </p:nvGrpSpPr>
        <p:grpSpPr>
          <a:xfrm>
            <a:off x="1979712" y="1412776"/>
            <a:ext cx="5430468" cy="2736304"/>
            <a:chOff x="2267744" y="1268760"/>
            <a:chExt cx="5358595" cy="2592288"/>
          </a:xfrm>
        </p:grpSpPr>
        <p:pic>
          <p:nvPicPr>
            <p:cNvPr id="4" name="3 Imagen"/>
            <p:cNvPicPr/>
            <p:nvPr/>
          </p:nvPicPr>
          <p:blipFill>
            <a:blip r:embed="rId3" cstate="print"/>
            <a:srcRect/>
            <a:stretch>
              <a:fillRect/>
            </a:stretch>
          </p:blipFill>
          <p:spPr bwMode="auto">
            <a:xfrm>
              <a:off x="2267744" y="1268760"/>
              <a:ext cx="5053930" cy="2592288"/>
            </a:xfrm>
            <a:prstGeom prst="rect">
              <a:avLst/>
            </a:prstGeom>
            <a:noFill/>
            <a:ln w="9525">
              <a:noFill/>
              <a:miter lim="800000"/>
              <a:headEnd/>
              <a:tailEnd/>
            </a:ln>
          </p:spPr>
        </p:pic>
        <p:sp>
          <p:nvSpPr>
            <p:cNvPr id="9" name="8 CuadroTexto"/>
            <p:cNvSpPr txBox="1"/>
            <p:nvPr/>
          </p:nvSpPr>
          <p:spPr>
            <a:xfrm>
              <a:off x="4747960" y="2147370"/>
              <a:ext cx="750083" cy="437367"/>
            </a:xfrm>
            <a:prstGeom prst="rect">
              <a:avLst/>
            </a:prstGeom>
            <a:noFill/>
          </p:spPr>
          <p:txBody>
            <a:bodyPr wrap="none" rtlCol="0">
              <a:spAutoFit/>
            </a:bodyPr>
            <a:lstStyle/>
            <a:p>
              <a:r>
                <a:rPr lang="es-ES" sz="2400" b="1" dirty="0" err="1" smtClean="0">
                  <a:solidFill>
                    <a:srgbClr val="3333FF"/>
                  </a:solidFill>
                </a:rPr>
                <a:t>CO</a:t>
              </a:r>
              <a:r>
                <a:rPr lang="es-ES" sz="2400" b="1" baseline="-25000" dirty="0" err="1" smtClean="0">
                  <a:solidFill>
                    <a:srgbClr val="3333FF"/>
                  </a:solidFill>
                </a:rPr>
                <a:t>2</a:t>
              </a:r>
              <a:endParaRPr lang="es-ES" sz="2400" b="1" baseline="-25000" dirty="0">
                <a:solidFill>
                  <a:srgbClr val="3333FF"/>
                </a:solidFill>
              </a:endParaRPr>
            </a:p>
          </p:txBody>
        </p:sp>
        <p:sp>
          <p:nvSpPr>
            <p:cNvPr id="10" name="9 CuadroTexto"/>
            <p:cNvSpPr txBox="1"/>
            <p:nvPr/>
          </p:nvSpPr>
          <p:spPr>
            <a:xfrm>
              <a:off x="6876256" y="2132856"/>
              <a:ext cx="750083" cy="437367"/>
            </a:xfrm>
            <a:prstGeom prst="rect">
              <a:avLst/>
            </a:prstGeom>
            <a:noFill/>
          </p:spPr>
          <p:txBody>
            <a:bodyPr wrap="none" rtlCol="0">
              <a:spAutoFit/>
            </a:bodyPr>
            <a:lstStyle/>
            <a:p>
              <a:r>
                <a:rPr lang="es-ES" sz="2400" b="1" dirty="0" err="1" smtClean="0">
                  <a:solidFill>
                    <a:srgbClr val="3333FF"/>
                  </a:solidFill>
                </a:rPr>
                <a:t>CO</a:t>
              </a:r>
              <a:r>
                <a:rPr lang="es-ES" sz="2400" b="1" baseline="-25000" dirty="0" err="1" smtClean="0">
                  <a:solidFill>
                    <a:srgbClr val="3333FF"/>
                  </a:solidFill>
                </a:rPr>
                <a:t>2</a:t>
              </a:r>
              <a:endParaRPr lang="es-ES" sz="2400" b="1" baseline="-25000" dirty="0">
                <a:solidFill>
                  <a:srgbClr val="3333FF"/>
                </a:solidFill>
              </a:endParaRPr>
            </a:p>
          </p:txBody>
        </p:sp>
        <p:sp>
          <p:nvSpPr>
            <p:cNvPr id="11" name="10 CuadroTexto"/>
            <p:cNvSpPr txBox="1"/>
            <p:nvPr/>
          </p:nvSpPr>
          <p:spPr>
            <a:xfrm>
              <a:off x="5684064" y="2147370"/>
              <a:ext cx="760144" cy="461665"/>
            </a:xfrm>
            <a:prstGeom prst="rect">
              <a:avLst/>
            </a:prstGeom>
            <a:noFill/>
          </p:spPr>
          <p:txBody>
            <a:bodyPr wrap="none" rtlCol="0">
              <a:spAutoFit/>
            </a:bodyPr>
            <a:lstStyle/>
            <a:p>
              <a:r>
                <a:rPr lang="es-ES" sz="2400" b="1" dirty="0" err="1" smtClean="0">
                  <a:solidFill>
                    <a:srgbClr val="FF0000"/>
                  </a:solidFill>
                </a:rPr>
                <a:t>CO</a:t>
              </a:r>
              <a:r>
                <a:rPr lang="es-ES" sz="2400" b="1" baseline="-25000" dirty="0" err="1" smtClean="0">
                  <a:solidFill>
                    <a:srgbClr val="FF0000"/>
                  </a:solidFill>
                </a:rPr>
                <a:t>2</a:t>
              </a:r>
              <a:endParaRPr lang="es-ES" sz="2400" b="1" baseline="-25000" dirty="0">
                <a:solidFill>
                  <a:srgbClr val="FF0000"/>
                </a:solidFill>
              </a:endParaRPr>
            </a:p>
          </p:txBody>
        </p:sp>
        <p:sp>
          <p:nvSpPr>
            <p:cNvPr id="12" name="11 CuadroTexto"/>
            <p:cNvSpPr txBox="1"/>
            <p:nvPr/>
          </p:nvSpPr>
          <p:spPr>
            <a:xfrm>
              <a:off x="2843808" y="2564904"/>
              <a:ext cx="760144" cy="461665"/>
            </a:xfrm>
            <a:prstGeom prst="rect">
              <a:avLst/>
            </a:prstGeom>
            <a:noFill/>
          </p:spPr>
          <p:txBody>
            <a:bodyPr wrap="none" rtlCol="0">
              <a:spAutoFit/>
            </a:bodyPr>
            <a:lstStyle/>
            <a:p>
              <a:r>
                <a:rPr lang="es-ES" sz="2400" b="1" dirty="0" err="1" smtClean="0">
                  <a:solidFill>
                    <a:srgbClr val="FF0000"/>
                  </a:solidFill>
                </a:rPr>
                <a:t>CO</a:t>
              </a:r>
              <a:r>
                <a:rPr lang="es-ES" sz="2400" b="1" baseline="-25000" dirty="0" err="1" smtClean="0">
                  <a:solidFill>
                    <a:srgbClr val="FF0000"/>
                  </a:solidFill>
                </a:rPr>
                <a:t>2</a:t>
              </a:r>
              <a:endParaRPr lang="es-ES" sz="2400" b="1" baseline="-25000" dirty="0">
                <a:solidFill>
                  <a:srgbClr val="FF0000"/>
                </a:solidFill>
              </a:endParaRPr>
            </a:p>
          </p:txBody>
        </p:sp>
      </p:grpSp>
      <p:sp>
        <p:nvSpPr>
          <p:cNvPr id="8" name="Rectangle 70"/>
          <p:cNvSpPr>
            <a:spLocks noChangeArrowheads="1"/>
          </p:cNvSpPr>
          <p:nvPr/>
        </p:nvSpPr>
        <p:spPr bwMode="auto">
          <a:xfrm>
            <a:off x="755650" y="116632"/>
            <a:ext cx="7129463" cy="944563"/>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mechanism</a:t>
            </a:r>
            <a:endParaRPr lang="en-US"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5"/>
          <p:cNvSpPr txBox="1">
            <a:spLocks noChangeArrowheads="1"/>
          </p:cNvSpPr>
          <p:nvPr/>
        </p:nvSpPr>
        <p:spPr bwMode="auto">
          <a:xfrm>
            <a:off x="2411760" y="1495604"/>
            <a:ext cx="2808287" cy="369332"/>
          </a:xfrm>
          <a:prstGeom prst="rect">
            <a:avLst/>
          </a:prstGeom>
          <a:noFill/>
          <a:ln w="8001" algn="ctr">
            <a:noFill/>
            <a:miter lim="800000"/>
            <a:headEnd/>
            <a:tailEnd/>
          </a:ln>
        </p:spPr>
        <p:txBody>
          <a:bodyPr>
            <a:spAutoFit/>
          </a:bodyPr>
          <a:lstStyle/>
          <a:p>
            <a:pPr algn="ctr" defTabSz="3990975"/>
            <a:r>
              <a:rPr lang="en-GB" b="1" dirty="0" smtClean="0">
                <a:solidFill>
                  <a:srgbClr val="000099"/>
                </a:solidFill>
              </a:rPr>
              <a:t>Selective RuO</a:t>
            </a:r>
            <a:r>
              <a:rPr lang="en-GB" b="1" baseline="-25000" dirty="0" smtClean="0">
                <a:solidFill>
                  <a:srgbClr val="000099"/>
                </a:solidFill>
              </a:rPr>
              <a:t>4 </a:t>
            </a:r>
            <a:r>
              <a:rPr lang="en-GB" b="1" dirty="0" smtClean="0">
                <a:solidFill>
                  <a:srgbClr val="000099"/>
                </a:solidFill>
              </a:rPr>
              <a:t>staining</a:t>
            </a:r>
            <a:endParaRPr lang="en-GB" b="1" dirty="0">
              <a:solidFill>
                <a:srgbClr val="000099"/>
              </a:solidFill>
            </a:endParaRPr>
          </a:p>
        </p:txBody>
      </p:sp>
      <p:grpSp>
        <p:nvGrpSpPr>
          <p:cNvPr id="70661" name="71 Grupo"/>
          <p:cNvGrpSpPr>
            <a:grpSpLocks/>
          </p:cNvGrpSpPr>
          <p:nvPr/>
        </p:nvGrpSpPr>
        <p:grpSpPr bwMode="auto">
          <a:xfrm>
            <a:off x="611188" y="2050257"/>
            <a:ext cx="4392612" cy="1655762"/>
            <a:chOff x="5459413" y="1589360"/>
            <a:chExt cx="3248025" cy="1096963"/>
          </a:xfrm>
        </p:grpSpPr>
        <p:pic>
          <p:nvPicPr>
            <p:cNvPr id="70676" name="Picture 15"/>
            <p:cNvPicPr>
              <a:picLocks noChangeAspect="1" noChangeArrowheads="1"/>
            </p:cNvPicPr>
            <p:nvPr/>
          </p:nvPicPr>
          <p:blipFill>
            <a:blip r:embed="rId3" cstate="print"/>
            <a:srcRect/>
            <a:stretch>
              <a:fillRect/>
            </a:stretch>
          </p:blipFill>
          <p:spPr bwMode="auto">
            <a:xfrm>
              <a:off x="5459413" y="1760810"/>
              <a:ext cx="3248025" cy="925513"/>
            </a:xfrm>
            <a:prstGeom prst="rect">
              <a:avLst/>
            </a:prstGeom>
            <a:noFill/>
            <a:ln w="9525">
              <a:noFill/>
              <a:miter lim="800000"/>
              <a:headEnd/>
              <a:tailEnd/>
            </a:ln>
          </p:spPr>
        </p:pic>
        <p:sp>
          <p:nvSpPr>
            <p:cNvPr id="70677" name="Text Box 10"/>
            <p:cNvSpPr txBox="1">
              <a:spLocks noChangeArrowheads="1"/>
            </p:cNvSpPr>
            <p:nvPr/>
          </p:nvSpPr>
          <p:spPr bwMode="auto">
            <a:xfrm>
              <a:off x="7501565" y="1589360"/>
              <a:ext cx="512304" cy="224239"/>
            </a:xfrm>
            <a:prstGeom prst="rect">
              <a:avLst/>
            </a:prstGeom>
            <a:noFill/>
            <a:ln w="9525">
              <a:noFill/>
              <a:miter lim="800000"/>
              <a:headEnd/>
              <a:tailEnd/>
            </a:ln>
          </p:spPr>
          <p:txBody>
            <a:bodyPr wrap="none">
              <a:spAutoFit/>
            </a:bodyPr>
            <a:lstStyle/>
            <a:p>
              <a:r>
                <a:rPr lang="es-ES_tradnl" sz="1600" b="1">
                  <a:solidFill>
                    <a:srgbClr val="FF3300"/>
                  </a:solidFill>
                </a:rPr>
                <a:t>RuO</a:t>
              </a:r>
              <a:r>
                <a:rPr lang="es-ES_tradnl" sz="1600" b="1" baseline="-25000">
                  <a:solidFill>
                    <a:srgbClr val="FF3300"/>
                  </a:solidFill>
                </a:rPr>
                <a:t>4</a:t>
              </a:r>
              <a:endParaRPr lang="es-ES" sz="1600" b="1" baseline="-25000">
                <a:solidFill>
                  <a:srgbClr val="FF3300"/>
                </a:solidFill>
              </a:endParaRPr>
            </a:p>
          </p:txBody>
        </p:sp>
        <p:sp>
          <p:nvSpPr>
            <p:cNvPr id="70678" name="Line 11"/>
            <p:cNvSpPr>
              <a:spLocks noChangeShapeType="1"/>
            </p:cNvSpPr>
            <p:nvPr/>
          </p:nvSpPr>
          <p:spPr bwMode="auto">
            <a:xfrm>
              <a:off x="7791450" y="1825898"/>
              <a:ext cx="1588" cy="265112"/>
            </a:xfrm>
            <a:prstGeom prst="line">
              <a:avLst/>
            </a:prstGeom>
            <a:noFill/>
            <a:ln w="9525">
              <a:solidFill>
                <a:srgbClr val="FF3300"/>
              </a:solidFill>
              <a:round/>
              <a:headEnd type="triangle" w="med" len="med"/>
              <a:tailEnd type="triangle" w="med" len="med"/>
            </a:ln>
          </p:spPr>
          <p:txBody>
            <a:bodyPr/>
            <a:lstStyle/>
            <a:p>
              <a:endParaRPr lang="es-ES"/>
            </a:p>
          </p:txBody>
        </p:sp>
        <p:sp>
          <p:nvSpPr>
            <p:cNvPr id="70679" name="Line 12"/>
            <p:cNvSpPr>
              <a:spLocks noChangeShapeType="1"/>
            </p:cNvSpPr>
            <p:nvPr/>
          </p:nvSpPr>
          <p:spPr bwMode="auto">
            <a:xfrm>
              <a:off x="8077200" y="1827485"/>
              <a:ext cx="392113" cy="238125"/>
            </a:xfrm>
            <a:prstGeom prst="line">
              <a:avLst/>
            </a:prstGeom>
            <a:noFill/>
            <a:ln w="9525">
              <a:solidFill>
                <a:srgbClr val="FF3300"/>
              </a:solidFill>
              <a:round/>
              <a:headEnd type="triangle" w="med" len="med"/>
              <a:tailEnd type="triangle" w="med" len="med"/>
            </a:ln>
          </p:spPr>
          <p:txBody>
            <a:bodyPr/>
            <a:lstStyle/>
            <a:p>
              <a:endParaRPr lang="es-ES"/>
            </a:p>
          </p:txBody>
        </p:sp>
        <p:sp>
          <p:nvSpPr>
            <p:cNvPr id="70680" name="Line 13"/>
            <p:cNvSpPr>
              <a:spLocks noChangeShapeType="1"/>
            </p:cNvSpPr>
            <p:nvPr/>
          </p:nvSpPr>
          <p:spPr bwMode="auto">
            <a:xfrm rot="3600000">
              <a:off x="7246938" y="1727473"/>
              <a:ext cx="19050" cy="431800"/>
            </a:xfrm>
            <a:prstGeom prst="line">
              <a:avLst/>
            </a:prstGeom>
            <a:noFill/>
            <a:ln w="9525">
              <a:solidFill>
                <a:srgbClr val="FF3300"/>
              </a:solidFill>
              <a:round/>
              <a:headEnd type="triangle" w="med" len="med"/>
              <a:tailEnd type="triangle" w="med" len="med"/>
            </a:ln>
          </p:spPr>
          <p:txBody>
            <a:bodyPr/>
            <a:lstStyle/>
            <a:p>
              <a:endParaRPr lang="es-ES"/>
            </a:p>
          </p:txBody>
        </p:sp>
      </p:grpSp>
      <p:sp>
        <p:nvSpPr>
          <p:cNvPr id="70663" name="Line 45"/>
          <p:cNvSpPr>
            <a:spLocks noChangeShapeType="1"/>
          </p:cNvSpPr>
          <p:nvPr/>
        </p:nvSpPr>
        <p:spPr bwMode="auto">
          <a:xfrm flipV="1">
            <a:off x="911225" y="3096419"/>
            <a:ext cx="254000" cy="381000"/>
          </a:xfrm>
          <a:prstGeom prst="line">
            <a:avLst/>
          </a:prstGeom>
          <a:noFill/>
          <a:ln w="38100">
            <a:solidFill>
              <a:schemeClr val="bg1"/>
            </a:solidFill>
            <a:round/>
            <a:headEnd type="oval" w="sm" len="sm"/>
            <a:tailEnd type="triangle" w="lg" len="med"/>
          </a:ln>
        </p:spPr>
        <p:txBody>
          <a:bodyPr/>
          <a:lstStyle/>
          <a:p>
            <a:endParaRPr lang="es-ES"/>
          </a:p>
        </p:txBody>
      </p:sp>
      <p:sp>
        <p:nvSpPr>
          <p:cNvPr id="70664" name="Text Box 59"/>
          <p:cNvSpPr txBox="1">
            <a:spLocks noChangeArrowheads="1"/>
          </p:cNvSpPr>
          <p:nvPr/>
        </p:nvSpPr>
        <p:spPr bwMode="auto">
          <a:xfrm>
            <a:off x="246063" y="1124744"/>
            <a:ext cx="747712" cy="304800"/>
          </a:xfrm>
          <a:prstGeom prst="rect">
            <a:avLst/>
          </a:prstGeom>
          <a:noFill/>
          <a:ln w="9525">
            <a:noFill/>
            <a:miter lim="800000"/>
            <a:headEnd/>
            <a:tailEnd/>
          </a:ln>
        </p:spPr>
        <p:txBody>
          <a:bodyPr wrap="none">
            <a:spAutoFit/>
          </a:bodyPr>
          <a:lstStyle/>
          <a:p>
            <a:pPr defTabSz="3990975"/>
            <a:r>
              <a:rPr lang="es-ES" sz="1400" b="1">
                <a:solidFill>
                  <a:schemeClr val="bg1"/>
                </a:solidFill>
                <a:latin typeface="Verdana" pitchFamily="34" charset="0"/>
              </a:rPr>
              <a:t>0% N</a:t>
            </a:r>
          </a:p>
        </p:txBody>
      </p:sp>
      <p:sp>
        <p:nvSpPr>
          <p:cNvPr id="70665" name="Line 65"/>
          <p:cNvSpPr>
            <a:spLocks noChangeShapeType="1"/>
          </p:cNvSpPr>
          <p:nvPr/>
        </p:nvSpPr>
        <p:spPr bwMode="auto">
          <a:xfrm flipV="1">
            <a:off x="911225" y="3096419"/>
            <a:ext cx="254000" cy="381000"/>
          </a:xfrm>
          <a:prstGeom prst="line">
            <a:avLst/>
          </a:prstGeom>
          <a:noFill/>
          <a:ln w="38100">
            <a:solidFill>
              <a:schemeClr val="bg1"/>
            </a:solidFill>
            <a:round/>
            <a:headEnd type="oval" w="sm" len="sm"/>
            <a:tailEnd type="triangle" w="lg" len="med"/>
          </a:ln>
        </p:spPr>
        <p:txBody>
          <a:bodyPr/>
          <a:lstStyle/>
          <a:p>
            <a:endParaRPr lang="es-ES"/>
          </a:p>
        </p:txBody>
      </p:sp>
      <p:sp>
        <p:nvSpPr>
          <p:cNvPr id="70668" name="Rectangle 70"/>
          <p:cNvSpPr>
            <a:spLocks noChangeArrowheads="1"/>
          </p:cNvSpPr>
          <p:nvPr/>
        </p:nvSpPr>
        <p:spPr bwMode="auto">
          <a:xfrm>
            <a:off x="611560" y="548680"/>
            <a:ext cx="7129463" cy="647477"/>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Amino groups location </a:t>
            </a:r>
            <a:r>
              <a:rPr lang="en-US" sz="2000" b="1" dirty="0" err="1" smtClean="0"/>
              <a:t>byTEM</a:t>
            </a:r>
            <a:r>
              <a:rPr lang="en-US" sz="2000" b="1" dirty="0" smtClean="0"/>
              <a:t> - Staining technique</a:t>
            </a:r>
            <a:endParaRPr lang="en-US" sz="2000" b="1" dirty="0"/>
          </a:p>
        </p:txBody>
      </p:sp>
      <p:sp>
        <p:nvSpPr>
          <p:cNvPr id="73" name="72 Flecha derecha"/>
          <p:cNvSpPr/>
          <p:nvPr/>
        </p:nvSpPr>
        <p:spPr>
          <a:xfrm rot="5400000">
            <a:off x="3413200" y="3579688"/>
            <a:ext cx="661242" cy="215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30" name="29 Grupo"/>
          <p:cNvGrpSpPr/>
          <p:nvPr/>
        </p:nvGrpSpPr>
        <p:grpSpPr>
          <a:xfrm>
            <a:off x="1115616" y="4293096"/>
            <a:ext cx="5472608" cy="923330"/>
            <a:chOff x="1115616" y="6647324"/>
            <a:chExt cx="5472608" cy="923330"/>
          </a:xfrm>
        </p:grpSpPr>
        <p:sp>
          <p:nvSpPr>
            <p:cNvPr id="70659" name="Text Box 4"/>
            <p:cNvSpPr txBox="1">
              <a:spLocks noChangeArrowheads="1"/>
            </p:cNvSpPr>
            <p:nvPr/>
          </p:nvSpPr>
          <p:spPr bwMode="auto">
            <a:xfrm>
              <a:off x="1115616" y="6647324"/>
              <a:ext cx="5472608" cy="923330"/>
            </a:xfrm>
            <a:prstGeom prst="rect">
              <a:avLst/>
            </a:prstGeom>
            <a:noFill/>
            <a:ln w="8001" algn="ctr">
              <a:noFill/>
              <a:miter lim="800000"/>
              <a:headEnd/>
              <a:tailEnd/>
            </a:ln>
          </p:spPr>
          <p:txBody>
            <a:bodyPr wrap="square">
              <a:spAutoFit/>
            </a:bodyPr>
            <a:lstStyle/>
            <a:p>
              <a:pPr algn="ctr" defTabSz="3990975"/>
              <a:r>
                <a:rPr lang="en-GB" b="1" dirty="0" smtClean="0">
                  <a:solidFill>
                    <a:srgbClr val="000099"/>
                  </a:solidFill>
                </a:rPr>
                <a:t>Image contrast</a:t>
              </a:r>
              <a:endParaRPr lang="en-GB" b="1" dirty="0">
                <a:solidFill>
                  <a:srgbClr val="000099"/>
                </a:solidFill>
              </a:endParaRPr>
            </a:p>
            <a:p>
              <a:pPr algn="ctr" defTabSz="3990975"/>
              <a:endParaRPr lang="en-GB" b="1" dirty="0">
                <a:solidFill>
                  <a:srgbClr val="000099"/>
                </a:solidFill>
              </a:endParaRPr>
            </a:p>
            <a:p>
              <a:pPr algn="ctr" defTabSz="3990975"/>
              <a:r>
                <a:rPr lang="en-GB" b="1" dirty="0" smtClean="0">
                  <a:solidFill>
                    <a:srgbClr val="000099"/>
                  </a:solidFill>
                </a:rPr>
                <a:t>Amino group distribution and location</a:t>
              </a:r>
              <a:endParaRPr lang="en-GB" b="1" dirty="0">
                <a:solidFill>
                  <a:srgbClr val="000099"/>
                </a:solidFill>
              </a:endParaRPr>
            </a:p>
          </p:txBody>
        </p:sp>
        <p:sp>
          <p:nvSpPr>
            <p:cNvPr id="70670" name="Line 14"/>
            <p:cNvSpPr>
              <a:spLocks noChangeShapeType="1"/>
            </p:cNvSpPr>
            <p:nvPr/>
          </p:nvSpPr>
          <p:spPr bwMode="auto">
            <a:xfrm>
              <a:off x="3754858" y="6969645"/>
              <a:ext cx="546" cy="215330"/>
            </a:xfrm>
            <a:prstGeom prst="line">
              <a:avLst/>
            </a:prstGeom>
            <a:noFill/>
            <a:ln w="38100">
              <a:solidFill>
                <a:srgbClr val="000099"/>
              </a:solidFill>
              <a:round/>
              <a:headEnd/>
              <a:tailEnd type="triangle" w="med" len="med"/>
            </a:ln>
          </p:spPr>
          <p:txBody>
            <a:bodyPr/>
            <a:lstStyle/>
            <a:p>
              <a:endParaRPr lang="es-ES"/>
            </a:p>
          </p:txBody>
        </p:sp>
      </p:grpSp>
      <p:sp>
        <p:nvSpPr>
          <p:cNvPr id="70671" name="Rectangle 2"/>
          <p:cNvSpPr>
            <a:spLocks noChangeArrowheads="1"/>
          </p:cNvSpPr>
          <p:nvPr/>
        </p:nvSpPr>
        <p:spPr bwMode="auto">
          <a:xfrm>
            <a:off x="179512" y="6365939"/>
            <a:ext cx="7560840" cy="307777"/>
          </a:xfrm>
          <a:prstGeom prst="rect">
            <a:avLst/>
          </a:prstGeom>
          <a:noFill/>
          <a:ln w="9525">
            <a:noFill/>
            <a:miter lim="800000"/>
            <a:headEnd/>
            <a:tailEnd/>
          </a:ln>
        </p:spPr>
        <p:txBody>
          <a:bodyPr wrap="square" anchor="ctr">
            <a:spAutoFit/>
          </a:bodyPr>
          <a:lstStyle/>
          <a:p>
            <a:pPr algn="ctr"/>
            <a:r>
              <a:rPr lang="en-US" sz="1400" b="1" i="1" dirty="0">
                <a:solidFill>
                  <a:srgbClr val="990000"/>
                </a:solidFill>
                <a:ea typeface="Times New Roman" pitchFamily="18" charset="0"/>
                <a:cs typeface="Arial" charset="0"/>
              </a:rPr>
              <a:t>Polymer microscopy</a:t>
            </a:r>
            <a:r>
              <a:rPr lang="en-US" sz="1400" b="1" dirty="0">
                <a:solidFill>
                  <a:srgbClr val="990000"/>
                </a:solidFill>
                <a:ea typeface="Times New Roman" pitchFamily="18" charset="0"/>
                <a:cs typeface="Arial" charset="0"/>
              </a:rPr>
              <a:t>,</a:t>
            </a:r>
            <a:r>
              <a:rPr lang="en-GB" sz="1400" b="1" dirty="0">
                <a:solidFill>
                  <a:srgbClr val="990000"/>
                </a:solidFill>
                <a:ea typeface="Times New Roman" pitchFamily="18" charset="0"/>
                <a:cs typeface="Arial" charset="0"/>
              </a:rPr>
              <a:t> ed. L. C. Sawyer and D. T. Grubb, Chapman &amp; Hall, London, </a:t>
            </a:r>
            <a:r>
              <a:rPr lang="en-GB" sz="1400" b="1" dirty="0" smtClean="0">
                <a:solidFill>
                  <a:srgbClr val="990000"/>
                </a:solidFill>
                <a:ea typeface="Times New Roman" pitchFamily="18" charset="0"/>
                <a:cs typeface="Arial" charset="0"/>
              </a:rPr>
              <a:t>1996</a:t>
            </a:r>
            <a:endParaRPr lang="en-GB" sz="1400" b="1" dirty="0">
              <a:solidFill>
                <a:srgbClr val="990000"/>
              </a:solidFill>
              <a:ea typeface="Times New Roman" pitchFamily="18" charset="0"/>
              <a:cs typeface="Arial" charset="0"/>
            </a:endParaRPr>
          </a:p>
        </p:txBody>
      </p:sp>
      <p:sp>
        <p:nvSpPr>
          <p:cNvPr id="70673" name="Text Box 11362"/>
          <p:cNvSpPr txBox="1">
            <a:spLocks noChangeArrowheads="1"/>
          </p:cNvSpPr>
          <p:nvPr/>
        </p:nvSpPr>
        <p:spPr bwMode="auto">
          <a:xfrm>
            <a:off x="4572000" y="1495604"/>
            <a:ext cx="4111625" cy="338138"/>
          </a:xfrm>
          <a:prstGeom prst="rect">
            <a:avLst/>
          </a:prstGeom>
          <a:noFill/>
          <a:ln w="8001" algn="ctr">
            <a:noFill/>
            <a:miter lim="800000"/>
            <a:headEnd/>
            <a:tailEnd/>
          </a:ln>
        </p:spPr>
        <p:txBody>
          <a:bodyPr>
            <a:spAutoFit/>
          </a:bodyPr>
          <a:lstStyle/>
          <a:p>
            <a:pPr algn="ctr" defTabSz="3990975"/>
            <a:r>
              <a:rPr lang="en-US" sz="1600" dirty="0">
                <a:cs typeface="Arial" charset="0"/>
              </a:rPr>
              <a:t>0,5 % RuO</a:t>
            </a:r>
            <a:r>
              <a:rPr lang="en-US" sz="1600" baseline="-25000" dirty="0">
                <a:cs typeface="Arial" charset="0"/>
              </a:rPr>
              <a:t>4</a:t>
            </a:r>
            <a:r>
              <a:rPr lang="en-US" sz="1600" dirty="0">
                <a:cs typeface="Arial" charset="0"/>
              </a:rPr>
              <a:t> (</a:t>
            </a:r>
            <a:r>
              <a:rPr lang="en-US" sz="1600" dirty="0" err="1">
                <a:cs typeface="Arial" charset="0"/>
              </a:rPr>
              <a:t>aq</a:t>
            </a:r>
            <a:r>
              <a:rPr lang="en-US" sz="1600" dirty="0">
                <a:cs typeface="Arial" charset="0"/>
              </a:rPr>
              <a:t>),15 min.</a:t>
            </a:r>
          </a:p>
        </p:txBody>
      </p:sp>
      <p:sp>
        <p:nvSpPr>
          <p:cNvPr id="31" name="Text Box 27"/>
          <p:cNvSpPr txBox="1">
            <a:spLocks noChangeArrowheads="1"/>
          </p:cNvSpPr>
          <p:nvPr/>
        </p:nvSpPr>
        <p:spPr bwMode="auto">
          <a:xfrm>
            <a:off x="254124" y="6145559"/>
            <a:ext cx="7774260" cy="307777"/>
          </a:xfrm>
          <a:prstGeom prst="rect">
            <a:avLst/>
          </a:prstGeom>
          <a:noFill/>
          <a:ln w="9525">
            <a:noFill/>
            <a:miter lim="800000"/>
            <a:headEnd/>
            <a:tailEnd/>
          </a:ln>
        </p:spPr>
        <p:txBody>
          <a:bodyPr wrap="square">
            <a:spAutoFit/>
          </a:bodyPr>
          <a:lstStyle/>
          <a:p>
            <a:r>
              <a:rPr lang="en-US" sz="1400" b="1" dirty="0">
                <a:solidFill>
                  <a:srgbClr val="990000"/>
                </a:solidFill>
              </a:rPr>
              <a:t>Sanz et al. </a:t>
            </a:r>
            <a:r>
              <a:rPr lang="en-US" sz="1400" b="1" i="1" dirty="0" err="1" smtClean="0">
                <a:solidFill>
                  <a:srgbClr val="990000"/>
                </a:solidFill>
              </a:rPr>
              <a:t>Microp</a:t>
            </a:r>
            <a:r>
              <a:rPr lang="en-US" sz="1400" b="1" i="1" dirty="0" smtClean="0">
                <a:solidFill>
                  <a:srgbClr val="990000"/>
                </a:solidFill>
              </a:rPr>
              <a:t>&amp; </a:t>
            </a:r>
            <a:r>
              <a:rPr lang="en-US" sz="1400" b="1" i="1" dirty="0" err="1" smtClean="0">
                <a:solidFill>
                  <a:srgbClr val="990000"/>
                </a:solidFill>
              </a:rPr>
              <a:t>Mesop</a:t>
            </a:r>
            <a:r>
              <a:rPr lang="en-US" sz="1400" b="1" i="1" dirty="0" smtClean="0">
                <a:solidFill>
                  <a:srgbClr val="990000"/>
                </a:solidFill>
              </a:rPr>
              <a:t>. </a:t>
            </a:r>
            <a:r>
              <a:rPr lang="en-US" sz="1400" b="1" i="1" dirty="0">
                <a:solidFill>
                  <a:srgbClr val="990000"/>
                </a:solidFill>
              </a:rPr>
              <a:t>Mater</a:t>
            </a:r>
            <a:r>
              <a:rPr lang="en-US" sz="1400" b="1" i="1" dirty="0" smtClean="0">
                <a:solidFill>
                  <a:srgbClr val="990000"/>
                </a:solidFill>
              </a:rPr>
              <a:t>. </a:t>
            </a:r>
            <a:r>
              <a:rPr lang="en-US" sz="1400" b="1" dirty="0" smtClean="0">
                <a:solidFill>
                  <a:srgbClr val="990000"/>
                </a:solidFill>
              </a:rPr>
              <a:t>158 </a:t>
            </a:r>
            <a:r>
              <a:rPr lang="en-US" sz="1400" b="1" dirty="0">
                <a:solidFill>
                  <a:srgbClr val="990000"/>
                </a:solidFill>
              </a:rPr>
              <a:t>(2012) 309-317</a:t>
            </a:r>
            <a:r>
              <a:rPr lang="en-US" sz="1400" dirty="0">
                <a:solidFill>
                  <a:srgbClr val="990000"/>
                </a:solidFill>
              </a:rPr>
              <a:t> </a:t>
            </a:r>
            <a:endParaRPr lang="en-US" sz="1600" dirty="0">
              <a:solidFill>
                <a:srgbClr val="99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7" name="Picture 5" descr="C:\Users\GC\Pictures\Fotos prensa-Eurocopa-2012\232021542-9edda63c-7879-4618-95e6-0dbd891ac808.jpg"/>
          <p:cNvPicPr>
            <a:picLocks noChangeAspect="1" noChangeArrowheads="1"/>
          </p:cNvPicPr>
          <p:nvPr/>
        </p:nvPicPr>
        <p:blipFill>
          <a:blip r:embed="rId3" cstate="print"/>
          <a:srcRect/>
          <a:stretch>
            <a:fillRect/>
          </a:stretch>
        </p:blipFill>
        <p:spPr bwMode="auto">
          <a:xfrm>
            <a:off x="395536" y="44624"/>
            <a:ext cx="8451284" cy="6779105"/>
          </a:xfrm>
          <a:prstGeom prst="rect">
            <a:avLst/>
          </a:prstGeom>
          <a:noFill/>
        </p:spPr>
      </p:pic>
      <p:sp>
        <p:nvSpPr>
          <p:cNvPr id="4" name="3 Rectángulo"/>
          <p:cNvSpPr/>
          <p:nvPr/>
        </p:nvSpPr>
        <p:spPr>
          <a:xfrm>
            <a:off x="467544" y="116632"/>
            <a:ext cx="4955267" cy="369332"/>
          </a:xfrm>
          <a:prstGeom prst="rect">
            <a:avLst/>
          </a:prstGeom>
          <a:solidFill>
            <a:schemeClr val="bg1">
              <a:lumMod val="85000"/>
            </a:schemeClr>
          </a:solidFill>
        </p:spPr>
        <p:txBody>
          <a:bodyPr wrap="none">
            <a:spAutoFit/>
          </a:bodyPr>
          <a:lstStyle/>
          <a:p>
            <a:r>
              <a:rPr lang="es-ES" dirty="0" err="1" smtClean="0"/>
              <a:t>Spain</a:t>
            </a:r>
            <a:r>
              <a:rPr lang="es-ES" dirty="0" smtClean="0"/>
              <a:t> </a:t>
            </a:r>
            <a:r>
              <a:rPr lang="es-ES" dirty="0" err="1" smtClean="0"/>
              <a:t>football</a:t>
            </a:r>
            <a:r>
              <a:rPr lang="es-ES" dirty="0" smtClean="0"/>
              <a:t> </a:t>
            </a:r>
            <a:r>
              <a:rPr lang="es-ES" dirty="0" err="1" smtClean="0"/>
              <a:t>world</a:t>
            </a:r>
            <a:r>
              <a:rPr lang="es-ES" dirty="0" smtClean="0"/>
              <a:t> </a:t>
            </a:r>
            <a:r>
              <a:rPr lang="es-ES" dirty="0" err="1" smtClean="0"/>
              <a:t>championship</a:t>
            </a:r>
            <a:r>
              <a:rPr lang="es-ES" dirty="0" smtClean="0"/>
              <a:t>-UEFA-2012</a:t>
            </a:r>
            <a:endParaRPr lang="es-E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584016" y="3378478"/>
            <a:ext cx="1827744" cy="338554"/>
          </a:xfrm>
          <a:prstGeom prst="rect">
            <a:avLst/>
          </a:prstGeom>
          <a:noFill/>
          <a:ln w="9525">
            <a:noFill/>
            <a:miter lim="800000"/>
            <a:headEnd/>
            <a:tailEnd/>
          </a:ln>
        </p:spPr>
        <p:txBody>
          <a:bodyPr wrap="none" anchor="ctr">
            <a:spAutoFit/>
          </a:bodyPr>
          <a:lstStyle/>
          <a:p>
            <a:r>
              <a:rPr lang="en-GB" sz="1600" b="1" dirty="0" smtClean="0">
                <a:ea typeface="Times New Roman" pitchFamily="18" charset="0"/>
                <a:cs typeface="Arial" charset="0"/>
              </a:rPr>
              <a:t>Before treatment</a:t>
            </a:r>
            <a:endParaRPr lang="en-GB" sz="2400" b="1" dirty="0">
              <a:ea typeface="Times New Roman" pitchFamily="18" charset="0"/>
              <a:cs typeface="Arial" charset="0"/>
            </a:endParaRPr>
          </a:p>
        </p:txBody>
      </p:sp>
      <p:pic>
        <p:nvPicPr>
          <p:cNvPr id="72707" name="Picture 4"/>
          <p:cNvPicPr>
            <a:picLocks noChangeAspect="1" noChangeArrowheads="1"/>
          </p:cNvPicPr>
          <p:nvPr/>
        </p:nvPicPr>
        <p:blipFill>
          <a:blip r:embed="rId3" cstate="print"/>
          <a:srcRect t="4720" b="64200"/>
          <a:stretch>
            <a:fillRect/>
          </a:stretch>
        </p:blipFill>
        <p:spPr bwMode="auto">
          <a:xfrm>
            <a:off x="72727" y="1298893"/>
            <a:ext cx="2843089" cy="2139950"/>
          </a:xfrm>
          <a:prstGeom prst="rect">
            <a:avLst/>
          </a:prstGeom>
          <a:noFill/>
          <a:ln w="9525">
            <a:noFill/>
            <a:miter lim="800000"/>
            <a:headEnd/>
            <a:tailEnd/>
          </a:ln>
        </p:spPr>
      </p:pic>
      <p:pic>
        <p:nvPicPr>
          <p:cNvPr id="72708" name="Picture 5"/>
          <p:cNvPicPr>
            <a:picLocks noChangeAspect="1" noChangeArrowheads="1"/>
          </p:cNvPicPr>
          <p:nvPr/>
        </p:nvPicPr>
        <p:blipFill>
          <a:blip r:embed="rId3" cstate="print"/>
          <a:srcRect t="36639" b="32280"/>
          <a:stretch>
            <a:fillRect/>
          </a:stretch>
        </p:blipFill>
        <p:spPr bwMode="auto">
          <a:xfrm>
            <a:off x="3347864" y="1311593"/>
            <a:ext cx="2773536" cy="2114550"/>
          </a:xfrm>
          <a:prstGeom prst="rect">
            <a:avLst/>
          </a:prstGeom>
          <a:noFill/>
          <a:ln w="9525">
            <a:noFill/>
            <a:miter lim="800000"/>
            <a:headEnd/>
            <a:tailEnd/>
          </a:ln>
        </p:spPr>
      </p:pic>
      <p:pic>
        <p:nvPicPr>
          <p:cNvPr id="72709" name="Picture 6"/>
          <p:cNvPicPr>
            <a:picLocks noChangeAspect="1" noChangeArrowheads="1"/>
          </p:cNvPicPr>
          <p:nvPr/>
        </p:nvPicPr>
        <p:blipFill>
          <a:blip r:embed="rId3" cstate="print"/>
          <a:srcRect t="68559"/>
          <a:stretch>
            <a:fillRect/>
          </a:stretch>
        </p:blipFill>
        <p:spPr bwMode="auto">
          <a:xfrm>
            <a:off x="6156325" y="1344707"/>
            <a:ext cx="2808163" cy="2112963"/>
          </a:xfrm>
          <a:prstGeom prst="rect">
            <a:avLst/>
          </a:prstGeom>
          <a:noFill/>
          <a:ln w="9525">
            <a:noFill/>
            <a:miter lim="800000"/>
            <a:headEnd/>
            <a:tailEnd/>
          </a:ln>
        </p:spPr>
      </p:pic>
      <p:sp>
        <p:nvSpPr>
          <p:cNvPr id="72710" name="Rectangle 3"/>
          <p:cNvSpPr>
            <a:spLocks noChangeArrowheads="1"/>
          </p:cNvSpPr>
          <p:nvPr/>
        </p:nvSpPr>
        <p:spPr bwMode="auto">
          <a:xfrm>
            <a:off x="4572000" y="3378478"/>
            <a:ext cx="4168129" cy="338554"/>
          </a:xfrm>
          <a:prstGeom prst="rect">
            <a:avLst/>
          </a:prstGeom>
          <a:noFill/>
          <a:ln w="9525">
            <a:noFill/>
            <a:miter lim="800000"/>
            <a:headEnd/>
            <a:tailEnd/>
          </a:ln>
        </p:spPr>
        <p:txBody>
          <a:bodyPr wrap="none" anchor="ctr">
            <a:spAutoFit/>
          </a:bodyPr>
          <a:lstStyle/>
          <a:p>
            <a:r>
              <a:rPr lang="en-GB" sz="1600" b="1" dirty="0" smtClean="0">
                <a:ea typeface="Times New Roman" pitchFamily="18" charset="0"/>
                <a:cs typeface="Arial" charset="0"/>
              </a:rPr>
              <a:t>After treatment with </a:t>
            </a:r>
            <a:r>
              <a:rPr lang="en-GB" sz="1600" b="1" dirty="0" err="1" smtClean="0">
                <a:ea typeface="Times New Roman" pitchFamily="18" charset="0"/>
                <a:cs typeface="Arial" charset="0"/>
              </a:rPr>
              <a:t>RuO</a:t>
            </a:r>
            <a:r>
              <a:rPr lang="en-GB" sz="1600" b="1" baseline="-30000" dirty="0" err="1" smtClean="0">
                <a:ea typeface="Times New Roman" pitchFamily="18" charset="0"/>
                <a:cs typeface="Arial" charset="0"/>
              </a:rPr>
              <a:t>4</a:t>
            </a:r>
            <a:r>
              <a:rPr lang="en-GB" sz="1600" b="1" dirty="0" smtClean="0">
                <a:ea typeface="Times New Roman" pitchFamily="18" charset="0"/>
                <a:cs typeface="Arial" charset="0"/>
              </a:rPr>
              <a:t> : NO CHANGE</a:t>
            </a:r>
            <a:r>
              <a:rPr lang="en-GB" sz="1600" b="1" baseline="-30000" dirty="0" smtClean="0">
                <a:ea typeface="Times New Roman" pitchFamily="18" charset="0"/>
                <a:cs typeface="Arial" charset="0"/>
              </a:rPr>
              <a:t> </a:t>
            </a:r>
            <a:endParaRPr lang="en-GB" sz="2400" b="1" dirty="0">
              <a:ea typeface="Times New Roman" pitchFamily="18" charset="0"/>
              <a:cs typeface="Arial" charset="0"/>
            </a:endParaRPr>
          </a:p>
        </p:txBody>
      </p:sp>
      <p:sp>
        <p:nvSpPr>
          <p:cNvPr id="72712" name="Rectangle 3"/>
          <p:cNvSpPr>
            <a:spLocks noChangeArrowheads="1"/>
          </p:cNvSpPr>
          <p:nvPr/>
        </p:nvSpPr>
        <p:spPr bwMode="auto">
          <a:xfrm>
            <a:off x="0" y="1011556"/>
            <a:ext cx="9144000" cy="339725"/>
          </a:xfrm>
          <a:prstGeom prst="rect">
            <a:avLst/>
          </a:prstGeom>
          <a:solidFill>
            <a:srgbClr val="CCECFF"/>
          </a:solidFill>
          <a:ln w="9525">
            <a:noFill/>
            <a:miter lim="800000"/>
            <a:headEnd/>
            <a:tailEnd/>
          </a:ln>
        </p:spPr>
        <p:txBody>
          <a:bodyPr anchor="ctr">
            <a:spAutoFit/>
          </a:bodyPr>
          <a:lstStyle/>
          <a:p>
            <a:pPr algn="ctr"/>
            <a:r>
              <a:rPr lang="en-GB" sz="1600" b="1" dirty="0" err="1" smtClean="0">
                <a:solidFill>
                  <a:srgbClr val="000099"/>
                </a:solidFill>
                <a:ea typeface="Times New Roman" pitchFamily="18" charset="0"/>
                <a:cs typeface="Arial" charset="0"/>
              </a:rPr>
              <a:t>SBA</a:t>
            </a:r>
            <a:r>
              <a:rPr lang="en-GB" sz="1600" b="1" dirty="0" smtClean="0">
                <a:solidFill>
                  <a:srgbClr val="000099"/>
                </a:solidFill>
                <a:ea typeface="Times New Roman" pitchFamily="18" charset="0"/>
                <a:cs typeface="Arial" charset="0"/>
              </a:rPr>
              <a:t>-15</a:t>
            </a:r>
            <a:endParaRPr lang="en-GB" sz="2400" b="1" dirty="0">
              <a:solidFill>
                <a:srgbClr val="000099"/>
              </a:solidFill>
              <a:ea typeface="Times New Roman" pitchFamily="18" charset="0"/>
              <a:cs typeface="Arial" charset="0"/>
            </a:endParaRPr>
          </a:p>
        </p:txBody>
      </p:sp>
      <p:pic>
        <p:nvPicPr>
          <p:cNvPr id="130055" name="Picture 7"/>
          <p:cNvPicPr>
            <a:picLocks noChangeAspect="1" noChangeArrowheads="1"/>
          </p:cNvPicPr>
          <p:nvPr/>
        </p:nvPicPr>
        <p:blipFill>
          <a:blip r:embed="rId4" cstate="print"/>
          <a:srcRect t="5705" b="63261"/>
          <a:stretch>
            <a:fillRect/>
          </a:stretch>
        </p:blipFill>
        <p:spPr bwMode="auto">
          <a:xfrm>
            <a:off x="4560466" y="4221163"/>
            <a:ext cx="3107878" cy="2192327"/>
          </a:xfrm>
          <a:prstGeom prst="rect">
            <a:avLst/>
          </a:prstGeom>
          <a:noFill/>
          <a:ln w="9525">
            <a:noFill/>
            <a:miter lim="800000"/>
            <a:headEnd/>
            <a:tailEnd/>
          </a:ln>
        </p:spPr>
      </p:pic>
      <p:sp>
        <p:nvSpPr>
          <p:cNvPr id="10" name="9 Rectángulo"/>
          <p:cNvSpPr>
            <a:spLocks noChangeArrowheads="1"/>
          </p:cNvSpPr>
          <p:nvPr/>
        </p:nvSpPr>
        <p:spPr bwMode="auto">
          <a:xfrm>
            <a:off x="5292302" y="4233863"/>
            <a:ext cx="1799978" cy="338554"/>
          </a:xfrm>
          <a:prstGeom prst="rect">
            <a:avLst/>
          </a:prstGeom>
          <a:solidFill>
            <a:schemeClr val="bg1"/>
          </a:solidFill>
          <a:ln w="9525">
            <a:noFill/>
            <a:miter lim="800000"/>
            <a:headEnd/>
            <a:tailEnd/>
          </a:ln>
        </p:spPr>
        <p:txBody>
          <a:bodyPr wrap="square">
            <a:spAutoFit/>
          </a:bodyPr>
          <a:lstStyle/>
          <a:p>
            <a:r>
              <a:rPr lang="en-GB" sz="1600" b="1" dirty="0" err="1" smtClean="0">
                <a:solidFill>
                  <a:srgbClr val="000099"/>
                </a:solidFill>
              </a:rPr>
              <a:t>SBA15-NNN</a:t>
            </a:r>
            <a:r>
              <a:rPr lang="en-GB" sz="1600" b="1" dirty="0" smtClean="0">
                <a:solidFill>
                  <a:srgbClr val="000099"/>
                </a:solidFill>
              </a:rPr>
              <a:t>-</a:t>
            </a:r>
            <a:r>
              <a:rPr lang="en-GB" sz="1600" b="1" dirty="0">
                <a:solidFill>
                  <a:srgbClr val="000099"/>
                </a:solidFill>
              </a:rPr>
              <a:t>(2)</a:t>
            </a:r>
            <a:endParaRPr lang="es-ES" sz="1600" b="1" dirty="0">
              <a:solidFill>
                <a:srgbClr val="000099"/>
              </a:solidFill>
            </a:endParaRPr>
          </a:p>
        </p:txBody>
      </p:sp>
      <p:sp>
        <p:nvSpPr>
          <p:cNvPr id="13" name="Rectangle 3"/>
          <p:cNvSpPr>
            <a:spLocks noChangeArrowheads="1"/>
          </p:cNvSpPr>
          <p:nvPr/>
        </p:nvSpPr>
        <p:spPr bwMode="auto">
          <a:xfrm>
            <a:off x="0" y="3883025"/>
            <a:ext cx="9144000" cy="338138"/>
          </a:xfrm>
          <a:prstGeom prst="rect">
            <a:avLst/>
          </a:prstGeom>
          <a:solidFill>
            <a:srgbClr val="CCECFF"/>
          </a:solidFill>
          <a:ln w="9525">
            <a:noFill/>
            <a:miter lim="800000"/>
            <a:headEnd/>
            <a:tailEnd/>
          </a:ln>
        </p:spPr>
        <p:txBody>
          <a:bodyPr anchor="ctr">
            <a:spAutoFit/>
          </a:bodyPr>
          <a:lstStyle/>
          <a:p>
            <a:pPr algn="ctr"/>
            <a:r>
              <a:rPr lang="en-GB" sz="1600" b="1" dirty="0" smtClean="0">
                <a:solidFill>
                  <a:srgbClr val="000099"/>
                </a:solidFill>
                <a:ea typeface="Times New Roman" pitchFamily="18" charset="0"/>
                <a:cs typeface="Arial" charset="0"/>
              </a:rPr>
              <a:t>Amine-grafted SBA-15  after RuO</a:t>
            </a:r>
            <a:r>
              <a:rPr lang="en-GB" sz="1600" b="1" baseline="-25000" dirty="0" smtClean="0">
                <a:solidFill>
                  <a:srgbClr val="000099"/>
                </a:solidFill>
                <a:ea typeface="Times New Roman" pitchFamily="18" charset="0"/>
                <a:cs typeface="Arial" charset="0"/>
              </a:rPr>
              <a:t>4</a:t>
            </a:r>
            <a:r>
              <a:rPr lang="en-GB" sz="1600" b="1" dirty="0" smtClean="0">
                <a:solidFill>
                  <a:srgbClr val="000099"/>
                </a:solidFill>
                <a:ea typeface="Times New Roman" pitchFamily="18" charset="0"/>
                <a:cs typeface="Arial" charset="0"/>
              </a:rPr>
              <a:t> treatment</a:t>
            </a:r>
            <a:endParaRPr lang="en-GB" sz="2400" b="1" dirty="0">
              <a:solidFill>
                <a:srgbClr val="000099"/>
              </a:solidFill>
              <a:ea typeface="Times New Roman" pitchFamily="18" charset="0"/>
              <a:cs typeface="Arial" charset="0"/>
            </a:endParaRPr>
          </a:p>
        </p:txBody>
      </p:sp>
      <p:grpSp>
        <p:nvGrpSpPr>
          <p:cNvPr id="24" name="23 Grupo"/>
          <p:cNvGrpSpPr>
            <a:grpSpLocks/>
          </p:cNvGrpSpPr>
          <p:nvPr/>
        </p:nvGrpSpPr>
        <p:grpSpPr bwMode="auto">
          <a:xfrm>
            <a:off x="1331640" y="4221162"/>
            <a:ext cx="3132848" cy="2156885"/>
            <a:chOff x="72072" y="4221088"/>
            <a:chExt cx="2987824" cy="2088232"/>
          </a:xfrm>
        </p:grpSpPr>
        <p:pic>
          <p:nvPicPr>
            <p:cNvPr id="72722" name="Picture 8"/>
            <p:cNvPicPr>
              <a:picLocks noChangeAspect="1" noChangeArrowheads="1"/>
            </p:cNvPicPr>
            <p:nvPr/>
          </p:nvPicPr>
          <p:blipFill>
            <a:blip r:embed="rId5" cstate="print"/>
            <a:srcRect t="8618" r="50679" b="46912"/>
            <a:stretch>
              <a:fillRect/>
            </a:stretch>
          </p:blipFill>
          <p:spPr bwMode="auto">
            <a:xfrm>
              <a:off x="72072" y="4221088"/>
              <a:ext cx="2987824" cy="2088232"/>
            </a:xfrm>
            <a:prstGeom prst="rect">
              <a:avLst/>
            </a:prstGeom>
            <a:noFill/>
            <a:ln w="9525">
              <a:noFill/>
              <a:miter lim="800000"/>
              <a:headEnd/>
              <a:tailEnd/>
            </a:ln>
          </p:spPr>
        </p:pic>
        <p:sp>
          <p:nvSpPr>
            <p:cNvPr id="72724" name="Oval 88"/>
            <p:cNvSpPr>
              <a:spLocks noChangeArrowheads="1"/>
            </p:cNvSpPr>
            <p:nvPr/>
          </p:nvSpPr>
          <p:spPr bwMode="auto">
            <a:xfrm>
              <a:off x="899221" y="5265776"/>
              <a:ext cx="161925" cy="161925"/>
            </a:xfrm>
            <a:prstGeom prst="ellipse">
              <a:avLst/>
            </a:prstGeom>
            <a:noFill/>
            <a:ln w="19050">
              <a:solidFill>
                <a:schemeClr val="tx1"/>
              </a:solidFill>
              <a:round/>
              <a:headEnd/>
              <a:tailEnd/>
            </a:ln>
          </p:spPr>
          <p:txBody>
            <a:bodyPr wrap="none" anchor="ctr"/>
            <a:lstStyle/>
            <a:p>
              <a:endParaRPr lang="en-US"/>
            </a:p>
          </p:txBody>
        </p:sp>
        <p:sp>
          <p:nvSpPr>
            <p:cNvPr id="72725" name="Text Box 90"/>
            <p:cNvSpPr txBox="1">
              <a:spLocks noChangeArrowheads="1"/>
            </p:cNvSpPr>
            <p:nvPr/>
          </p:nvSpPr>
          <p:spPr bwMode="auto">
            <a:xfrm>
              <a:off x="1074528" y="5761856"/>
              <a:ext cx="1332482" cy="307876"/>
            </a:xfrm>
            <a:prstGeom prst="rect">
              <a:avLst/>
            </a:prstGeom>
            <a:noFill/>
            <a:ln w="9525">
              <a:noFill/>
              <a:miter lim="800000"/>
              <a:headEnd/>
              <a:tailEnd/>
            </a:ln>
          </p:spPr>
          <p:txBody>
            <a:bodyPr wrap="none">
              <a:spAutoFit/>
            </a:bodyPr>
            <a:lstStyle/>
            <a:p>
              <a:pPr defTabSz="3990975"/>
              <a:r>
                <a:rPr lang="es-ES" sz="1400" b="1" dirty="0" smtClean="0">
                  <a:latin typeface="Verdana" pitchFamily="34" charset="0"/>
                </a:rPr>
                <a:t>-NH </a:t>
              </a:r>
              <a:r>
                <a:rPr lang="es-ES" sz="1400" b="1" dirty="0" err="1" smtClean="0">
                  <a:latin typeface="Verdana" pitchFamily="34" charset="0"/>
                </a:rPr>
                <a:t>groups</a:t>
              </a:r>
              <a:endParaRPr lang="en-US" sz="1400" b="1" baseline="-25000" dirty="0">
                <a:latin typeface="Verdana" pitchFamily="34" charset="0"/>
              </a:endParaRPr>
            </a:p>
          </p:txBody>
        </p:sp>
        <p:sp>
          <p:nvSpPr>
            <p:cNvPr id="72726" name="AutoShape 91"/>
            <p:cNvSpPr>
              <a:spLocks noChangeArrowheads="1"/>
            </p:cNvSpPr>
            <p:nvPr/>
          </p:nvSpPr>
          <p:spPr bwMode="auto">
            <a:xfrm>
              <a:off x="873821" y="5849404"/>
              <a:ext cx="228600" cy="142875"/>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p>
              <a:endParaRPr lang="en-US"/>
            </a:p>
          </p:txBody>
        </p:sp>
        <p:sp>
          <p:nvSpPr>
            <p:cNvPr id="72727" name="Line 94"/>
            <p:cNvSpPr>
              <a:spLocks noChangeShapeType="1"/>
            </p:cNvSpPr>
            <p:nvPr/>
          </p:nvSpPr>
          <p:spPr bwMode="auto">
            <a:xfrm flipH="1">
              <a:off x="586420" y="5406555"/>
              <a:ext cx="349250" cy="371475"/>
            </a:xfrm>
            <a:prstGeom prst="line">
              <a:avLst/>
            </a:prstGeom>
            <a:noFill/>
            <a:ln w="25400">
              <a:solidFill>
                <a:schemeClr val="tx1"/>
              </a:solidFill>
              <a:round/>
              <a:headEnd/>
              <a:tailEnd type="triangle" w="lg" len="med"/>
            </a:ln>
          </p:spPr>
          <p:txBody>
            <a:bodyPr/>
            <a:lstStyle/>
            <a:p>
              <a:endParaRPr lang="es-ES"/>
            </a:p>
          </p:txBody>
        </p:sp>
        <p:sp>
          <p:nvSpPr>
            <p:cNvPr id="72728" name="Line 94"/>
            <p:cNvSpPr>
              <a:spLocks noChangeShapeType="1"/>
            </p:cNvSpPr>
            <p:nvPr/>
          </p:nvSpPr>
          <p:spPr bwMode="auto">
            <a:xfrm flipH="1">
              <a:off x="767768" y="5564855"/>
              <a:ext cx="612640" cy="252601"/>
            </a:xfrm>
            <a:prstGeom prst="line">
              <a:avLst/>
            </a:prstGeom>
            <a:noFill/>
            <a:ln w="25400">
              <a:solidFill>
                <a:schemeClr val="tx1"/>
              </a:solidFill>
              <a:round/>
              <a:headEnd/>
              <a:tailEnd type="triangle" w="lg" len="med"/>
            </a:ln>
          </p:spPr>
          <p:txBody>
            <a:bodyPr/>
            <a:lstStyle/>
            <a:p>
              <a:endParaRPr lang="es-ES"/>
            </a:p>
          </p:txBody>
        </p:sp>
        <p:sp>
          <p:nvSpPr>
            <p:cNvPr id="72729" name="Oval 88"/>
            <p:cNvSpPr>
              <a:spLocks noChangeArrowheads="1"/>
            </p:cNvSpPr>
            <p:nvPr/>
          </p:nvSpPr>
          <p:spPr bwMode="auto">
            <a:xfrm>
              <a:off x="1391456" y="5445224"/>
              <a:ext cx="161925" cy="161925"/>
            </a:xfrm>
            <a:prstGeom prst="ellipse">
              <a:avLst/>
            </a:prstGeom>
            <a:noFill/>
            <a:ln w="19050">
              <a:solidFill>
                <a:schemeClr val="tx1"/>
              </a:solidFill>
              <a:round/>
              <a:headEnd/>
              <a:tailEnd/>
            </a:ln>
          </p:spPr>
          <p:txBody>
            <a:bodyPr wrap="none" anchor="ctr"/>
            <a:lstStyle/>
            <a:p>
              <a:endParaRPr lang="en-US"/>
            </a:p>
          </p:txBody>
        </p:sp>
        <p:sp>
          <p:nvSpPr>
            <p:cNvPr id="72723" name="Text Box 87"/>
            <p:cNvSpPr txBox="1">
              <a:spLocks noChangeArrowheads="1"/>
            </p:cNvSpPr>
            <p:nvPr/>
          </p:nvSpPr>
          <p:spPr bwMode="auto">
            <a:xfrm>
              <a:off x="203896" y="5770444"/>
              <a:ext cx="682625" cy="304800"/>
            </a:xfrm>
            <a:prstGeom prst="rect">
              <a:avLst/>
            </a:prstGeom>
            <a:noFill/>
            <a:ln w="9525">
              <a:noFill/>
              <a:miter lim="800000"/>
              <a:headEnd/>
              <a:tailEnd/>
            </a:ln>
          </p:spPr>
          <p:txBody>
            <a:bodyPr wrap="none">
              <a:spAutoFit/>
            </a:bodyPr>
            <a:lstStyle/>
            <a:p>
              <a:pPr defTabSz="3990975"/>
              <a:r>
                <a:rPr lang="es-ES" sz="1400" b="1" dirty="0" err="1">
                  <a:latin typeface="Verdana" pitchFamily="34" charset="0"/>
                </a:rPr>
                <a:t>RuO</a:t>
              </a:r>
              <a:r>
                <a:rPr lang="es-ES" sz="1400" b="1" baseline="-25000" dirty="0" err="1">
                  <a:latin typeface="Verdana" pitchFamily="34" charset="0"/>
                </a:rPr>
                <a:t>4</a:t>
              </a:r>
              <a:endParaRPr lang="es-ES" sz="1400" b="1" baseline="-25000" dirty="0">
                <a:latin typeface="Verdana" pitchFamily="34" charset="0"/>
              </a:endParaRPr>
            </a:p>
          </p:txBody>
        </p:sp>
      </p:grpSp>
      <p:sp>
        <p:nvSpPr>
          <p:cNvPr id="14" name="13 Rectángulo"/>
          <p:cNvSpPr>
            <a:spLocks noChangeArrowheads="1"/>
          </p:cNvSpPr>
          <p:nvPr/>
        </p:nvSpPr>
        <p:spPr bwMode="auto">
          <a:xfrm>
            <a:off x="2341141" y="4219574"/>
            <a:ext cx="1438771" cy="338554"/>
          </a:xfrm>
          <a:prstGeom prst="rect">
            <a:avLst/>
          </a:prstGeom>
          <a:solidFill>
            <a:schemeClr val="bg1"/>
          </a:solidFill>
          <a:ln w="9525">
            <a:noFill/>
            <a:miter lim="800000"/>
            <a:headEnd/>
            <a:tailEnd/>
          </a:ln>
        </p:spPr>
        <p:txBody>
          <a:bodyPr wrap="square">
            <a:spAutoFit/>
          </a:bodyPr>
          <a:lstStyle/>
          <a:p>
            <a:r>
              <a:rPr lang="en-GB" sz="1600" b="1" dirty="0" err="1" smtClean="0">
                <a:solidFill>
                  <a:srgbClr val="000099"/>
                </a:solidFill>
              </a:rPr>
              <a:t>SBA15</a:t>
            </a:r>
            <a:r>
              <a:rPr lang="en-GB" sz="1600" b="1" dirty="0" smtClean="0">
                <a:solidFill>
                  <a:srgbClr val="000099"/>
                </a:solidFill>
              </a:rPr>
              <a:t>-N-</a:t>
            </a:r>
            <a:r>
              <a:rPr lang="en-GB" sz="1600" b="1" dirty="0">
                <a:solidFill>
                  <a:srgbClr val="000099"/>
                </a:solidFill>
              </a:rPr>
              <a:t>(6)</a:t>
            </a:r>
            <a:endParaRPr lang="es-ES" sz="1600" b="1" dirty="0">
              <a:solidFill>
                <a:srgbClr val="000099"/>
              </a:solidFill>
            </a:endParaRPr>
          </a:p>
        </p:txBody>
      </p:sp>
      <p:sp>
        <p:nvSpPr>
          <p:cNvPr id="28" name="Text Box 27"/>
          <p:cNvSpPr txBox="1">
            <a:spLocks noChangeArrowheads="1"/>
          </p:cNvSpPr>
          <p:nvPr/>
        </p:nvSpPr>
        <p:spPr bwMode="auto">
          <a:xfrm>
            <a:off x="539552" y="6474822"/>
            <a:ext cx="7774260" cy="307777"/>
          </a:xfrm>
          <a:prstGeom prst="rect">
            <a:avLst/>
          </a:prstGeom>
          <a:noFill/>
          <a:ln w="9525">
            <a:noFill/>
            <a:miter lim="800000"/>
            <a:headEnd/>
            <a:tailEnd/>
          </a:ln>
        </p:spPr>
        <p:txBody>
          <a:bodyPr wrap="square">
            <a:spAutoFit/>
          </a:bodyPr>
          <a:lstStyle/>
          <a:p>
            <a:r>
              <a:rPr lang="en-US" sz="1400" b="1" dirty="0">
                <a:solidFill>
                  <a:srgbClr val="990000"/>
                </a:solidFill>
              </a:rPr>
              <a:t>Sanz et al. </a:t>
            </a:r>
            <a:r>
              <a:rPr lang="en-US" sz="1400" b="1" i="1" dirty="0" err="1" smtClean="0">
                <a:solidFill>
                  <a:srgbClr val="990000"/>
                </a:solidFill>
              </a:rPr>
              <a:t>Microp</a:t>
            </a:r>
            <a:r>
              <a:rPr lang="en-US" sz="1400" b="1" i="1" dirty="0" smtClean="0">
                <a:solidFill>
                  <a:srgbClr val="990000"/>
                </a:solidFill>
              </a:rPr>
              <a:t>&amp; </a:t>
            </a:r>
            <a:r>
              <a:rPr lang="en-US" sz="1400" b="1" i="1" dirty="0" err="1" smtClean="0">
                <a:solidFill>
                  <a:srgbClr val="990000"/>
                </a:solidFill>
              </a:rPr>
              <a:t>Mesop</a:t>
            </a:r>
            <a:r>
              <a:rPr lang="en-US" sz="1400" b="1" i="1" dirty="0" smtClean="0">
                <a:solidFill>
                  <a:srgbClr val="990000"/>
                </a:solidFill>
              </a:rPr>
              <a:t>. </a:t>
            </a:r>
            <a:r>
              <a:rPr lang="en-US" sz="1400" b="1" i="1" dirty="0">
                <a:solidFill>
                  <a:srgbClr val="990000"/>
                </a:solidFill>
              </a:rPr>
              <a:t>Mater</a:t>
            </a:r>
            <a:r>
              <a:rPr lang="en-US" sz="1400" b="1" i="1" dirty="0" smtClean="0">
                <a:solidFill>
                  <a:srgbClr val="990000"/>
                </a:solidFill>
              </a:rPr>
              <a:t>. </a:t>
            </a:r>
            <a:r>
              <a:rPr lang="en-US" sz="1400" b="1" dirty="0" smtClean="0">
                <a:solidFill>
                  <a:srgbClr val="990000"/>
                </a:solidFill>
              </a:rPr>
              <a:t>158 </a:t>
            </a:r>
            <a:r>
              <a:rPr lang="en-US" sz="1400" b="1" dirty="0">
                <a:solidFill>
                  <a:srgbClr val="990000"/>
                </a:solidFill>
              </a:rPr>
              <a:t>(2012) 309-317</a:t>
            </a:r>
            <a:r>
              <a:rPr lang="en-US" sz="1400" dirty="0">
                <a:solidFill>
                  <a:srgbClr val="990000"/>
                </a:solidFill>
              </a:rPr>
              <a:t> </a:t>
            </a:r>
          </a:p>
        </p:txBody>
      </p:sp>
      <p:sp>
        <p:nvSpPr>
          <p:cNvPr id="29" name="Rectangle 70"/>
          <p:cNvSpPr>
            <a:spLocks noChangeArrowheads="1"/>
          </p:cNvSpPr>
          <p:nvPr/>
        </p:nvSpPr>
        <p:spPr bwMode="auto">
          <a:xfrm>
            <a:off x="2339752" y="44624"/>
            <a:ext cx="4752528" cy="647477"/>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Amino groups location </a:t>
            </a:r>
            <a:r>
              <a:rPr lang="en-US" sz="2000" b="1" dirty="0" err="1" smtClean="0"/>
              <a:t>byTEM</a:t>
            </a:r>
            <a:endParaRPr lang="en-US" sz="2000" b="1" dirty="0" smtClean="0"/>
          </a:p>
          <a:p>
            <a:pPr algn="ctr">
              <a:lnSpc>
                <a:spcPct val="50000"/>
              </a:lnSpc>
              <a:spcBef>
                <a:spcPct val="50000"/>
              </a:spcBef>
            </a:pPr>
            <a:r>
              <a:rPr lang="en-US" sz="2000" b="1" dirty="0" smtClean="0"/>
              <a:t>Grafted materials</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500"/>
                                        <p:tgtEl>
                                          <p:spTgt spid="24"/>
                                        </p:tgtEl>
                                      </p:cBhvr>
                                    </p:animEffect>
                                  </p:childTnLst>
                                </p:cTn>
                              </p:par>
                              <p:par>
                                <p:cTn id="8" presetID="4" presetClass="entr" presetSubtype="16" fill="hold" nodeType="withEffect">
                                  <p:stCondLst>
                                    <p:cond delay="0"/>
                                  </p:stCondLst>
                                  <p:childTnLst>
                                    <p:set>
                                      <p:cBhvr>
                                        <p:cTn id="9" dur="1" fill="hold">
                                          <p:stCondLst>
                                            <p:cond delay="0"/>
                                          </p:stCondLst>
                                        </p:cTn>
                                        <p:tgtEl>
                                          <p:spTgt spid="130055"/>
                                        </p:tgtEl>
                                        <p:attrNameLst>
                                          <p:attrName>style.visibility</p:attrName>
                                        </p:attrNameLst>
                                      </p:cBhvr>
                                      <p:to>
                                        <p:strVal val="visible"/>
                                      </p:to>
                                    </p:set>
                                    <p:animEffect transition="in" filter="box(in)">
                                      <p:cBhvr>
                                        <p:cTn id="10" dur="500"/>
                                        <p:tgtEl>
                                          <p:spTgt spid="13005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ox(i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61"/>
          <p:cNvGraphicFramePr>
            <a:graphicFrameLocks noGrp="1"/>
          </p:cNvGraphicFramePr>
          <p:nvPr/>
        </p:nvGraphicFramePr>
        <p:xfrm>
          <a:off x="68263" y="4868624"/>
          <a:ext cx="5799137" cy="1656720"/>
        </p:xfrm>
        <a:graphic>
          <a:graphicData uri="http://schemas.openxmlformats.org/drawingml/2006/table">
            <a:tbl>
              <a:tblPr/>
              <a:tblGrid>
                <a:gridCol w="1479401"/>
                <a:gridCol w="792088"/>
                <a:gridCol w="720080"/>
                <a:gridCol w="864096"/>
                <a:gridCol w="1296144"/>
                <a:gridCol w="647328"/>
              </a:tblGrid>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rPr>
                        <a:t>Sample</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rPr>
                        <a:t>S</a:t>
                      </a:r>
                      <a:r>
                        <a:rPr kumimoji="0" lang="en-US" sz="1300" b="0" i="0" u="none" strike="noStrike" cap="none" normalizeH="0" baseline="-25000" dirty="0" smtClean="0">
                          <a:ln>
                            <a:noFill/>
                          </a:ln>
                          <a:solidFill>
                            <a:schemeClr val="tx1"/>
                          </a:solidFill>
                          <a:effectLst/>
                          <a:latin typeface="Verdana" pitchFamily="34" charset="0"/>
                        </a:rPr>
                        <a:t>BET</a:t>
                      </a:r>
                      <a:r>
                        <a:rPr kumimoji="0" lang="en-US" sz="1300" b="0" i="0" u="none" strike="noStrike" cap="none" normalizeH="0" baseline="0" dirty="0" smtClean="0">
                          <a:ln>
                            <a:noFill/>
                          </a:ln>
                          <a:solidFill>
                            <a:schemeClr val="tx1"/>
                          </a:solidFill>
                          <a:effectLst/>
                          <a:latin typeface="Verdana" pitchFamily="34" charset="0"/>
                        </a:rPr>
                        <a:t> (m</a:t>
                      </a:r>
                      <a:r>
                        <a:rPr kumimoji="0" lang="en-US" sz="1300" b="0" i="0" u="none" strike="noStrike" cap="none" normalizeH="0" baseline="30000" dirty="0" smtClean="0">
                          <a:ln>
                            <a:noFill/>
                          </a:ln>
                          <a:solidFill>
                            <a:schemeClr val="tx1"/>
                          </a:solidFill>
                          <a:effectLst/>
                          <a:latin typeface="Verdana" pitchFamily="34" charset="0"/>
                        </a:rPr>
                        <a:t>2</a:t>
                      </a:r>
                      <a:r>
                        <a:rPr kumimoji="0" lang="en-US" sz="1300" b="0" i="0" u="none" strike="noStrike" cap="none" normalizeH="0" baseline="0" dirty="0" smtClean="0">
                          <a:ln>
                            <a:noFill/>
                          </a:ln>
                          <a:solidFill>
                            <a:schemeClr val="tx1"/>
                          </a:solidFill>
                          <a:effectLst/>
                          <a:latin typeface="Verdana" pitchFamily="34" charset="0"/>
                        </a:rPr>
                        <a:t>/g)</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chemeClr val="tx1"/>
                          </a:solidFill>
                          <a:effectLst/>
                          <a:latin typeface="Verdana" pitchFamily="34" charset="0"/>
                        </a:rPr>
                        <a:t>D</a:t>
                      </a:r>
                      <a:r>
                        <a:rPr kumimoji="0" lang="en-US" sz="1300" b="0" i="0" u="none" strike="noStrike" cap="none" normalizeH="0" baseline="-25000" dirty="0" smtClean="0">
                          <a:ln>
                            <a:noFill/>
                          </a:ln>
                          <a:solidFill>
                            <a:schemeClr val="tx1"/>
                          </a:solidFill>
                          <a:effectLst/>
                          <a:latin typeface="Verdana" pitchFamily="34" charset="0"/>
                        </a:rPr>
                        <a:t>PORE</a:t>
                      </a:r>
                      <a:r>
                        <a:rPr kumimoji="0" lang="en-US" sz="1300" b="0" i="0" u="none" strike="noStrike" cap="none" normalizeH="0" baseline="0" dirty="0" smtClean="0">
                          <a:ln>
                            <a:noFill/>
                          </a:ln>
                          <a:solidFill>
                            <a:schemeClr val="tx1"/>
                          </a:solidFill>
                          <a:effectLst/>
                          <a:latin typeface="Verdana" pitchFamily="34" charset="0"/>
                        </a:rPr>
                        <a:t> (Å)</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chemeClr val="tx1"/>
                          </a:solidFill>
                          <a:effectLst/>
                          <a:latin typeface="Verdana" pitchFamily="34" charset="0"/>
                        </a:rPr>
                        <a:t>V</a:t>
                      </a:r>
                      <a:r>
                        <a:rPr kumimoji="0" lang="en-US" sz="1300" b="0" i="0" u="none" strike="noStrike" cap="none" normalizeH="0" baseline="-25000" smtClean="0">
                          <a:ln>
                            <a:noFill/>
                          </a:ln>
                          <a:solidFill>
                            <a:schemeClr val="tx1"/>
                          </a:solidFill>
                          <a:effectLst/>
                          <a:latin typeface="Verdana" pitchFamily="34" charset="0"/>
                        </a:rPr>
                        <a:t>PORE</a:t>
                      </a:r>
                      <a:r>
                        <a:rPr kumimoji="0" lang="en-US" sz="1300" b="0" i="0" u="none" strike="noStrike" cap="none" normalizeH="0" baseline="0" smtClean="0">
                          <a:ln>
                            <a:noFill/>
                          </a:ln>
                          <a:solidFill>
                            <a:schemeClr val="tx1"/>
                          </a:solidFill>
                          <a:effectLst/>
                          <a:latin typeface="Verdana" pitchFamily="34" charset="0"/>
                        </a:rPr>
                        <a:t> (cm</a:t>
                      </a:r>
                      <a:r>
                        <a:rPr kumimoji="0" lang="en-US" sz="1300" b="0" i="0" u="none" strike="noStrike" cap="none" normalizeH="0" baseline="30000" smtClean="0">
                          <a:ln>
                            <a:noFill/>
                          </a:ln>
                          <a:solidFill>
                            <a:schemeClr val="tx1"/>
                          </a:solidFill>
                          <a:effectLst/>
                          <a:latin typeface="Verdana" pitchFamily="34" charset="0"/>
                        </a:rPr>
                        <a:t>3</a:t>
                      </a:r>
                      <a:r>
                        <a:rPr kumimoji="0" lang="en-US" sz="1300" b="0" i="0" u="none" strike="noStrike" cap="none" normalizeH="0" baseline="0" smtClean="0">
                          <a:ln>
                            <a:noFill/>
                          </a:ln>
                          <a:solidFill>
                            <a:schemeClr val="tx1"/>
                          </a:solidFill>
                          <a:effectLst/>
                          <a:latin typeface="Verdana" pitchFamily="34" charset="0"/>
                        </a:rPr>
                        <a:t>/g)</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300" b="0" i="0" u="none" strike="noStrike" cap="none" normalizeH="0" baseline="0" dirty="0" smtClean="0">
                          <a:ln>
                            <a:noFill/>
                          </a:ln>
                          <a:solidFill>
                            <a:schemeClr val="tx1"/>
                          </a:solidFill>
                          <a:effectLst/>
                          <a:latin typeface="Times New Roman" pitchFamily="18" charset="0"/>
                          <a:cs typeface="Times New Roman" pitchFamily="18" charset="0"/>
                        </a:rPr>
                        <a:t>Г</a:t>
                      </a:r>
                      <a:r>
                        <a:rPr kumimoji="0" lang="es-ES" sz="13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1300" b="0" i="0" u="none" strike="noStrike" cap="none" normalizeH="0" baseline="0" dirty="0" smtClean="0">
                          <a:ln>
                            <a:noFill/>
                          </a:ln>
                          <a:solidFill>
                            <a:schemeClr val="tx1"/>
                          </a:solidFill>
                          <a:effectLst/>
                          <a:latin typeface="Verdana" pitchFamily="34" charset="0"/>
                        </a:rPr>
                        <a:t>org (</a:t>
                      </a:r>
                      <a:r>
                        <a:rPr kumimoji="0" lang="en-US" sz="1300" b="0" i="0" u="none" strike="noStrike" cap="none" normalizeH="0" baseline="0" dirty="0" err="1" smtClean="0">
                          <a:ln>
                            <a:noFill/>
                          </a:ln>
                          <a:solidFill>
                            <a:schemeClr val="tx1"/>
                          </a:solidFill>
                          <a:effectLst/>
                          <a:latin typeface="Verdana" pitchFamily="34" charset="0"/>
                        </a:rPr>
                        <a:t>molec</a:t>
                      </a:r>
                      <a:r>
                        <a:rPr kumimoji="0" lang="en-US" sz="1300" b="0" i="0" u="none" strike="noStrike" cap="none" normalizeH="0" baseline="0" dirty="0" smtClean="0">
                          <a:ln>
                            <a:noFill/>
                          </a:ln>
                          <a:solidFill>
                            <a:schemeClr val="tx1"/>
                          </a:solidFill>
                          <a:effectLst/>
                          <a:latin typeface="Verdana" pitchFamily="34" charset="0"/>
                        </a:rPr>
                        <a:t>/nm</a:t>
                      </a:r>
                      <a:r>
                        <a:rPr kumimoji="0" lang="en-US" sz="1300" b="0" i="0" u="none" strike="noStrike" cap="none" normalizeH="0" baseline="30000" dirty="0" smtClean="0">
                          <a:ln>
                            <a:noFill/>
                          </a:ln>
                          <a:solidFill>
                            <a:schemeClr val="tx1"/>
                          </a:solidFill>
                          <a:effectLst/>
                          <a:latin typeface="Verdana" pitchFamily="34" charset="0"/>
                        </a:rPr>
                        <a:t>2</a:t>
                      </a:r>
                      <a:r>
                        <a:rPr kumimoji="0" lang="en-US" sz="1300" b="0" i="0" u="none" strike="noStrike" cap="none" normalizeH="0" baseline="0" dirty="0" smtClean="0">
                          <a:ln>
                            <a:noFill/>
                          </a:ln>
                          <a:solidFill>
                            <a:schemeClr val="tx1"/>
                          </a:solidFill>
                          <a:effectLst/>
                          <a:latin typeface="Verdana" pitchFamily="34" charset="0"/>
                        </a:rPr>
                        <a:t>)</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chemeClr val="tx1"/>
                          </a:solidFill>
                          <a:effectLst/>
                          <a:latin typeface="Verdana" pitchFamily="34" charset="0"/>
                        </a:rPr>
                        <a:t>%N</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cs typeface="Arial" charset="0"/>
                        </a:rPr>
                        <a:t>SBA-15</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692</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90</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1.03</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a:t>
                      </a:r>
                    </a:p>
                  </a:txBody>
                  <a:tcPr marL="90000" marR="90000" marT="46800" marB="46800" anchor="ctr" anchorCtr="1"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277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cs typeface="Arial" charset="0"/>
                        </a:rPr>
                        <a:t>SBA15-(N)-6</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266</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78</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0.46</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2.3</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3.6</a:t>
                      </a:r>
                    </a:p>
                  </a:txBody>
                  <a:tcPr marL="90000" marR="90000" marT="46800" marB="46800" anchor="ctr" anchorCtr="1" horzOverflow="overflow">
                    <a:lnL>
                      <a:noFill/>
                    </a:lnL>
                    <a:lnR>
                      <a:noFill/>
                    </a:lnR>
                    <a:lnT>
                      <a:noFill/>
                    </a:lnT>
                    <a:lnB>
                      <a:noFill/>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cs typeface="Arial" charset="0"/>
                        </a:rPr>
                        <a:t>SBA15-(NN)-6</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228</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72</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0.39</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1.8</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5.7</a:t>
                      </a:r>
                    </a:p>
                  </a:txBody>
                  <a:tcPr marL="90000" marR="90000" marT="46800" marB="46800" anchor="ctr" anchorCtr="1" horzOverflow="overflow">
                    <a:lnL>
                      <a:noFill/>
                    </a:lnL>
                    <a:lnR>
                      <a:noFill/>
                    </a:lnR>
                    <a:lnT>
                      <a:noFill/>
                    </a:lnT>
                    <a:lnB>
                      <a:noFill/>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cs typeface="Arial" charset="0"/>
                        </a:rPr>
                        <a:t>SBA15-(NNN)-6</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150</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75</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0.26</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charset="0"/>
                        </a:rPr>
                        <a:t>1.4</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charset="0"/>
                        </a:rPr>
                        <a:t>6.7</a:t>
                      </a:r>
                    </a:p>
                  </a:txBody>
                  <a:tcPr marL="90000" marR="90000" marT="46800" marB="46800" anchor="ctr" anchorCtr="1"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6499" name="Object 47"/>
          <p:cNvGraphicFramePr>
            <a:graphicFrameLocks noChangeAspect="1"/>
          </p:cNvGraphicFramePr>
          <p:nvPr/>
        </p:nvGraphicFramePr>
        <p:xfrm>
          <a:off x="179388" y="1196752"/>
          <a:ext cx="4570412" cy="3840162"/>
        </p:xfrm>
        <a:graphic>
          <a:graphicData uri="http://schemas.openxmlformats.org/presentationml/2006/ole">
            <p:oleObj spid="_x0000_s106499" name="Graph" r:id="rId4" imgW="3735360" imgH="3137760" progId="">
              <p:embed/>
            </p:oleObj>
          </a:graphicData>
        </a:graphic>
      </p:graphicFrame>
      <p:graphicFrame>
        <p:nvGraphicFramePr>
          <p:cNvPr id="106498" name="Object 40"/>
          <p:cNvGraphicFramePr>
            <a:graphicFrameLocks noChangeAspect="1"/>
          </p:cNvGraphicFramePr>
          <p:nvPr/>
        </p:nvGraphicFramePr>
        <p:xfrm>
          <a:off x="4333875" y="1238027"/>
          <a:ext cx="4559300" cy="3781425"/>
        </p:xfrm>
        <a:graphic>
          <a:graphicData uri="http://schemas.openxmlformats.org/presentationml/2006/ole">
            <p:oleObj spid="_x0000_s106498" name="Graph" r:id="rId5" imgW="3454560" imgH="3077280" progId="">
              <p:embed/>
            </p:oleObj>
          </a:graphicData>
        </a:graphic>
      </p:graphicFrame>
      <p:sp>
        <p:nvSpPr>
          <p:cNvPr id="106529" name="Rectangle 42"/>
          <p:cNvSpPr>
            <a:spLocks noChangeArrowheads="1"/>
          </p:cNvSpPr>
          <p:nvPr/>
        </p:nvSpPr>
        <p:spPr bwMode="auto">
          <a:xfrm>
            <a:off x="5868144" y="5661248"/>
            <a:ext cx="3043313" cy="792162"/>
          </a:xfrm>
          <a:prstGeom prst="rect">
            <a:avLst/>
          </a:prstGeom>
          <a:noFill/>
          <a:ln w="9525">
            <a:noFill/>
            <a:miter lim="800000"/>
            <a:headEnd/>
            <a:tailEnd/>
          </a:ln>
        </p:spPr>
        <p:txBody>
          <a:bodyPr/>
          <a:lstStyle/>
          <a:p>
            <a:pPr marL="342900" indent="-342900" algn="ctr">
              <a:lnSpc>
                <a:spcPct val="130000"/>
              </a:lnSpc>
            </a:pPr>
            <a:r>
              <a:rPr lang="en-GB" sz="1600" b="1" dirty="0" smtClean="0">
                <a:solidFill>
                  <a:srgbClr val="0000CC"/>
                </a:solidFill>
                <a:sym typeface="Wingdings" pitchFamily="2" charset="2"/>
              </a:rPr>
              <a:t>Different textural properties</a:t>
            </a:r>
            <a:endParaRPr lang="en-GB" sz="1600" b="1" dirty="0">
              <a:solidFill>
                <a:srgbClr val="0000CC"/>
              </a:solidFill>
              <a:sym typeface="Symbol" pitchFamily="18" charset="2"/>
            </a:endParaRPr>
          </a:p>
          <a:p>
            <a:pPr marL="342900" indent="-342900" algn="ctr">
              <a:lnSpc>
                <a:spcPct val="130000"/>
              </a:lnSpc>
            </a:pPr>
            <a:r>
              <a:rPr lang="en-GB" sz="1600" b="1" dirty="0" smtClean="0">
                <a:solidFill>
                  <a:srgbClr val="0000CC"/>
                </a:solidFill>
                <a:sym typeface="Symbol" pitchFamily="18" charset="2"/>
              </a:rPr>
              <a:t>Different N content</a:t>
            </a:r>
            <a:endParaRPr lang="en-GB" sz="1600" b="1" dirty="0">
              <a:solidFill>
                <a:srgbClr val="0000CC"/>
              </a:solidFill>
              <a:sym typeface="Wingdings" pitchFamily="2" charset="2"/>
            </a:endParaRPr>
          </a:p>
        </p:txBody>
      </p:sp>
      <p:sp>
        <p:nvSpPr>
          <p:cNvPr id="106531" name="Rectangle 44"/>
          <p:cNvSpPr>
            <a:spLocks noChangeArrowheads="1"/>
          </p:cNvSpPr>
          <p:nvPr/>
        </p:nvSpPr>
        <p:spPr bwMode="auto">
          <a:xfrm>
            <a:off x="6185147" y="4906963"/>
            <a:ext cx="2851349" cy="466253"/>
          </a:xfrm>
          <a:prstGeom prst="rect">
            <a:avLst/>
          </a:prstGeom>
          <a:noFill/>
          <a:ln w="9525">
            <a:noFill/>
            <a:miter lim="800000"/>
            <a:headEnd/>
            <a:tailEnd/>
          </a:ln>
        </p:spPr>
        <p:txBody>
          <a:bodyPr/>
          <a:lstStyle/>
          <a:p>
            <a:pPr marL="342900" indent="-342900">
              <a:lnSpc>
                <a:spcPct val="130000"/>
              </a:lnSpc>
            </a:pPr>
            <a:r>
              <a:rPr lang="en-GB" sz="1600" dirty="0" smtClean="0">
                <a:latin typeface="Verdana" pitchFamily="34" charset="0"/>
                <a:sym typeface="Wingdings" pitchFamily="2" charset="2"/>
              </a:rPr>
              <a:t>Dried at </a:t>
            </a:r>
            <a:r>
              <a:rPr lang="en-GB" sz="1600" dirty="0" err="1" smtClean="0">
                <a:latin typeface="Verdana" pitchFamily="34" charset="0"/>
                <a:sym typeface="Wingdings" pitchFamily="2" charset="2"/>
              </a:rPr>
              <a:t>20ºC</a:t>
            </a:r>
            <a:r>
              <a:rPr lang="en-GB" sz="1600" dirty="0">
                <a:latin typeface="Verdana" pitchFamily="34" charset="0"/>
                <a:sym typeface="Wingdings" pitchFamily="2" charset="2"/>
              </a:rPr>
              <a:t>, 24h</a:t>
            </a:r>
          </a:p>
        </p:txBody>
      </p:sp>
      <p:sp>
        <p:nvSpPr>
          <p:cNvPr id="106532" name="Rectangle 45"/>
          <p:cNvSpPr>
            <a:spLocks noChangeArrowheads="1"/>
          </p:cNvSpPr>
          <p:nvPr/>
        </p:nvSpPr>
        <p:spPr bwMode="auto">
          <a:xfrm>
            <a:off x="1622077" y="1203102"/>
            <a:ext cx="2085827" cy="307777"/>
          </a:xfrm>
          <a:prstGeom prst="rect">
            <a:avLst/>
          </a:prstGeom>
          <a:noFill/>
          <a:ln w="9525">
            <a:noFill/>
            <a:miter lim="800000"/>
            <a:headEnd/>
            <a:tailEnd/>
          </a:ln>
        </p:spPr>
        <p:txBody>
          <a:bodyPr wrap="none">
            <a:spAutoFit/>
          </a:bodyPr>
          <a:lstStyle/>
          <a:p>
            <a:r>
              <a:rPr lang="en-US" sz="1400" b="1" dirty="0" err="1" smtClean="0">
                <a:solidFill>
                  <a:srgbClr val="000099"/>
                </a:solidFill>
                <a:latin typeface="Verdana" pitchFamily="34" charset="0"/>
              </a:rPr>
              <a:t>N</a:t>
            </a:r>
            <a:r>
              <a:rPr lang="en-US" sz="1400" b="1" baseline="-25000" dirty="0" err="1" smtClean="0">
                <a:solidFill>
                  <a:srgbClr val="000099"/>
                </a:solidFill>
                <a:latin typeface="Verdana" pitchFamily="34" charset="0"/>
              </a:rPr>
              <a:t>2</a:t>
            </a:r>
            <a:r>
              <a:rPr lang="en-US" sz="1400" b="1" dirty="0" smtClean="0">
                <a:solidFill>
                  <a:srgbClr val="000099"/>
                </a:solidFill>
                <a:latin typeface="Verdana" pitchFamily="34" charset="0"/>
              </a:rPr>
              <a:t> adsorption, </a:t>
            </a:r>
            <a:r>
              <a:rPr lang="en-US" sz="1400" b="1" dirty="0" err="1">
                <a:solidFill>
                  <a:srgbClr val="000099"/>
                </a:solidFill>
                <a:latin typeface="Verdana" pitchFamily="34" charset="0"/>
              </a:rPr>
              <a:t>77K</a:t>
            </a:r>
            <a:endParaRPr lang="en-US" sz="1400" b="1" dirty="0">
              <a:solidFill>
                <a:srgbClr val="000099"/>
              </a:solidFill>
              <a:latin typeface="Verdana" pitchFamily="34" charset="0"/>
            </a:endParaRPr>
          </a:p>
        </p:txBody>
      </p:sp>
      <p:sp>
        <p:nvSpPr>
          <p:cNvPr id="106533" name="Rectangle 46"/>
          <p:cNvSpPr>
            <a:spLocks noChangeArrowheads="1"/>
          </p:cNvSpPr>
          <p:nvPr/>
        </p:nvSpPr>
        <p:spPr bwMode="auto">
          <a:xfrm>
            <a:off x="6313488" y="1196752"/>
            <a:ext cx="608012" cy="304800"/>
          </a:xfrm>
          <a:prstGeom prst="rect">
            <a:avLst/>
          </a:prstGeom>
          <a:noFill/>
          <a:ln w="9525">
            <a:noFill/>
            <a:miter lim="800000"/>
            <a:headEnd/>
            <a:tailEnd/>
          </a:ln>
        </p:spPr>
        <p:txBody>
          <a:bodyPr wrap="none">
            <a:spAutoFit/>
          </a:bodyPr>
          <a:lstStyle/>
          <a:p>
            <a:r>
              <a:rPr lang="en-US" sz="1400" b="1">
                <a:solidFill>
                  <a:srgbClr val="000099"/>
                </a:solidFill>
                <a:latin typeface="Verdana" pitchFamily="34" charset="0"/>
              </a:rPr>
              <a:t>XRD</a:t>
            </a:r>
          </a:p>
        </p:txBody>
      </p:sp>
      <p:sp>
        <p:nvSpPr>
          <p:cNvPr id="106535" name="Rectangle 70"/>
          <p:cNvSpPr>
            <a:spLocks noChangeArrowheads="1"/>
          </p:cNvSpPr>
          <p:nvPr/>
        </p:nvSpPr>
        <p:spPr bwMode="auto">
          <a:xfrm>
            <a:off x="755650" y="549275"/>
            <a:ext cx="7129463" cy="719485"/>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on amino-grafted </a:t>
            </a:r>
            <a:r>
              <a:rPr lang="en-US" sz="2000" b="1" dirty="0" err="1" smtClean="0"/>
              <a:t>SAB</a:t>
            </a:r>
            <a:r>
              <a:rPr lang="en-US" sz="2000" b="1" dirty="0" smtClean="0"/>
              <a:t>-15</a:t>
            </a:r>
            <a:endParaRPr lang="en-US" sz="2000" b="1" dirty="0"/>
          </a:p>
        </p:txBody>
      </p:sp>
      <p:grpSp>
        <p:nvGrpSpPr>
          <p:cNvPr id="14" name="21 Grupo"/>
          <p:cNvGrpSpPr>
            <a:grpSpLocks/>
          </p:cNvGrpSpPr>
          <p:nvPr/>
        </p:nvGrpSpPr>
        <p:grpSpPr bwMode="auto">
          <a:xfrm>
            <a:off x="323850" y="188913"/>
            <a:ext cx="4319588" cy="400110"/>
            <a:chOff x="323528" y="188640"/>
            <a:chExt cx="4968552" cy="400170"/>
          </a:xfrm>
        </p:grpSpPr>
        <p:sp>
          <p:nvSpPr>
            <p:cNvPr id="18" name="22 CuadroTexto"/>
            <p:cNvSpPr txBox="1">
              <a:spLocks noChangeArrowheads="1"/>
            </p:cNvSpPr>
            <p:nvPr/>
          </p:nvSpPr>
          <p:spPr bwMode="auto">
            <a:xfrm>
              <a:off x="1331542" y="188640"/>
              <a:ext cx="2948881"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err="1" smtClean="0">
                  <a:solidFill>
                    <a:srgbClr val="000099"/>
                  </a:solidFill>
                  <a:cs typeface="Arial" charset="0"/>
                </a:rPr>
                <a:t>SBA</a:t>
              </a:r>
              <a:r>
                <a:rPr lang="es-ES" sz="2000" b="1" dirty="0" smtClean="0">
                  <a:solidFill>
                    <a:srgbClr val="000099"/>
                  </a:solidFill>
                  <a:cs typeface="Arial" charset="0"/>
                </a:rPr>
                <a:t>-15</a:t>
              </a:r>
              <a:endParaRPr lang="es-ES" sz="2000" b="1" dirty="0">
                <a:solidFill>
                  <a:srgbClr val="000099"/>
                </a:solidFill>
                <a:cs typeface="Arial" charset="0"/>
              </a:endParaRPr>
            </a:p>
          </p:txBody>
        </p:sp>
        <p:sp>
          <p:nvSpPr>
            <p:cNvPr id="19" name="18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20" name="19 Rectángulo"/>
          <p:cNvSpPr/>
          <p:nvPr/>
        </p:nvSpPr>
        <p:spPr>
          <a:xfrm>
            <a:off x="1691680" y="5689714"/>
            <a:ext cx="2232248" cy="792088"/>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5283696" y="5690276"/>
            <a:ext cx="512440" cy="792088"/>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9" grpId="0"/>
      <p:bldP spid="20"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67"/>
          <p:cNvGrpSpPr>
            <a:grpSpLocks/>
          </p:cNvGrpSpPr>
          <p:nvPr/>
        </p:nvGrpSpPr>
        <p:grpSpPr bwMode="auto">
          <a:xfrm>
            <a:off x="230188" y="3795713"/>
            <a:ext cx="8231187" cy="2586037"/>
            <a:chOff x="104" y="2322"/>
            <a:chExt cx="5315" cy="1758"/>
          </a:xfrm>
        </p:grpSpPr>
        <p:grpSp>
          <p:nvGrpSpPr>
            <p:cNvPr id="37" name="Group 368"/>
            <p:cNvGrpSpPr>
              <a:grpSpLocks/>
            </p:cNvGrpSpPr>
            <p:nvPr/>
          </p:nvGrpSpPr>
          <p:grpSpPr bwMode="auto">
            <a:xfrm>
              <a:off x="104" y="2334"/>
              <a:ext cx="2574" cy="1739"/>
              <a:chOff x="104" y="2334"/>
              <a:chExt cx="2574" cy="1739"/>
            </a:xfrm>
          </p:grpSpPr>
          <p:graphicFrame>
            <p:nvGraphicFramePr>
              <p:cNvPr id="48" name="Object 369"/>
              <p:cNvGraphicFramePr>
                <a:graphicFrameLocks noChangeAspect="1"/>
              </p:cNvGraphicFramePr>
              <p:nvPr/>
            </p:nvGraphicFramePr>
            <p:xfrm>
              <a:off x="104" y="2334"/>
              <a:ext cx="2574" cy="1739"/>
            </p:xfrm>
            <a:graphic>
              <a:graphicData uri="http://schemas.openxmlformats.org/presentationml/2006/ole">
                <p:oleObj spid="_x0000_s107524" name="Gráfico" r:id="rId4" imgW="9210751" imgH="6219749" progId="Excel.Sheet.8">
                  <p:embed/>
                </p:oleObj>
              </a:graphicData>
            </a:graphic>
          </p:graphicFrame>
          <p:sp>
            <p:nvSpPr>
              <p:cNvPr id="49" name="Text Box 370"/>
              <p:cNvSpPr txBox="1">
                <a:spLocks noChangeArrowheads="1"/>
              </p:cNvSpPr>
              <p:nvPr/>
            </p:nvSpPr>
            <p:spPr bwMode="auto">
              <a:xfrm>
                <a:off x="1953" y="3499"/>
                <a:ext cx="662" cy="229"/>
              </a:xfrm>
              <a:prstGeom prst="rect">
                <a:avLst/>
              </a:prstGeom>
              <a:noFill/>
              <a:ln w="9525">
                <a:noFill/>
                <a:miter lim="800000"/>
                <a:headEnd/>
                <a:tailEnd/>
              </a:ln>
            </p:spPr>
            <p:txBody>
              <a:bodyPr wrap="none">
                <a:spAutoFit/>
              </a:bodyPr>
              <a:lstStyle/>
              <a:p>
                <a:r>
                  <a:rPr lang="en-US" sz="1600" b="1">
                    <a:latin typeface="Verdana" pitchFamily="34" charset="0"/>
                  </a:rPr>
                  <a:t>SBA-15</a:t>
                </a:r>
              </a:p>
            </p:txBody>
          </p:sp>
          <p:sp>
            <p:nvSpPr>
              <p:cNvPr id="50" name="Text Box 371"/>
              <p:cNvSpPr txBox="1">
                <a:spLocks noChangeArrowheads="1"/>
              </p:cNvSpPr>
              <p:nvPr/>
            </p:nvSpPr>
            <p:spPr bwMode="auto">
              <a:xfrm>
                <a:off x="657" y="2451"/>
                <a:ext cx="1375" cy="209"/>
              </a:xfrm>
              <a:prstGeom prst="rect">
                <a:avLst/>
              </a:prstGeom>
              <a:noFill/>
              <a:ln w="9525">
                <a:noFill/>
                <a:miter lim="800000"/>
                <a:headEnd/>
                <a:tailEnd/>
              </a:ln>
            </p:spPr>
            <p:txBody>
              <a:bodyPr wrap="none">
                <a:spAutoFit/>
              </a:bodyPr>
              <a:lstStyle/>
              <a:p>
                <a:r>
                  <a:rPr lang="es-ES" sz="1400" dirty="0">
                    <a:latin typeface="Verdana" pitchFamily="34" charset="0"/>
                  </a:rPr>
                  <a:t>Reversible </a:t>
                </a:r>
                <a:r>
                  <a:rPr lang="es-ES" sz="1400" dirty="0" err="1" smtClean="0">
                    <a:latin typeface="Verdana" pitchFamily="34" charset="0"/>
                  </a:rPr>
                  <a:t>adsorption</a:t>
                </a:r>
                <a:endParaRPr lang="es-ES" sz="1400" dirty="0">
                  <a:latin typeface="Verdana" pitchFamily="34" charset="0"/>
                </a:endParaRPr>
              </a:p>
            </p:txBody>
          </p:sp>
          <p:sp>
            <p:nvSpPr>
              <p:cNvPr id="51" name="Oval 372"/>
              <p:cNvSpPr>
                <a:spLocks noChangeArrowheads="1"/>
              </p:cNvSpPr>
              <p:nvPr/>
            </p:nvSpPr>
            <p:spPr bwMode="auto">
              <a:xfrm>
                <a:off x="858" y="3431"/>
                <a:ext cx="139" cy="119"/>
              </a:xfrm>
              <a:prstGeom prst="ellipse">
                <a:avLst/>
              </a:prstGeom>
              <a:noFill/>
              <a:ln w="22225">
                <a:solidFill>
                  <a:srgbClr val="CC0000"/>
                </a:solidFill>
                <a:round/>
                <a:headEnd/>
                <a:tailEnd/>
              </a:ln>
            </p:spPr>
            <p:txBody>
              <a:bodyPr wrap="none" anchor="ctr"/>
              <a:lstStyle/>
              <a:p>
                <a:endParaRPr lang="en-US"/>
              </a:p>
            </p:txBody>
          </p:sp>
          <p:sp>
            <p:nvSpPr>
              <p:cNvPr id="52" name="Text Box 373"/>
              <p:cNvSpPr txBox="1">
                <a:spLocks noChangeArrowheads="1"/>
              </p:cNvSpPr>
              <p:nvPr/>
            </p:nvSpPr>
            <p:spPr bwMode="auto">
              <a:xfrm>
                <a:off x="621" y="2729"/>
                <a:ext cx="1230" cy="230"/>
              </a:xfrm>
              <a:prstGeom prst="rect">
                <a:avLst/>
              </a:prstGeom>
              <a:noFill/>
              <a:ln w="9525">
                <a:noFill/>
                <a:miter lim="800000"/>
                <a:headEnd/>
                <a:tailEnd/>
              </a:ln>
            </p:spPr>
            <p:txBody>
              <a:bodyPr wrap="none">
                <a:spAutoFit/>
              </a:bodyPr>
              <a:lstStyle/>
              <a:p>
                <a:r>
                  <a:rPr lang="en-GB" sz="1600" b="1" dirty="0">
                    <a:solidFill>
                      <a:srgbClr val="CC0000"/>
                    </a:solidFill>
                    <a:latin typeface="Verdana" pitchFamily="34" charset="0"/>
                    <a:sym typeface="Symbol" pitchFamily="18" charset="2"/>
                  </a:rPr>
                  <a:t>19,7 mg CO</a:t>
                </a:r>
                <a:r>
                  <a:rPr lang="en-GB" sz="1600" b="1" baseline="-25000" dirty="0">
                    <a:solidFill>
                      <a:srgbClr val="CC0000"/>
                    </a:solidFill>
                    <a:latin typeface="Verdana" pitchFamily="34" charset="0"/>
                    <a:sym typeface="Symbol" pitchFamily="18" charset="2"/>
                  </a:rPr>
                  <a:t>2</a:t>
                </a:r>
                <a:r>
                  <a:rPr lang="en-GB" sz="1600" b="1" dirty="0">
                    <a:solidFill>
                      <a:srgbClr val="CC0000"/>
                    </a:solidFill>
                    <a:latin typeface="Verdana" pitchFamily="34" charset="0"/>
                    <a:sym typeface="Symbol" pitchFamily="18" charset="2"/>
                  </a:rPr>
                  <a:t>/g</a:t>
                </a:r>
                <a:endParaRPr lang="es-ES" sz="1600" b="1" dirty="0">
                  <a:solidFill>
                    <a:srgbClr val="CC0000"/>
                  </a:solidFill>
                  <a:latin typeface="Verdana" pitchFamily="34" charset="0"/>
                  <a:sym typeface="Symbol" pitchFamily="18" charset="2"/>
                </a:endParaRPr>
              </a:p>
            </p:txBody>
          </p:sp>
          <p:sp>
            <p:nvSpPr>
              <p:cNvPr id="53" name="Line 374"/>
              <p:cNvSpPr>
                <a:spLocks noChangeShapeType="1"/>
              </p:cNvSpPr>
              <p:nvPr/>
            </p:nvSpPr>
            <p:spPr bwMode="auto">
              <a:xfrm flipV="1">
                <a:off x="951" y="2959"/>
                <a:ext cx="90" cy="468"/>
              </a:xfrm>
              <a:prstGeom prst="line">
                <a:avLst/>
              </a:prstGeom>
              <a:noFill/>
              <a:ln w="22225">
                <a:solidFill>
                  <a:srgbClr val="CC0000"/>
                </a:solidFill>
                <a:round/>
                <a:headEnd/>
                <a:tailEnd type="triangle" w="med" len="med"/>
              </a:ln>
            </p:spPr>
            <p:txBody>
              <a:bodyPr/>
              <a:lstStyle/>
              <a:p>
                <a:endParaRPr lang="es-ES"/>
              </a:p>
            </p:txBody>
          </p:sp>
          <p:sp>
            <p:nvSpPr>
              <p:cNvPr id="54" name="Line 375"/>
              <p:cNvSpPr>
                <a:spLocks noChangeShapeType="1"/>
              </p:cNvSpPr>
              <p:nvPr/>
            </p:nvSpPr>
            <p:spPr bwMode="auto">
              <a:xfrm flipV="1">
                <a:off x="932" y="3472"/>
                <a:ext cx="0" cy="256"/>
              </a:xfrm>
              <a:prstGeom prst="line">
                <a:avLst/>
              </a:prstGeom>
              <a:noFill/>
              <a:ln w="15875">
                <a:solidFill>
                  <a:schemeClr val="tx1"/>
                </a:solidFill>
                <a:prstDash val="sysDot"/>
                <a:round/>
                <a:headEnd/>
                <a:tailEnd/>
              </a:ln>
            </p:spPr>
            <p:txBody>
              <a:bodyPr lIns="90000" tIns="46800" rIns="90000" bIns="46800">
                <a:spAutoFit/>
              </a:bodyPr>
              <a:lstStyle/>
              <a:p>
                <a:endParaRPr lang="es-ES"/>
              </a:p>
            </p:txBody>
          </p:sp>
        </p:grpSp>
        <p:grpSp>
          <p:nvGrpSpPr>
            <p:cNvPr id="38" name="Group 376"/>
            <p:cNvGrpSpPr>
              <a:grpSpLocks/>
            </p:cNvGrpSpPr>
            <p:nvPr/>
          </p:nvGrpSpPr>
          <p:grpSpPr bwMode="auto">
            <a:xfrm>
              <a:off x="2836" y="2322"/>
              <a:ext cx="2583" cy="1758"/>
              <a:chOff x="2836" y="2322"/>
              <a:chExt cx="2583" cy="1758"/>
            </a:xfrm>
          </p:grpSpPr>
          <p:graphicFrame>
            <p:nvGraphicFramePr>
              <p:cNvPr id="39" name="Object 377"/>
              <p:cNvGraphicFramePr>
                <a:graphicFrameLocks noChangeAspect="1"/>
              </p:cNvGraphicFramePr>
              <p:nvPr/>
            </p:nvGraphicFramePr>
            <p:xfrm>
              <a:off x="2836" y="2322"/>
              <a:ext cx="2583" cy="1758"/>
            </p:xfrm>
            <a:graphic>
              <a:graphicData uri="http://schemas.openxmlformats.org/presentationml/2006/ole">
                <p:oleObj spid="_x0000_s107525" name="Gráfico" r:id="rId5" imgW="9982200" imgH="5505602" progId="Excel.Sheet.8">
                  <p:embed/>
                </p:oleObj>
              </a:graphicData>
            </a:graphic>
          </p:graphicFrame>
          <p:sp>
            <p:nvSpPr>
              <p:cNvPr id="40" name="Text Box 378"/>
              <p:cNvSpPr txBox="1">
                <a:spLocks noChangeArrowheads="1"/>
              </p:cNvSpPr>
              <p:nvPr/>
            </p:nvSpPr>
            <p:spPr bwMode="auto">
              <a:xfrm>
                <a:off x="4040" y="3485"/>
                <a:ext cx="1306" cy="230"/>
              </a:xfrm>
              <a:prstGeom prst="rect">
                <a:avLst/>
              </a:prstGeom>
              <a:noFill/>
              <a:ln w="9525">
                <a:noFill/>
                <a:miter lim="800000"/>
                <a:headEnd/>
                <a:tailEnd/>
              </a:ln>
            </p:spPr>
            <p:txBody>
              <a:bodyPr wrap="none">
                <a:spAutoFit/>
              </a:bodyPr>
              <a:lstStyle/>
              <a:p>
                <a:r>
                  <a:rPr lang="en-US" sz="1600" b="1" dirty="0" err="1" smtClean="0">
                    <a:latin typeface="Verdana" pitchFamily="34" charset="0"/>
                  </a:rPr>
                  <a:t>SBA15</a:t>
                </a:r>
                <a:r>
                  <a:rPr lang="en-US" sz="1600" b="1" dirty="0" smtClean="0">
                    <a:latin typeface="Verdana" pitchFamily="34" charset="0"/>
                  </a:rPr>
                  <a:t>-</a:t>
                </a:r>
                <a:r>
                  <a:rPr lang="en-US" sz="1600" b="1" dirty="0">
                    <a:latin typeface="Verdana" pitchFamily="34" charset="0"/>
                  </a:rPr>
                  <a:t>(</a:t>
                </a:r>
                <a:r>
                  <a:rPr lang="en-US" sz="1600" b="1" dirty="0" err="1">
                    <a:latin typeface="Verdana" pitchFamily="34" charset="0"/>
                  </a:rPr>
                  <a:t>NNN</a:t>
                </a:r>
                <a:r>
                  <a:rPr lang="en-US" sz="1600" b="1" dirty="0">
                    <a:latin typeface="Verdana" pitchFamily="34" charset="0"/>
                  </a:rPr>
                  <a:t>)-6</a:t>
                </a:r>
              </a:p>
            </p:txBody>
          </p:sp>
          <p:sp>
            <p:nvSpPr>
              <p:cNvPr id="41" name="Text Box 379"/>
              <p:cNvSpPr txBox="1">
                <a:spLocks noChangeArrowheads="1"/>
              </p:cNvSpPr>
              <p:nvPr/>
            </p:nvSpPr>
            <p:spPr bwMode="auto">
              <a:xfrm>
                <a:off x="3280" y="2437"/>
                <a:ext cx="1279" cy="209"/>
              </a:xfrm>
              <a:prstGeom prst="rect">
                <a:avLst/>
              </a:prstGeom>
              <a:noFill/>
              <a:ln w="9525">
                <a:noFill/>
                <a:miter lim="800000"/>
                <a:headEnd/>
                <a:tailEnd/>
              </a:ln>
            </p:spPr>
            <p:txBody>
              <a:bodyPr wrap="none">
                <a:spAutoFit/>
              </a:bodyPr>
              <a:lstStyle/>
              <a:p>
                <a:r>
                  <a:rPr lang="es-ES" sz="1400" dirty="0" err="1" smtClean="0">
                    <a:latin typeface="Verdana" pitchFamily="34" charset="0"/>
                  </a:rPr>
                  <a:t>Partially</a:t>
                </a:r>
                <a:r>
                  <a:rPr lang="es-ES" sz="1400" dirty="0" smtClean="0">
                    <a:latin typeface="Verdana" pitchFamily="34" charset="0"/>
                  </a:rPr>
                  <a:t> irreversible</a:t>
                </a:r>
                <a:endParaRPr lang="es-ES" sz="1400" dirty="0">
                  <a:latin typeface="Verdana" pitchFamily="34" charset="0"/>
                </a:endParaRPr>
              </a:p>
            </p:txBody>
          </p:sp>
          <p:sp>
            <p:nvSpPr>
              <p:cNvPr id="42" name="Line 380"/>
              <p:cNvSpPr>
                <a:spLocks noChangeShapeType="1"/>
              </p:cNvSpPr>
              <p:nvPr/>
            </p:nvSpPr>
            <p:spPr bwMode="auto">
              <a:xfrm flipV="1">
                <a:off x="4251" y="2827"/>
                <a:ext cx="301" cy="58"/>
              </a:xfrm>
              <a:prstGeom prst="line">
                <a:avLst/>
              </a:prstGeom>
              <a:noFill/>
              <a:ln w="9525">
                <a:solidFill>
                  <a:srgbClr val="0033CC"/>
                </a:solidFill>
                <a:round/>
                <a:headEnd/>
                <a:tailEnd type="triangle" w="med" len="med"/>
              </a:ln>
            </p:spPr>
            <p:txBody>
              <a:bodyPr/>
              <a:lstStyle/>
              <a:p>
                <a:endParaRPr lang="es-ES"/>
              </a:p>
            </p:txBody>
          </p:sp>
          <p:sp>
            <p:nvSpPr>
              <p:cNvPr id="43" name="Line 381"/>
              <p:cNvSpPr>
                <a:spLocks noChangeShapeType="1"/>
              </p:cNvSpPr>
              <p:nvPr/>
            </p:nvSpPr>
            <p:spPr bwMode="auto">
              <a:xfrm flipH="1">
                <a:off x="3923" y="2664"/>
                <a:ext cx="317" cy="48"/>
              </a:xfrm>
              <a:prstGeom prst="line">
                <a:avLst/>
              </a:prstGeom>
              <a:noFill/>
              <a:ln w="9525">
                <a:solidFill>
                  <a:srgbClr val="0033CC"/>
                </a:solidFill>
                <a:round/>
                <a:headEnd/>
                <a:tailEnd type="triangle" w="med" len="med"/>
              </a:ln>
            </p:spPr>
            <p:txBody>
              <a:bodyPr/>
              <a:lstStyle/>
              <a:p>
                <a:endParaRPr lang="es-ES"/>
              </a:p>
            </p:txBody>
          </p:sp>
          <p:sp>
            <p:nvSpPr>
              <p:cNvPr id="44" name="Oval 382"/>
              <p:cNvSpPr>
                <a:spLocks noChangeArrowheads="1"/>
              </p:cNvSpPr>
              <p:nvPr/>
            </p:nvSpPr>
            <p:spPr bwMode="auto">
              <a:xfrm>
                <a:off x="3567" y="2887"/>
                <a:ext cx="133" cy="131"/>
              </a:xfrm>
              <a:prstGeom prst="ellipse">
                <a:avLst/>
              </a:prstGeom>
              <a:noFill/>
              <a:ln w="22225">
                <a:solidFill>
                  <a:srgbClr val="CC0000"/>
                </a:solidFill>
                <a:round/>
                <a:headEnd/>
                <a:tailEnd/>
              </a:ln>
            </p:spPr>
            <p:txBody>
              <a:bodyPr wrap="none" anchor="ctr"/>
              <a:lstStyle/>
              <a:p>
                <a:endParaRPr lang="en-US"/>
              </a:p>
            </p:txBody>
          </p:sp>
          <p:sp>
            <p:nvSpPr>
              <p:cNvPr id="45" name="Line 383"/>
              <p:cNvSpPr>
                <a:spLocks noChangeShapeType="1"/>
              </p:cNvSpPr>
              <p:nvPr/>
            </p:nvSpPr>
            <p:spPr bwMode="auto">
              <a:xfrm>
                <a:off x="3700" y="2987"/>
                <a:ext cx="290" cy="133"/>
              </a:xfrm>
              <a:prstGeom prst="line">
                <a:avLst/>
              </a:prstGeom>
              <a:noFill/>
              <a:ln w="22225">
                <a:solidFill>
                  <a:srgbClr val="CC0000"/>
                </a:solidFill>
                <a:round/>
                <a:headEnd/>
                <a:tailEnd type="triangle" w="med" len="med"/>
              </a:ln>
            </p:spPr>
            <p:txBody>
              <a:bodyPr/>
              <a:lstStyle/>
              <a:p>
                <a:endParaRPr lang="es-ES"/>
              </a:p>
            </p:txBody>
          </p:sp>
          <p:sp>
            <p:nvSpPr>
              <p:cNvPr id="46" name="Text Box 384"/>
              <p:cNvSpPr txBox="1">
                <a:spLocks noChangeArrowheads="1"/>
              </p:cNvSpPr>
              <p:nvPr/>
            </p:nvSpPr>
            <p:spPr bwMode="auto">
              <a:xfrm>
                <a:off x="4000" y="3068"/>
                <a:ext cx="1230" cy="230"/>
              </a:xfrm>
              <a:prstGeom prst="rect">
                <a:avLst/>
              </a:prstGeom>
              <a:noFill/>
              <a:ln w="9525">
                <a:noFill/>
                <a:miter lim="800000"/>
                <a:headEnd/>
                <a:tailEnd/>
              </a:ln>
            </p:spPr>
            <p:txBody>
              <a:bodyPr wrap="none">
                <a:spAutoFit/>
              </a:bodyPr>
              <a:lstStyle/>
              <a:p>
                <a:r>
                  <a:rPr lang="en-GB" sz="1600" b="1" dirty="0">
                    <a:solidFill>
                      <a:srgbClr val="CC0000"/>
                    </a:solidFill>
                    <a:latin typeface="Verdana" pitchFamily="34" charset="0"/>
                    <a:sym typeface="Symbol" pitchFamily="18" charset="2"/>
                  </a:rPr>
                  <a:t>66,8 mg CO</a:t>
                </a:r>
                <a:r>
                  <a:rPr lang="en-GB" sz="1600" b="1" baseline="-25000" dirty="0">
                    <a:solidFill>
                      <a:srgbClr val="CC0000"/>
                    </a:solidFill>
                    <a:latin typeface="Verdana" pitchFamily="34" charset="0"/>
                    <a:sym typeface="Symbol" pitchFamily="18" charset="2"/>
                  </a:rPr>
                  <a:t>2</a:t>
                </a:r>
                <a:r>
                  <a:rPr lang="en-GB" sz="1600" b="1" dirty="0">
                    <a:solidFill>
                      <a:srgbClr val="CC0000"/>
                    </a:solidFill>
                    <a:latin typeface="Verdana" pitchFamily="34" charset="0"/>
                    <a:sym typeface="Symbol" pitchFamily="18" charset="2"/>
                  </a:rPr>
                  <a:t>/g</a:t>
                </a:r>
                <a:endParaRPr lang="es-ES" sz="1600" b="1" dirty="0">
                  <a:solidFill>
                    <a:srgbClr val="CC0000"/>
                  </a:solidFill>
                  <a:latin typeface="Verdana" pitchFamily="34" charset="0"/>
                  <a:sym typeface="Symbol" pitchFamily="18" charset="2"/>
                </a:endParaRPr>
              </a:p>
            </p:txBody>
          </p:sp>
          <p:sp>
            <p:nvSpPr>
              <p:cNvPr id="47" name="Line 385"/>
              <p:cNvSpPr>
                <a:spLocks noChangeShapeType="1"/>
              </p:cNvSpPr>
              <p:nvPr/>
            </p:nvSpPr>
            <p:spPr bwMode="auto">
              <a:xfrm flipH="1" flipV="1">
                <a:off x="3642" y="2937"/>
                <a:ext cx="4" cy="775"/>
              </a:xfrm>
              <a:prstGeom prst="line">
                <a:avLst/>
              </a:prstGeom>
              <a:noFill/>
              <a:ln w="15875">
                <a:solidFill>
                  <a:schemeClr val="tx1"/>
                </a:solidFill>
                <a:prstDash val="sysDot"/>
                <a:round/>
                <a:headEnd/>
                <a:tailEnd/>
              </a:ln>
            </p:spPr>
            <p:txBody>
              <a:bodyPr lIns="90000" tIns="46800" rIns="90000" bIns="46800">
                <a:spAutoFit/>
              </a:bodyPr>
              <a:lstStyle/>
              <a:p>
                <a:endParaRPr lang="es-ES"/>
              </a:p>
            </p:txBody>
          </p:sp>
        </p:grpSp>
      </p:grpSp>
      <p:graphicFrame>
        <p:nvGraphicFramePr>
          <p:cNvPr id="216392" name="Group 328"/>
          <p:cNvGraphicFramePr>
            <a:graphicFrameLocks noGrp="1"/>
          </p:cNvGraphicFramePr>
          <p:nvPr/>
        </p:nvGraphicFramePr>
        <p:xfrm>
          <a:off x="612774" y="1549400"/>
          <a:ext cx="6047457" cy="1605030"/>
        </p:xfrm>
        <a:graphic>
          <a:graphicData uri="http://schemas.openxmlformats.org/drawingml/2006/table">
            <a:tbl>
              <a:tblPr/>
              <a:tblGrid>
                <a:gridCol w="1805753"/>
                <a:gridCol w="863923"/>
                <a:gridCol w="786014"/>
                <a:gridCol w="979920"/>
                <a:gridCol w="583450"/>
                <a:gridCol w="1028397"/>
              </a:tblGrid>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Verdana" pitchFamily="34" charset="0"/>
                        </a:rPr>
                        <a:t>Sample</a:t>
                      </a:r>
                    </a:p>
                  </a:txBody>
                  <a:tcPr marL="90000" marR="90000" marT="46800" marB="46800" anchor="ctr" anchorCtr="1"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smtClean="0">
                          <a:ln>
                            <a:noFill/>
                          </a:ln>
                          <a:solidFill>
                            <a:srgbClr val="4D4D4D"/>
                          </a:solidFill>
                          <a:effectLst/>
                          <a:latin typeface="Verdana" pitchFamily="34" charset="0"/>
                        </a:rPr>
                        <a:t>S</a:t>
                      </a:r>
                      <a:r>
                        <a:rPr kumimoji="0" lang="en-US" sz="1100" b="0" i="0" u="none" strike="noStrike" cap="none" normalizeH="0" baseline="-25000" smtClean="0">
                          <a:ln>
                            <a:noFill/>
                          </a:ln>
                          <a:solidFill>
                            <a:srgbClr val="4D4D4D"/>
                          </a:solidFill>
                          <a:effectLst/>
                          <a:latin typeface="Verdana" pitchFamily="34" charset="0"/>
                        </a:rPr>
                        <a:t>BET</a:t>
                      </a:r>
                      <a:r>
                        <a:rPr kumimoji="0" lang="en-US" sz="1100" b="0" i="0" u="none" strike="noStrike" cap="none" normalizeH="0" baseline="0" smtClean="0">
                          <a:ln>
                            <a:noFill/>
                          </a:ln>
                          <a:solidFill>
                            <a:srgbClr val="4D4D4D"/>
                          </a:solidFill>
                          <a:effectLst/>
                          <a:latin typeface="Verdana" pitchFamily="34" charset="0"/>
                        </a:rPr>
                        <a:t> (m</a:t>
                      </a:r>
                      <a:r>
                        <a:rPr kumimoji="0" lang="en-US" sz="1100" b="0" i="0" u="none" strike="noStrike" cap="none" normalizeH="0" baseline="30000" smtClean="0">
                          <a:ln>
                            <a:noFill/>
                          </a:ln>
                          <a:solidFill>
                            <a:srgbClr val="4D4D4D"/>
                          </a:solidFill>
                          <a:effectLst/>
                          <a:latin typeface="Verdana" pitchFamily="34" charset="0"/>
                        </a:rPr>
                        <a:t>2</a:t>
                      </a:r>
                      <a:r>
                        <a:rPr kumimoji="0" lang="en-US" sz="1100" b="0" i="0" u="none" strike="noStrike" cap="none" normalizeH="0" baseline="0" smtClean="0">
                          <a:ln>
                            <a:noFill/>
                          </a:ln>
                          <a:solidFill>
                            <a:srgbClr val="4D4D4D"/>
                          </a:solidFill>
                          <a:effectLst/>
                          <a:latin typeface="Verdana" pitchFamily="34" charset="0"/>
                        </a:rPr>
                        <a:t>/g)</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rgbClr val="4D4D4D"/>
                          </a:solidFill>
                          <a:effectLst/>
                          <a:latin typeface="Verdana" pitchFamily="34" charset="0"/>
                        </a:rPr>
                        <a:t>D</a:t>
                      </a:r>
                      <a:r>
                        <a:rPr kumimoji="0" lang="en-US" sz="1100" b="0" i="0" u="none" strike="noStrike" cap="none" normalizeH="0" baseline="-25000" dirty="0" smtClean="0">
                          <a:ln>
                            <a:noFill/>
                          </a:ln>
                          <a:solidFill>
                            <a:srgbClr val="4D4D4D"/>
                          </a:solidFill>
                          <a:effectLst/>
                          <a:latin typeface="Verdana" pitchFamily="34" charset="0"/>
                        </a:rPr>
                        <a:t>PORE</a:t>
                      </a:r>
                      <a:r>
                        <a:rPr kumimoji="0" lang="en-US" sz="1100" b="0" i="0" u="none" strike="noStrike" cap="none" normalizeH="0" baseline="0" dirty="0" smtClean="0">
                          <a:ln>
                            <a:noFill/>
                          </a:ln>
                          <a:solidFill>
                            <a:srgbClr val="4D4D4D"/>
                          </a:solidFill>
                          <a:effectLst/>
                          <a:latin typeface="Verdana" pitchFamily="34" charset="0"/>
                        </a:rPr>
                        <a:t> (Å)</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err="1" smtClean="0">
                          <a:ln>
                            <a:noFill/>
                          </a:ln>
                          <a:solidFill>
                            <a:srgbClr val="4D4D4D"/>
                          </a:solidFill>
                          <a:effectLst/>
                          <a:latin typeface="Verdana" pitchFamily="34" charset="0"/>
                        </a:rPr>
                        <a:t>V</a:t>
                      </a:r>
                      <a:r>
                        <a:rPr kumimoji="0" lang="en-US" sz="1100" b="0" i="0" u="none" strike="noStrike" cap="none" normalizeH="0" baseline="-25000" dirty="0" err="1" smtClean="0">
                          <a:ln>
                            <a:noFill/>
                          </a:ln>
                          <a:solidFill>
                            <a:srgbClr val="4D4D4D"/>
                          </a:solidFill>
                          <a:effectLst/>
                          <a:latin typeface="Verdana" pitchFamily="34" charset="0"/>
                        </a:rPr>
                        <a:t>PORE</a:t>
                      </a:r>
                      <a:r>
                        <a:rPr kumimoji="0" lang="en-US" sz="1100" b="0" i="0" u="none" strike="noStrike" cap="none" normalizeH="0" baseline="0" dirty="0" smtClean="0">
                          <a:ln>
                            <a:noFill/>
                          </a:ln>
                          <a:solidFill>
                            <a:srgbClr val="4D4D4D"/>
                          </a:solidFill>
                          <a:effectLst/>
                          <a:latin typeface="Verdana" pitchFamily="34" charset="0"/>
                        </a:rPr>
                        <a:t> (</a:t>
                      </a:r>
                      <a:r>
                        <a:rPr kumimoji="0" lang="en-US" sz="1100" b="0" i="0" u="none" strike="noStrike" cap="none" normalizeH="0" baseline="0" dirty="0" err="1" smtClean="0">
                          <a:ln>
                            <a:noFill/>
                          </a:ln>
                          <a:solidFill>
                            <a:srgbClr val="4D4D4D"/>
                          </a:solidFill>
                          <a:effectLst/>
                          <a:latin typeface="Verdana" pitchFamily="34" charset="0"/>
                        </a:rPr>
                        <a:t>cm</a:t>
                      </a:r>
                      <a:r>
                        <a:rPr kumimoji="0" lang="en-US" sz="1100" b="0" i="0" u="none" strike="noStrike" cap="none" normalizeH="0" baseline="30000" dirty="0" err="1" smtClean="0">
                          <a:ln>
                            <a:noFill/>
                          </a:ln>
                          <a:solidFill>
                            <a:srgbClr val="4D4D4D"/>
                          </a:solidFill>
                          <a:effectLst/>
                          <a:latin typeface="Verdana" pitchFamily="34" charset="0"/>
                        </a:rPr>
                        <a:t>3</a:t>
                      </a:r>
                      <a:r>
                        <a:rPr kumimoji="0" lang="en-US" sz="1100" b="0" i="0" u="none" strike="noStrike" cap="none" normalizeH="0" baseline="0" dirty="0" smtClean="0">
                          <a:ln>
                            <a:noFill/>
                          </a:ln>
                          <a:solidFill>
                            <a:srgbClr val="4D4D4D"/>
                          </a:solidFill>
                          <a:effectLst/>
                          <a:latin typeface="Verdana" pitchFamily="34" charset="0"/>
                        </a:rPr>
                        <a:t>/g)</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Verdana" pitchFamily="34" charset="0"/>
                        </a:rPr>
                        <a:t>%N</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chemeClr val="tx1"/>
                          </a:solidFill>
                          <a:effectLst/>
                          <a:latin typeface="Verdana" pitchFamily="34" charset="0"/>
                        </a:rPr>
                        <a:t>mg CO</a:t>
                      </a:r>
                      <a:r>
                        <a:rPr kumimoji="0" lang="en-US" sz="1100" b="1" i="0" u="none" strike="noStrike" cap="none" normalizeH="0" baseline="-25000" dirty="0" smtClean="0">
                          <a:ln>
                            <a:noFill/>
                          </a:ln>
                          <a:solidFill>
                            <a:schemeClr val="tx1"/>
                          </a:solidFill>
                          <a:effectLst/>
                          <a:latin typeface="Verdana" pitchFamily="34" charset="0"/>
                        </a:rPr>
                        <a:t>2</a:t>
                      </a:r>
                      <a:r>
                        <a:rPr kumimoji="0" lang="en-US" sz="1100" b="1" i="0" u="none" strike="noStrike" cap="none" normalizeH="0" baseline="0" dirty="0" smtClean="0">
                          <a:ln>
                            <a:noFill/>
                          </a:ln>
                          <a:solidFill>
                            <a:schemeClr val="tx1"/>
                          </a:solidFill>
                          <a:effectLst/>
                          <a:latin typeface="Verdana" pitchFamily="34" charset="0"/>
                        </a:rPr>
                        <a:t>/ g</a:t>
                      </a:r>
                    </a:p>
                  </a:txBody>
                  <a:tcPr marL="90000" marR="90000" marT="46800" marB="46800" anchor="ctr" anchorCtr="1"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pitchFamily="34" charset="0"/>
                          <a:cs typeface="Arial" pitchFamily="34" charset="0"/>
                        </a:rPr>
                        <a:t>SBA-15</a:t>
                      </a:r>
                    </a:p>
                  </a:txBody>
                  <a:tcPr marL="90000" marR="90000" marT="46800" marB="46800" anchor="ctr" anchorCtr="1" horzOverflow="overflow">
                    <a:lnL cap="flat">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rgbClr val="4D4D4D"/>
                          </a:solidFill>
                          <a:effectLst/>
                          <a:latin typeface="Arial" pitchFamily="34" charset="0"/>
                        </a:rPr>
                        <a:t>692</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90</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rgbClr val="4D4D4D"/>
                          </a:solidFill>
                          <a:effectLst/>
                          <a:latin typeface="Arial" pitchFamily="34" charset="0"/>
                        </a:rPr>
                        <a:t>1.03</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pitchFamily="34" charset="0"/>
                        </a:rPr>
                        <a:t>--</a:t>
                      </a:r>
                    </a:p>
                  </a:txBody>
                  <a:tcPr marL="90000" marR="90000" marT="46800" marB="46800" anchor="ctr" anchorCtr="1" horzOverflow="overflow">
                    <a:lnL>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rgbClr val="000099"/>
                          </a:solidFill>
                          <a:effectLst/>
                          <a:latin typeface="Arial" pitchFamily="34" charset="0"/>
                        </a:rPr>
                        <a:t>19.7</a:t>
                      </a:r>
                    </a:p>
                  </a:txBody>
                  <a:tcPr marL="90000" marR="90000" marT="46800" marB="46800" anchor="ctr" anchorCtr="1" horzOverflow="overflow">
                    <a:lnL>
                      <a:noFill/>
                    </a:lnL>
                    <a:lnR cap="flat">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Arial" pitchFamily="34" charset="0"/>
                          <a:cs typeface="Arial" pitchFamily="34" charset="0"/>
                        </a:rPr>
                        <a:t>SBA15</a:t>
                      </a:r>
                      <a:r>
                        <a:rPr kumimoji="0" lang="en-US" sz="1300" b="1" i="0" u="none" strike="noStrike" cap="none" normalizeH="0" baseline="0" dirty="0" smtClean="0">
                          <a:ln>
                            <a:noFill/>
                          </a:ln>
                          <a:solidFill>
                            <a:schemeClr val="tx1"/>
                          </a:solidFill>
                          <a:effectLst/>
                          <a:latin typeface="Arial" pitchFamily="34" charset="0"/>
                          <a:cs typeface="Arial" pitchFamily="34" charset="0"/>
                        </a:rPr>
                        <a:t>-(N)-6</a:t>
                      </a:r>
                    </a:p>
                  </a:txBody>
                  <a:tcPr marL="90000" marR="90000" marT="46800" marB="46800" anchor="ctr" anchorCtr="1"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266</a:t>
                      </a:r>
                    </a:p>
                  </a:txBody>
                  <a:tcPr marL="90000" marR="9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78</a:t>
                      </a:r>
                    </a:p>
                  </a:txBody>
                  <a:tcPr marL="90000" marR="9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0.46</a:t>
                      </a:r>
                    </a:p>
                  </a:txBody>
                  <a:tcPr marL="90000" marR="9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pitchFamily="34" charset="0"/>
                        </a:rPr>
                        <a:t>3.6</a:t>
                      </a:r>
                    </a:p>
                  </a:txBody>
                  <a:tcPr marL="90000" marR="90000" marT="46800" marB="46800" anchor="ctr" anchorCtr="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000099"/>
                          </a:solidFill>
                          <a:effectLst/>
                          <a:latin typeface="Arial" pitchFamily="34" charset="0"/>
                        </a:rPr>
                        <a:t>43.9</a:t>
                      </a:r>
                    </a:p>
                  </a:txBody>
                  <a:tcPr marL="90000" marR="90000" marT="46800" marB="46800" anchor="ctr" anchorCtr="1"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Arial" pitchFamily="34" charset="0"/>
                          <a:cs typeface="Arial" pitchFamily="34" charset="0"/>
                        </a:rPr>
                        <a:t>SBA15</a:t>
                      </a:r>
                      <a:r>
                        <a:rPr kumimoji="0" lang="en-US" sz="1300" b="1" i="0" u="none" strike="noStrike" cap="none" normalizeH="0" baseline="0" dirty="0" smtClean="0">
                          <a:ln>
                            <a:noFill/>
                          </a:ln>
                          <a:solidFill>
                            <a:schemeClr val="tx1"/>
                          </a:solidFill>
                          <a:effectLst/>
                          <a:latin typeface="Arial" pitchFamily="34" charset="0"/>
                          <a:cs typeface="Arial" pitchFamily="34" charset="0"/>
                        </a:rPr>
                        <a:t>-(</a:t>
                      </a:r>
                      <a:r>
                        <a:rPr kumimoji="0" lang="en-US" sz="1300" b="1" i="0" u="none" strike="noStrike" cap="none" normalizeH="0" baseline="0" dirty="0" err="1" smtClean="0">
                          <a:ln>
                            <a:noFill/>
                          </a:ln>
                          <a:solidFill>
                            <a:schemeClr val="tx1"/>
                          </a:solidFill>
                          <a:effectLst/>
                          <a:latin typeface="Arial" pitchFamily="34" charset="0"/>
                          <a:cs typeface="Arial" pitchFamily="34" charset="0"/>
                        </a:rPr>
                        <a:t>NN</a:t>
                      </a:r>
                      <a:r>
                        <a:rPr kumimoji="0" lang="en-US" sz="1300" b="1" i="0" u="none" strike="noStrike" cap="none" normalizeH="0" baseline="0" dirty="0" smtClean="0">
                          <a:ln>
                            <a:noFill/>
                          </a:ln>
                          <a:solidFill>
                            <a:schemeClr val="tx1"/>
                          </a:solidFill>
                          <a:effectLst/>
                          <a:latin typeface="Arial" pitchFamily="34" charset="0"/>
                          <a:cs typeface="Arial" pitchFamily="34" charset="0"/>
                        </a:rPr>
                        <a:t>)-6</a:t>
                      </a:r>
                    </a:p>
                  </a:txBody>
                  <a:tcPr marL="90000" marR="90000" marT="46800" marB="46800"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rgbClr val="4D4D4D"/>
                          </a:solidFill>
                          <a:effectLst/>
                          <a:latin typeface="Arial" pitchFamily="34" charset="0"/>
                        </a:rPr>
                        <a:t>228</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72</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0.39</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chemeClr val="tx1"/>
                          </a:solidFill>
                          <a:effectLst/>
                          <a:latin typeface="Arial" pitchFamily="34" charset="0"/>
                        </a:rPr>
                        <a:t>5.7</a:t>
                      </a:r>
                    </a:p>
                  </a:txBody>
                  <a:tcPr marL="90000" marR="90000" marT="46800" marB="46800" anchor="ctr" anchorCtr="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000099"/>
                          </a:solidFill>
                          <a:effectLst/>
                          <a:latin typeface="Arial" pitchFamily="34" charset="0"/>
                        </a:rPr>
                        <a:t>60.0</a:t>
                      </a:r>
                    </a:p>
                  </a:txBody>
                  <a:tcPr marL="90000" marR="90000" marT="46800" marB="46800" anchor="ctr" anchorCtr="1" horzOverflow="overflow">
                    <a:lnL>
                      <a:noFill/>
                    </a:lnL>
                    <a:lnR cap="flat">
                      <a:noFill/>
                    </a:lnR>
                    <a:lnT>
                      <a:noFill/>
                    </a:lnT>
                    <a:lnB>
                      <a:noFill/>
                    </a:lnB>
                    <a:lnTlToBr>
                      <a:noFill/>
                    </a:lnTlToBr>
                    <a:lnBlToTr>
                      <a:noFill/>
                    </a:lnBlToTr>
                    <a:no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err="1" smtClean="0">
                          <a:ln>
                            <a:noFill/>
                          </a:ln>
                          <a:solidFill>
                            <a:schemeClr val="tx1"/>
                          </a:solidFill>
                          <a:effectLst/>
                          <a:latin typeface="Arial" pitchFamily="34" charset="0"/>
                          <a:cs typeface="Arial" pitchFamily="34" charset="0"/>
                        </a:rPr>
                        <a:t>SBA15</a:t>
                      </a:r>
                      <a:r>
                        <a:rPr kumimoji="0" lang="en-US" sz="1300" b="1" i="0" u="none" strike="noStrike" cap="none" normalizeH="0" baseline="0" dirty="0" smtClean="0">
                          <a:ln>
                            <a:noFill/>
                          </a:ln>
                          <a:solidFill>
                            <a:schemeClr val="tx1"/>
                          </a:solidFill>
                          <a:effectLst/>
                          <a:latin typeface="Arial" pitchFamily="34" charset="0"/>
                          <a:cs typeface="Arial" pitchFamily="34" charset="0"/>
                        </a:rPr>
                        <a:t>-(</a:t>
                      </a:r>
                      <a:r>
                        <a:rPr kumimoji="0" lang="en-US" sz="1300" b="1" i="0" u="none" strike="noStrike" cap="none" normalizeH="0" baseline="0" dirty="0" err="1" smtClean="0">
                          <a:ln>
                            <a:noFill/>
                          </a:ln>
                          <a:solidFill>
                            <a:schemeClr val="tx1"/>
                          </a:solidFill>
                          <a:effectLst/>
                          <a:latin typeface="Arial" pitchFamily="34" charset="0"/>
                          <a:cs typeface="Arial" pitchFamily="34" charset="0"/>
                        </a:rPr>
                        <a:t>NNN</a:t>
                      </a:r>
                      <a:r>
                        <a:rPr kumimoji="0" lang="en-US" sz="1300" b="1" i="0" u="none" strike="noStrike" cap="none" normalizeH="0" baseline="0" dirty="0" smtClean="0">
                          <a:ln>
                            <a:noFill/>
                          </a:ln>
                          <a:solidFill>
                            <a:schemeClr val="tx1"/>
                          </a:solidFill>
                          <a:effectLst/>
                          <a:latin typeface="Arial" pitchFamily="34" charset="0"/>
                          <a:cs typeface="Arial" pitchFamily="34" charset="0"/>
                        </a:rPr>
                        <a:t>)-6</a:t>
                      </a:r>
                    </a:p>
                  </a:txBody>
                  <a:tcPr marL="90000" marR="90000" marT="46800" marB="46800" anchor="ctr" anchorCtr="1" horzOverflow="overflow">
                    <a:lnL cap="flat">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smtClean="0">
                          <a:ln>
                            <a:noFill/>
                          </a:ln>
                          <a:solidFill>
                            <a:srgbClr val="4D4D4D"/>
                          </a:solidFill>
                          <a:effectLst/>
                          <a:latin typeface="Arial" pitchFamily="34" charset="0"/>
                        </a:rPr>
                        <a:t>150</a:t>
                      </a:r>
                    </a:p>
                  </a:txBody>
                  <a:tcPr marL="90000" marR="90000" marT="46800" marB="46800" anchor="ctr" anchorCtr="1"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75</a:t>
                      </a:r>
                    </a:p>
                  </a:txBody>
                  <a:tcPr marL="90000" marR="90000" marT="46800" marB="46800" anchor="ctr" anchorCtr="1"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dirty="0" smtClean="0">
                          <a:ln>
                            <a:noFill/>
                          </a:ln>
                          <a:solidFill>
                            <a:srgbClr val="4D4D4D"/>
                          </a:solidFill>
                          <a:effectLst/>
                          <a:latin typeface="Arial" pitchFamily="34" charset="0"/>
                        </a:rPr>
                        <a:t>0.26</a:t>
                      </a:r>
                    </a:p>
                  </a:txBody>
                  <a:tcPr marL="90000" marR="90000" marT="46800" marB="46800" anchor="ctr" anchorCtr="1"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smtClean="0">
                          <a:ln>
                            <a:noFill/>
                          </a:ln>
                          <a:solidFill>
                            <a:schemeClr val="tx1"/>
                          </a:solidFill>
                          <a:effectLst/>
                          <a:latin typeface="Arial" pitchFamily="34" charset="0"/>
                        </a:rPr>
                        <a:t>6.7</a:t>
                      </a:r>
                    </a:p>
                  </a:txBody>
                  <a:tcPr marL="90000" marR="90000" marT="46800" marB="46800" anchor="ctr" anchorCtr="1"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dirty="0" smtClean="0">
                          <a:ln>
                            <a:noFill/>
                          </a:ln>
                          <a:solidFill>
                            <a:srgbClr val="000099"/>
                          </a:solidFill>
                          <a:effectLst/>
                          <a:latin typeface="Arial" pitchFamily="34" charset="0"/>
                        </a:rPr>
                        <a:t>66.8</a:t>
                      </a:r>
                    </a:p>
                  </a:txBody>
                  <a:tcPr marL="90000" marR="90000" marT="46800" marB="46800" anchor="ctr" anchorCtr="1" horzOverflow="overflow">
                    <a:lnL>
                      <a:noFill/>
                    </a:lnL>
                    <a:lnR cap="flat">
                      <a:noFill/>
                    </a:lnR>
                    <a:lnT>
                      <a:noFill/>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6149" name="Rectangle 85"/>
          <p:cNvSpPr>
            <a:spLocks noChangeArrowheads="1"/>
          </p:cNvSpPr>
          <p:nvPr/>
        </p:nvSpPr>
        <p:spPr bwMode="auto">
          <a:xfrm>
            <a:off x="3203575" y="3573463"/>
            <a:ext cx="2536272" cy="523220"/>
          </a:xfrm>
          <a:prstGeom prst="rect">
            <a:avLst/>
          </a:prstGeom>
          <a:noFill/>
          <a:ln w="9525">
            <a:noFill/>
            <a:miter lim="800000"/>
            <a:headEnd/>
            <a:tailEnd/>
          </a:ln>
        </p:spPr>
        <p:txBody>
          <a:bodyPr wrap="none">
            <a:spAutoFit/>
          </a:bodyPr>
          <a:lstStyle/>
          <a:p>
            <a:r>
              <a:rPr lang="en-US" sz="1400" b="1" dirty="0" smtClean="0">
                <a:solidFill>
                  <a:srgbClr val="000099"/>
                </a:solidFill>
                <a:latin typeface="Verdana" pitchFamily="34" charset="0"/>
              </a:rPr>
              <a:t>CO</a:t>
            </a:r>
            <a:r>
              <a:rPr lang="en-US" sz="1400" b="1" baseline="-25000" dirty="0" smtClean="0">
                <a:solidFill>
                  <a:srgbClr val="000099"/>
                </a:solidFill>
                <a:latin typeface="Verdana" pitchFamily="34" charset="0"/>
              </a:rPr>
              <a:t>2  </a:t>
            </a:r>
            <a:r>
              <a:rPr lang="es-ES" sz="1400" b="1" dirty="0" err="1" smtClean="0">
                <a:solidFill>
                  <a:srgbClr val="000099"/>
                </a:solidFill>
                <a:latin typeface="Verdana" pitchFamily="34" charset="0"/>
              </a:rPr>
              <a:t>adsorption</a:t>
            </a:r>
            <a:r>
              <a:rPr lang="es-ES" sz="1400" b="1" dirty="0" smtClean="0">
                <a:solidFill>
                  <a:srgbClr val="000099"/>
                </a:solidFill>
                <a:latin typeface="Verdana" pitchFamily="34" charset="0"/>
              </a:rPr>
              <a:t> at </a:t>
            </a:r>
            <a:r>
              <a:rPr lang="es-ES" sz="1400" b="1" dirty="0" err="1">
                <a:solidFill>
                  <a:srgbClr val="000099"/>
                </a:solidFill>
                <a:latin typeface="Verdana" pitchFamily="34" charset="0"/>
              </a:rPr>
              <a:t>45ºC</a:t>
            </a:r>
            <a:endParaRPr lang="es-ES" sz="1400" b="1" dirty="0">
              <a:solidFill>
                <a:srgbClr val="000099"/>
              </a:solidFill>
              <a:latin typeface="Verdana" pitchFamily="34" charset="0"/>
            </a:endParaRPr>
          </a:p>
          <a:p>
            <a:r>
              <a:rPr lang="en-US" sz="1400" b="1" dirty="0">
                <a:solidFill>
                  <a:srgbClr val="000099"/>
                </a:solidFill>
                <a:latin typeface="Verdana" pitchFamily="34" charset="0"/>
              </a:rPr>
              <a:t> </a:t>
            </a:r>
          </a:p>
        </p:txBody>
      </p:sp>
      <p:sp>
        <p:nvSpPr>
          <p:cNvPr id="107567" name="Oval 319"/>
          <p:cNvSpPr>
            <a:spLocks noChangeArrowheads="1"/>
          </p:cNvSpPr>
          <p:nvPr/>
        </p:nvSpPr>
        <p:spPr bwMode="auto">
          <a:xfrm>
            <a:off x="5643215" y="1484313"/>
            <a:ext cx="1089025" cy="581025"/>
          </a:xfrm>
          <a:prstGeom prst="ellipse">
            <a:avLst/>
          </a:prstGeom>
          <a:noFill/>
          <a:ln w="9525">
            <a:solidFill>
              <a:schemeClr val="tx1"/>
            </a:solidFill>
            <a:round/>
            <a:headEnd/>
            <a:tailEnd/>
          </a:ln>
        </p:spPr>
        <p:txBody>
          <a:bodyPr wrap="none" anchor="ctr"/>
          <a:lstStyle/>
          <a:p>
            <a:endParaRPr lang="en-US"/>
          </a:p>
        </p:txBody>
      </p:sp>
      <p:sp>
        <p:nvSpPr>
          <p:cNvPr id="107568" name="Line 320"/>
          <p:cNvSpPr>
            <a:spLocks noChangeShapeType="1"/>
          </p:cNvSpPr>
          <p:nvPr/>
        </p:nvSpPr>
        <p:spPr bwMode="auto">
          <a:xfrm>
            <a:off x="6755780" y="1844675"/>
            <a:ext cx="319087" cy="0"/>
          </a:xfrm>
          <a:prstGeom prst="line">
            <a:avLst/>
          </a:prstGeom>
          <a:noFill/>
          <a:ln w="9525">
            <a:solidFill>
              <a:schemeClr val="tx1"/>
            </a:solidFill>
            <a:round/>
            <a:headEnd/>
            <a:tailEnd type="triangle" w="med" len="med"/>
          </a:ln>
        </p:spPr>
        <p:txBody>
          <a:bodyPr/>
          <a:lstStyle/>
          <a:p>
            <a:endParaRPr lang="es-ES"/>
          </a:p>
        </p:txBody>
      </p:sp>
      <p:sp>
        <p:nvSpPr>
          <p:cNvPr id="107569" name="Rectangle 321"/>
          <p:cNvSpPr>
            <a:spLocks noChangeArrowheads="1"/>
          </p:cNvSpPr>
          <p:nvPr/>
        </p:nvSpPr>
        <p:spPr bwMode="auto">
          <a:xfrm>
            <a:off x="5740499" y="1525588"/>
            <a:ext cx="847725" cy="1687388"/>
          </a:xfrm>
          <a:prstGeom prst="rect">
            <a:avLst/>
          </a:prstGeom>
          <a:noFill/>
          <a:ln w="19050">
            <a:solidFill>
              <a:srgbClr val="FF0000"/>
            </a:solidFill>
            <a:miter lim="800000"/>
            <a:headEnd/>
            <a:tailEnd/>
          </a:ln>
        </p:spPr>
        <p:txBody>
          <a:bodyPr wrap="none" anchor="ctr"/>
          <a:lstStyle/>
          <a:p>
            <a:endParaRPr lang="en-US"/>
          </a:p>
        </p:txBody>
      </p:sp>
      <p:sp>
        <p:nvSpPr>
          <p:cNvPr id="107570" name="Text Box 323"/>
          <p:cNvSpPr txBox="1">
            <a:spLocks noChangeArrowheads="1"/>
          </p:cNvSpPr>
          <p:nvPr/>
        </p:nvSpPr>
        <p:spPr bwMode="auto">
          <a:xfrm>
            <a:off x="7073280" y="1530350"/>
            <a:ext cx="1027112" cy="581025"/>
          </a:xfrm>
          <a:prstGeom prst="rect">
            <a:avLst/>
          </a:prstGeom>
          <a:noFill/>
          <a:ln w="9525">
            <a:noFill/>
            <a:miter lim="800000"/>
            <a:headEnd/>
            <a:tailEnd/>
          </a:ln>
        </p:spPr>
        <p:txBody>
          <a:bodyPr wrap="none">
            <a:spAutoFit/>
          </a:bodyPr>
          <a:lstStyle/>
          <a:p>
            <a:r>
              <a:rPr lang="es-ES" sz="1600" b="1"/>
              <a:t>P = 1atm</a:t>
            </a:r>
          </a:p>
          <a:p>
            <a:r>
              <a:rPr lang="es-ES" sz="1600" b="1"/>
              <a:t>T = 45ºC</a:t>
            </a:r>
          </a:p>
        </p:txBody>
      </p:sp>
      <p:sp>
        <p:nvSpPr>
          <p:cNvPr id="55" name="Rectangle 70"/>
          <p:cNvSpPr>
            <a:spLocks noChangeArrowheads="1"/>
          </p:cNvSpPr>
          <p:nvPr/>
        </p:nvSpPr>
        <p:spPr bwMode="auto">
          <a:xfrm>
            <a:off x="755650" y="549275"/>
            <a:ext cx="7129463" cy="719485"/>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CO2 adsorption on amino-grafted </a:t>
            </a:r>
            <a:r>
              <a:rPr lang="en-US" sz="2000" b="1" dirty="0" err="1" smtClean="0"/>
              <a:t>SAB</a:t>
            </a:r>
            <a:r>
              <a:rPr lang="en-US" sz="2000" b="1" dirty="0" smtClean="0"/>
              <a:t>-15</a:t>
            </a:r>
            <a:endParaRPr lang="en-US" sz="2000" b="1" dirty="0"/>
          </a:p>
        </p:txBody>
      </p:sp>
      <p:grpSp>
        <p:nvGrpSpPr>
          <p:cNvPr id="31" name="21 Grupo"/>
          <p:cNvGrpSpPr>
            <a:grpSpLocks/>
          </p:cNvGrpSpPr>
          <p:nvPr/>
        </p:nvGrpSpPr>
        <p:grpSpPr bwMode="auto">
          <a:xfrm>
            <a:off x="323850" y="188913"/>
            <a:ext cx="4319588" cy="400110"/>
            <a:chOff x="323528" y="188640"/>
            <a:chExt cx="4968552" cy="400170"/>
          </a:xfrm>
        </p:grpSpPr>
        <p:sp>
          <p:nvSpPr>
            <p:cNvPr id="34" name="22 CuadroTexto"/>
            <p:cNvSpPr txBox="1">
              <a:spLocks noChangeArrowheads="1"/>
            </p:cNvSpPr>
            <p:nvPr/>
          </p:nvSpPr>
          <p:spPr bwMode="auto">
            <a:xfrm>
              <a:off x="1331542" y="188640"/>
              <a:ext cx="2948881"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err="1" smtClean="0">
                  <a:solidFill>
                    <a:srgbClr val="000099"/>
                  </a:solidFill>
                  <a:cs typeface="Arial" charset="0"/>
                </a:rPr>
                <a:t>SBA</a:t>
              </a:r>
              <a:r>
                <a:rPr lang="es-ES" sz="2000" b="1" dirty="0" smtClean="0">
                  <a:solidFill>
                    <a:srgbClr val="000099"/>
                  </a:solidFill>
                  <a:cs typeface="Arial" charset="0"/>
                </a:rPr>
                <a:t>-15</a:t>
              </a:r>
              <a:endParaRPr lang="es-ES" sz="2000" b="1" dirty="0">
                <a:solidFill>
                  <a:srgbClr val="000099"/>
                </a:solidFill>
                <a:cs typeface="Arial" charset="0"/>
              </a:endParaRPr>
            </a:p>
          </p:txBody>
        </p:sp>
        <p:sp>
          <p:nvSpPr>
            <p:cNvPr id="56" name="55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6149"/>
                                        </p:tgtEl>
                                        <p:attrNameLst>
                                          <p:attrName>style.visibility</p:attrName>
                                        </p:attrNameLst>
                                      </p:cBhvr>
                                      <p:to>
                                        <p:strVal val="visible"/>
                                      </p:to>
                                    </p:set>
                                    <p:animEffect transition="in" filter="wipe(down)">
                                      <p:cBhvr>
                                        <p:cTn id="7" dur="500"/>
                                        <p:tgtEl>
                                          <p:spTgt spid="216149"/>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4"/>
          <p:cNvSpPr>
            <a:spLocks noChangeArrowheads="1"/>
          </p:cNvSpPr>
          <p:nvPr/>
        </p:nvSpPr>
        <p:spPr bwMode="auto">
          <a:xfrm>
            <a:off x="609600" y="5164450"/>
            <a:ext cx="8288338" cy="784830"/>
          </a:xfrm>
          <a:prstGeom prst="rect">
            <a:avLst/>
          </a:prstGeom>
          <a:noFill/>
          <a:ln w="9525">
            <a:noFill/>
            <a:miter lim="800000"/>
            <a:headEnd/>
            <a:tailEnd/>
          </a:ln>
        </p:spPr>
        <p:txBody>
          <a:bodyPr>
            <a:spAutoFit/>
          </a:bodyPr>
          <a:lstStyle/>
          <a:p>
            <a:pPr>
              <a:spcBef>
                <a:spcPct val="50000"/>
              </a:spcBef>
            </a:pPr>
            <a:r>
              <a:rPr lang="en-US" dirty="0" smtClean="0"/>
              <a:t>  Degasification conditions between cycles: </a:t>
            </a:r>
            <a:r>
              <a:rPr lang="en-US" dirty="0" err="1">
                <a:sym typeface="Wingdings" pitchFamily="2" charset="2"/>
              </a:rPr>
              <a:t>110ºC</a:t>
            </a:r>
            <a:r>
              <a:rPr lang="en-US" dirty="0">
                <a:sym typeface="Wingdings" pitchFamily="2" charset="2"/>
              </a:rPr>
              <a:t>, 3 mbar, </a:t>
            </a:r>
            <a:r>
              <a:rPr lang="en-US" dirty="0" err="1">
                <a:sym typeface="Wingdings" pitchFamily="2" charset="2"/>
              </a:rPr>
              <a:t>2h</a:t>
            </a:r>
            <a:r>
              <a:rPr lang="en-US" dirty="0">
                <a:sym typeface="Wingdings" pitchFamily="2" charset="2"/>
              </a:rPr>
              <a:t> </a:t>
            </a:r>
            <a:r>
              <a:rPr lang="en-US" dirty="0" smtClean="0">
                <a:sym typeface="Wingdings" pitchFamily="2" charset="2"/>
              </a:rPr>
              <a:t>(no air)</a:t>
            </a:r>
            <a:endParaRPr lang="en-US" dirty="0">
              <a:sym typeface="Wingdings" pitchFamily="2" charset="2"/>
            </a:endParaRPr>
          </a:p>
          <a:p>
            <a:pPr lvl="1">
              <a:spcBef>
                <a:spcPct val="50000"/>
              </a:spcBef>
              <a:buFont typeface="Wingdings" pitchFamily="2" charset="2"/>
              <a:buChar char="ü"/>
            </a:pPr>
            <a:r>
              <a:rPr lang="en-US" b="1" dirty="0" smtClean="0">
                <a:solidFill>
                  <a:srgbClr val="CC0000"/>
                </a:solidFill>
                <a:sym typeface="Wingdings" pitchFamily="2" charset="2"/>
              </a:rPr>
              <a:t>CO</a:t>
            </a:r>
            <a:r>
              <a:rPr lang="en-US" b="1" baseline="-25000" dirty="0" smtClean="0">
                <a:solidFill>
                  <a:srgbClr val="CC0000"/>
                </a:solidFill>
                <a:sym typeface="Wingdings" pitchFamily="2" charset="2"/>
              </a:rPr>
              <a:t>2</a:t>
            </a:r>
            <a:r>
              <a:rPr lang="en-US" b="1" dirty="0" smtClean="0">
                <a:solidFill>
                  <a:srgbClr val="CC0000"/>
                </a:solidFill>
                <a:sym typeface="Wingdings" pitchFamily="2" charset="2"/>
              </a:rPr>
              <a:t> adsorption capacity remains unchanged after 4 cycles</a:t>
            </a:r>
            <a:endParaRPr lang="en-US" b="1" dirty="0">
              <a:solidFill>
                <a:srgbClr val="CC0000"/>
              </a:solidFill>
              <a:sym typeface="Wingdings" pitchFamily="2" charset="2"/>
            </a:endParaRPr>
          </a:p>
        </p:txBody>
      </p:sp>
      <p:graphicFrame>
        <p:nvGraphicFramePr>
          <p:cNvPr id="108546" name="Object 3"/>
          <p:cNvGraphicFramePr>
            <a:graphicFrameLocks noChangeAspect="1"/>
          </p:cNvGraphicFramePr>
          <p:nvPr/>
        </p:nvGraphicFramePr>
        <p:xfrm>
          <a:off x="2225675" y="1449388"/>
          <a:ext cx="4997450" cy="3622675"/>
        </p:xfrm>
        <a:graphic>
          <a:graphicData uri="http://schemas.openxmlformats.org/presentationml/2006/ole">
            <p:oleObj spid="_x0000_s108546" name="Graph" r:id="rId4" imgW="3739680" imgH="3003840" progId="">
              <p:embed/>
            </p:oleObj>
          </a:graphicData>
        </a:graphic>
      </p:graphicFrame>
      <p:sp>
        <p:nvSpPr>
          <p:cNvPr id="108548" name="Line 5"/>
          <p:cNvSpPr>
            <a:spLocks noChangeShapeType="1"/>
          </p:cNvSpPr>
          <p:nvPr/>
        </p:nvSpPr>
        <p:spPr bwMode="auto">
          <a:xfrm>
            <a:off x="2197100" y="2087563"/>
            <a:ext cx="4708525" cy="1587"/>
          </a:xfrm>
          <a:prstGeom prst="line">
            <a:avLst/>
          </a:prstGeom>
          <a:noFill/>
          <a:ln w="9525">
            <a:solidFill>
              <a:srgbClr val="000096"/>
            </a:solidFill>
            <a:round/>
            <a:headEnd type="stealth" w="med" len="med"/>
            <a:tailEnd/>
          </a:ln>
        </p:spPr>
        <p:txBody>
          <a:bodyPr lIns="90000" tIns="46800" rIns="90000" bIns="46800">
            <a:spAutoFit/>
          </a:bodyPr>
          <a:lstStyle/>
          <a:p>
            <a:endParaRPr lang="es-ES"/>
          </a:p>
        </p:txBody>
      </p:sp>
      <p:sp>
        <p:nvSpPr>
          <p:cNvPr id="108549" name="Text Box 6"/>
          <p:cNvSpPr txBox="1">
            <a:spLocks noChangeArrowheads="1"/>
          </p:cNvSpPr>
          <p:nvPr/>
        </p:nvSpPr>
        <p:spPr bwMode="auto">
          <a:xfrm>
            <a:off x="573088" y="1912938"/>
            <a:ext cx="1670050" cy="336550"/>
          </a:xfrm>
          <a:prstGeom prst="rect">
            <a:avLst/>
          </a:prstGeom>
          <a:noFill/>
          <a:ln w="9525">
            <a:noFill/>
            <a:miter lim="800000"/>
            <a:headEnd/>
            <a:tailEnd/>
          </a:ln>
        </p:spPr>
        <p:txBody>
          <a:bodyPr wrap="none" lIns="90000" tIns="46800" rIns="90000" bIns="46800">
            <a:spAutoFit/>
          </a:bodyPr>
          <a:lstStyle/>
          <a:p>
            <a:r>
              <a:rPr lang="en-US" sz="1600" b="1">
                <a:solidFill>
                  <a:srgbClr val="000099"/>
                </a:solidFill>
                <a:latin typeface="Verdana" pitchFamily="34" charset="0"/>
              </a:rPr>
              <a:t>67 mg CO</a:t>
            </a:r>
            <a:r>
              <a:rPr lang="en-US" sz="1600" b="1" baseline="-25000">
                <a:solidFill>
                  <a:srgbClr val="000099"/>
                </a:solidFill>
                <a:latin typeface="Verdana" pitchFamily="34" charset="0"/>
              </a:rPr>
              <a:t>2</a:t>
            </a:r>
            <a:r>
              <a:rPr lang="en-US" sz="1600" b="1">
                <a:solidFill>
                  <a:srgbClr val="000099"/>
                </a:solidFill>
                <a:latin typeface="Verdana" pitchFamily="34" charset="0"/>
              </a:rPr>
              <a:t>/g</a:t>
            </a:r>
          </a:p>
        </p:txBody>
      </p:sp>
      <p:sp>
        <p:nvSpPr>
          <p:cNvPr id="108550" name="Text Box 7"/>
          <p:cNvSpPr txBox="1">
            <a:spLocks noChangeArrowheads="1"/>
          </p:cNvSpPr>
          <p:nvPr/>
        </p:nvSpPr>
        <p:spPr bwMode="auto">
          <a:xfrm>
            <a:off x="3729038" y="1268413"/>
            <a:ext cx="1928733" cy="369332"/>
          </a:xfrm>
          <a:prstGeom prst="rect">
            <a:avLst/>
          </a:prstGeom>
          <a:noFill/>
          <a:ln w="9525">
            <a:noFill/>
            <a:miter lim="800000"/>
            <a:headEnd/>
            <a:tailEnd/>
          </a:ln>
        </p:spPr>
        <p:txBody>
          <a:bodyPr wrap="none">
            <a:spAutoFit/>
          </a:bodyPr>
          <a:lstStyle/>
          <a:p>
            <a:r>
              <a:rPr lang="en-US" b="1" dirty="0" err="1" smtClean="0"/>
              <a:t>SBA15</a:t>
            </a:r>
            <a:r>
              <a:rPr lang="en-US" b="1" dirty="0" smtClean="0"/>
              <a:t>- </a:t>
            </a:r>
            <a:r>
              <a:rPr lang="en-US" b="1" dirty="0"/>
              <a:t>(</a:t>
            </a:r>
            <a:r>
              <a:rPr lang="en-US" b="1" dirty="0" err="1"/>
              <a:t>NNN</a:t>
            </a:r>
            <a:r>
              <a:rPr lang="en-US" b="1" dirty="0"/>
              <a:t>)-6</a:t>
            </a:r>
            <a:endParaRPr lang="es-ES_tradnl" b="1" dirty="0"/>
          </a:p>
        </p:txBody>
      </p:sp>
      <p:sp>
        <p:nvSpPr>
          <p:cNvPr id="108552" name="Rectangle 70"/>
          <p:cNvSpPr>
            <a:spLocks noChangeArrowheads="1"/>
          </p:cNvSpPr>
          <p:nvPr/>
        </p:nvSpPr>
        <p:spPr bwMode="auto">
          <a:xfrm>
            <a:off x="468313" y="621283"/>
            <a:ext cx="8135937" cy="647477"/>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Cyclic adsorption/desorption of CO</a:t>
            </a:r>
            <a:r>
              <a:rPr lang="en-US" sz="2000" b="1" baseline="-25000" dirty="0" smtClean="0"/>
              <a:t>2</a:t>
            </a:r>
            <a:endParaRPr lang="en-US" sz="2000" b="1" baseline="-25000" dirty="0"/>
          </a:p>
        </p:txBody>
      </p:sp>
      <p:grpSp>
        <p:nvGrpSpPr>
          <p:cNvPr id="11" name="21 Grupo"/>
          <p:cNvGrpSpPr>
            <a:grpSpLocks/>
          </p:cNvGrpSpPr>
          <p:nvPr/>
        </p:nvGrpSpPr>
        <p:grpSpPr bwMode="auto">
          <a:xfrm>
            <a:off x="323850" y="188913"/>
            <a:ext cx="4319588" cy="400110"/>
            <a:chOff x="323528" y="188640"/>
            <a:chExt cx="4968552" cy="400170"/>
          </a:xfrm>
        </p:grpSpPr>
        <p:sp>
          <p:nvSpPr>
            <p:cNvPr id="15" name="22 CuadroTexto"/>
            <p:cNvSpPr txBox="1">
              <a:spLocks noChangeArrowheads="1"/>
            </p:cNvSpPr>
            <p:nvPr/>
          </p:nvSpPr>
          <p:spPr bwMode="auto">
            <a:xfrm>
              <a:off x="1331542" y="188640"/>
              <a:ext cx="2948881"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err="1" smtClean="0">
                  <a:solidFill>
                    <a:srgbClr val="000099"/>
                  </a:solidFill>
                  <a:cs typeface="Arial" charset="0"/>
                </a:rPr>
                <a:t>SBA</a:t>
              </a:r>
              <a:r>
                <a:rPr lang="es-ES" sz="2000" b="1" dirty="0" smtClean="0">
                  <a:solidFill>
                    <a:srgbClr val="000099"/>
                  </a:solidFill>
                  <a:cs typeface="Arial" charset="0"/>
                </a:rPr>
                <a:t>-15</a:t>
              </a:r>
              <a:endParaRPr lang="es-ES" sz="2000" b="1" dirty="0">
                <a:solidFill>
                  <a:srgbClr val="000099"/>
                </a:solidFill>
                <a:cs typeface="Arial" charset="0"/>
              </a:endParaRPr>
            </a:p>
          </p:txBody>
        </p:sp>
        <p:sp>
          <p:nvSpPr>
            <p:cNvPr id="16" name="15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25400" y="1510432"/>
            <a:ext cx="4681538" cy="3335338"/>
            <a:chOff x="16" y="1904"/>
            <a:chExt cx="2949" cy="2101"/>
          </a:xfrm>
        </p:grpSpPr>
        <p:graphicFrame>
          <p:nvGraphicFramePr>
            <p:cNvPr id="154626" name="Object 19"/>
            <p:cNvGraphicFramePr>
              <a:graphicFrameLocks noChangeAspect="1"/>
            </p:cNvGraphicFramePr>
            <p:nvPr/>
          </p:nvGraphicFramePr>
          <p:xfrm>
            <a:off x="249" y="1904"/>
            <a:ext cx="2716" cy="2101"/>
          </p:xfrm>
          <a:graphic>
            <a:graphicData uri="http://schemas.openxmlformats.org/presentationml/2006/ole">
              <p:oleObj spid="_x0000_s154626" name="Graph" r:id="rId4" imgW="3614400" imgH="2836800" progId="">
                <p:embed/>
              </p:oleObj>
            </a:graphicData>
          </a:graphic>
        </p:graphicFrame>
        <p:sp>
          <p:nvSpPr>
            <p:cNvPr id="154648" name="Text Box 37"/>
            <p:cNvSpPr txBox="1">
              <a:spLocks noChangeArrowheads="1"/>
            </p:cNvSpPr>
            <p:nvPr/>
          </p:nvSpPr>
          <p:spPr bwMode="auto">
            <a:xfrm>
              <a:off x="37" y="1980"/>
              <a:ext cx="556" cy="263"/>
            </a:xfrm>
            <a:prstGeom prst="rect">
              <a:avLst/>
            </a:prstGeom>
            <a:noFill/>
            <a:ln w="9525">
              <a:noFill/>
              <a:miter lim="800000"/>
              <a:headEnd/>
              <a:tailEnd/>
            </a:ln>
          </p:spPr>
          <p:txBody>
            <a:bodyPr wrap="none" lIns="90000" tIns="46800" rIns="90000" bIns="46800">
              <a:spAutoFit/>
            </a:bodyPr>
            <a:lstStyle/>
            <a:p>
              <a:pPr algn="ctr"/>
              <a:r>
                <a:rPr lang="en-US" sz="1050" b="1" dirty="0">
                  <a:solidFill>
                    <a:srgbClr val="CC0000"/>
                  </a:solidFill>
                  <a:latin typeface="Verdana" pitchFamily="34" charset="0"/>
                </a:rPr>
                <a:t>66.8 </a:t>
              </a:r>
            </a:p>
            <a:p>
              <a:pPr algn="ctr"/>
              <a:r>
                <a:rPr lang="en-US" sz="1050" b="1" dirty="0" err="1">
                  <a:solidFill>
                    <a:srgbClr val="CC0000"/>
                  </a:solidFill>
                  <a:latin typeface="Verdana" pitchFamily="34" charset="0"/>
                </a:rPr>
                <a:t>mgCO</a:t>
              </a:r>
              <a:r>
                <a:rPr lang="en-US" sz="1050" b="1" baseline="-25000" dirty="0" err="1">
                  <a:solidFill>
                    <a:srgbClr val="CC0000"/>
                  </a:solidFill>
                  <a:latin typeface="Verdana" pitchFamily="34" charset="0"/>
                </a:rPr>
                <a:t>2</a:t>
              </a:r>
              <a:r>
                <a:rPr lang="en-US" sz="1050" b="1" dirty="0">
                  <a:solidFill>
                    <a:srgbClr val="CC0000"/>
                  </a:solidFill>
                  <a:latin typeface="Verdana" pitchFamily="34" charset="0"/>
                </a:rPr>
                <a:t>/g</a:t>
              </a:r>
            </a:p>
          </p:txBody>
        </p:sp>
        <p:sp>
          <p:nvSpPr>
            <p:cNvPr id="154649" name="Text Box 43"/>
            <p:cNvSpPr txBox="1">
              <a:spLocks noChangeArrowheads="1"/>
            </p:cNvSpPr>
            <p:nvPr/>
          </p:nvSpPr>
          <p:spPr bwMode="auto">
            <a:xfrm>
              <a:off x="16" y="3297"/>
              <a:ext cx="556" cy="263"/>
            </a:xfrm>
            <a:prstGeom prst="rect">
              <a:avLst/>
            </a:prstGeom>
            <a:noFill/>
            <a:ln w="9525">
              <a:noFill/>
              <a:miter lim="800000"/>
              <a:headEnd/>
              <a:tailEnd/>
            </a:ln>
          </p:spPr>
          <p:txBody>
            <a:bodyPr wrap="none" lIns="90000" tIns="46800" rIns="90000" bIns="46800">
              <a:spAutoFit/>
            </a:bodyPr>
            <a:lstStyle/>
            <a:p>
              <a:pPr algn="ctr"/>
              <a:r>
                <a:rPr lang="en-US" sz="1050" b="1" dirty="0">
                  <a:solidFill>
                    <a:srgbClr val="CC0000"/>
                  </a:solidFill>
                  <a:latin typeface="Verdana" pitchFamily="34" charset="0"/>
                </a:rPr>
                <a:t>13.2 </a:t>
              </a:r>
            </a:p>
            <a:p>
              <a:pPr algn="ctr"/>
              <a:r>
                <a:rPr lang="en-US" sz="1050" b="1" dirty="0" err="1">
                  <a:solidFill>
                    <a:srgbClr val="CC0000"/>
                  </a:solidFill>
                  <a:latin typeface="Verdana" pitchFamily="34" charset="0"/>
                </a:rPr>
                <a:t>mgCO</a:t>
              </a:r>
              <a:r>
                <a:rPr lang="en-US" sz="1050" b="1" baseline="-25000" dirty="0" err="1">
                  <a:solidFill>
                    <a:srgbClr val="CC0000"/>
                  </a:solidFill>
                  <a:latin typeface="Verdana" pitchFamily="34" charset="0"/>
                </a:rPr>
                <a:t>2</a:t>
              </a:r>
              <a:r>
                <a:rPr lang="en-US" sz="1050" b="1" dirty="0">
                  <a:solidFill>
                    <a:srgbClr val="CC0000"/>
                  </a:solidFill>
                  <a:latin typeface="Verdana" pitchFamily="34" charset="0"/>
                </a:rPr>
                <a:t>/g</a:t>
              </a:r>
            </a:p>
          </p:txBody>
        </p:sp>
        <p:sp>
          <p:nvSpPr>
            <p:cNvPr id="154650" name="Line 44"/>
            <p:cNvSpPr>
              <a:spLocks noChangeShapeType="1"/>
            </p:cNvSpPr>
            <p:nvPr/>
          </p:nvSpPr>
          <p:spPr bwMode="auto">
            <a:xfrm flipH="1">
              <a:off x="633" y="3389"/>
              <a:ext cx="1855" cy="7"/>
            </a:xfrm>
            <a:prstGeom prst="line">
              <a:avLst/>
            </a:prstGeom>
            <a:noFill/>
            <a:ln w="9525">
              <a:solidFill>
                <a:srgbClr val="CC0000"/>
              </a:solidFill>
              <a:prstDash val="dash"/>
              <a:round/>
              <a:headEnd/>
              <a:tailEnd/>
            </a:ln>
          </p:spPr>
          <p:txBody>
            <a:bodyPr/>
            <a:lstStyle/>
            <a:p>
              <a:endParaRPr lang="es-ES"/>
            </a:p>
          </p:txBody>
        </p:sp>
        <p:sp>
          <p:nvSpPr>
            <p:cNvPr id="154651" name="Line 45"/>
            <p:cNvSpPr>
              <a:spLocks noChangeShapeType="1"/>
            </p:cNvSpPr>
            <p:nvPr/>
          </p:nvSpPr>
          <p:spPr bwMode="auto">
            <a:xfrm flipH="1">
              <a:off x="637" y="2132"/>
              <a:ext cx="222" cy="0"/>
            </a:xfrm>
            <a:prstGeom prst="line">
              <a:avLst/>
            </a:prstGeom>
            <a:noFill/>
            <a:ln w="9525">
              <a:solidFill>
                <a:srgbClr val="CC0000"/>
              </a:solidFill>
              <a:prstDash val="dash"/>
              <a:round/>
              <a:headEnd/>
              <a:tailEnd/>
            </a:ln>
          </p:spPr>
          <p:txBody>
            <a:bodyPr/>
            <a:lstStyle/>
            <a:p>
              <a:endParaRPr lang="es-ES"/>
            </a:p>
          </p:txBody>
        </p:sp>
      </p:grpSp>
      <p:sp>
        <p:nvSpPr>
          <p:cNvPr id="130050" name="Rectangle 2"/>
          <p:cNvSpPr>
            <a:spLocks noChangeArrowheads="1"/>
          </p:cNvSpPr>
          <p:nvPr/>
        </p:nvSpPr>
        <p:spPr bwMode="auto">
          <a:xfrm>
            <a:off x="5781675" y="1548532"/>
            <a:ext cx="2427288" cy="346075"/>
          </a:xfrm>
          <a:prstGeom prst="rect">
            <a:avLst/>
          </a:prstGeom>
          <a:noFill/>
          <a:ln w="9525">
            <a:solidFill>
              <a:srgbClr val="0000FF"/>
            </a:solidFill>
            <a:miter lim="800000"/>
            <a:headEnd/>
            <a:tailEnd/>
          </a:ln>
        </p:spPr>
        <p:txBody>
          <a:bodyPr>
            <a:spAutoFit/>
          </a:bodyPr>
          <a:lstStyle/>
          <a:p>
            <a:pPr>
              <a:spcBef>
                <a:spcPct val="50000"/>
              </a:spcBef>
            </a:pPr>
            <a:r>
              <a:rPr lang="en-US" sz="1600" dirty="0">
                <a:latin typeface="Verdana" pitchFamily="34" charset="0"/>
              </a:rPr>
              <a:t>1) </a:t>
            </a:r>
            <a:r>
              <a:rPr lang="en-US" sz="1600" dirty="0" smtClean="0">
                <a:latin typeface="Verdana" pitchFamily="34" charset="0"/>
              </a:rPr>
              <a:t>20ºC</a:t>
            </a:r>
            <a:r>
              <a:rPr lang="en-US" sz="1600" dirty="0">
                <a:latin typeface="Verdana" pitchFamily="34" charset="0"/>
              </a:rPr>
              <a:t>, t= 24h</a:t>
            </a:r>
            <a:endParaRPr lang="en-US" sz="1600" baseline="-25000" dirty="0">
              <a:latin typeface="Verdana" pitchFamily="34" charset="0"/>
            </a:endParaRPr>
          </a:p>
        </p:txBody>
      </p:sp>
      <p:sp>
        <p:nvSpPr>
          <p:cNvPr id="130051" name="Rectangle 3"/>
          <p:cNvSpPr>
            <a:spLocks noChangeArrowheads="1"/>
          </p:cNvSpPr>
          <p:nvPr/>
        </p:nvSpPr>
        <p:spPr bwMode="auto">
          <a:xfrm>
            <a:off x="5437188" y="2029545"/>
            <a:ext cx="2774950" cy="346075"/>
          </a:xfrm>
          <a:prstGeom prst="rect">
            <a:avLst/>
          </a:prstGeom>
          <a:noFill/>
          <a:ln w="28575">
            <a:solidFill>
              <a:srgbClr val="FF0000"/>
            </a:solidFill>
            <a:miter lim="800000"/>
            <a:headEnd/>
            <a:tailEnd/>
          </a:ln>
        </p:spPr>
        <p:txBody>
          <a:bodyPr>
            <a:spAutoFit/>
          </a:bodyPr>
          <a:lstStyle/>
          <a:p>
            <a:pPr>
              <a:spcBef>
                <a:spcPct val="50000"/>
              </a:spcBef>
            </a:pPr>
            <a:r>
              <a:rPr lang="en-US" sz="1600">
                <a:latin typeface="Verdana" pitchFamily="34" charset="0"/>
              </a:rPr>
              <a:t>2) 110ºC, t= 6, 24, 72h</a:t>
            </a:r>
            <a:endParaRPr lang="en-US" sz="1600" baseline="-25000">
              <a:latin typeface="Verdana" pitchFamily="34" charset="0"/>
            </a:endParaRPr>
          </a:p>
        </p:txBody>
      </p:sp>
      <p:sp>
        <p:nvSpPr>
          <p:cNvPr id="130070" name="Line 22"/>
          <p:cNvSpPr>
            <a:spLocks noChangeShapeType="1"/>
          </p:cNvSpPr>
          <p:nvPr/>
        </p:nvSpPr>
        <p:spPr bwMode="auto">
          <a:xfrm flipH="1">
            <a:off x="1804988" y="1707282"/>
            <a:ext cx="3910012" cy="57150"/>
          </a:xfrm>
          <a:prstGeom prst="line">
            <a:avLst/>
          </a:prstGeom>
          <a:noFill/>
          <a:ln w="9525">
            <a:solidFill>
              <a:schemeClr val="tx1"/>
            </a:solidFill>
            <a:prstDash val="dash"/>
            <a:round/>
            <a:headEnd/>
            <a:tailEnd type="triangle" w="med" len="med"/>
          </a:ln>
        </p:spPr>
        <p:txBody>
          <a:bodyPr/>
          <a:lstStyle/>
          <a:p>
            <a:endParaRPr lang="es-ES"/>
          </a:p>
        </p:txBody>
      </p:sp>
      <p:sp>
        <p:nvSpPr>
          <p:cNvPr id="130071" name="Line 23"/>
          <p:cNvSpPr>
            <a:spLocks noChangeShapeType="1"/>
          </p:cNvSpPr>
          <p:nvPr/>
        </p:nvSpPr>
        <p:spPr bwMode="auto">
          <a:xfrm flipH="1">
            <a:off x="2009775" y="2223220"/>
            <a:ext cx="3414713" cy="131762"/>
          </a:xfrm>
          <a:prstGeom prst="line">
            <a:avLst/>
          </a:prstGeom>
          <a:noFill/>
          <a:ln w="9525">
            <a:solidFill>
              <a:schemeClr val="tx1"/>
            </a:solidFill>
            <a:prstDash val="dash"/>
            <a:round/>
            <a:headEnd/>
            <a:tailEnd type="triangle" w="med" len="med"/>
          </a:ln>
        </p:spPr>
        <p:txBody>
          <a:bodyPr/>
          <a:lstStyle/>
          <a:p>
            <a:endParaRPr lang="es-ES"/>
          </a:p>
        </p:txBody>
      </p:sp>
      <p:sp>
        <p:nvSpPr>
          <p:cNvPr id="130072" name="Line 24"/>
          <p:cNvSpPr>
            <a:spLocks noChangeShapeType="1"/>
          </p:cNvSpPr>
          <p:nvPr/>
        </p:nvSpPr>
        <p:spPr bwMode="auto">
          <a:xfrm flipH="1">
            <a:off x="2647950" y="2235920"/>
            <a:ext cx="2765425" cy="876300"/>
          </a:xfrm>
          <a:prstGeom prst="line">
            <a:avLst/>
          </a:prstGeom>
          <a:noFill/>
          <a:ln w="9525">
            <a:solidFill>
              <a:schemeClr val="tx1"/>
            </a:solidFill>
            <a:prstDash val="dash"/>
            <a:round/>
            <a:headEnd/>
            <a:tailEnd type="triangle" w="med" len="med"/>
          </a:ln>
        </p:spPr>
        <p:txBody>
          <a:bodyPr/>
          <a:lstStyle/>
          <a:p>
            <a:endParaRPr lang="es-ES"/>
          </a:p>
        </p:txBody>
      </p:sp>
      <p:sp>
        <p:nvSpPr>
          <p:cNvPr id="130073" name="Line 25"/>
          <p:cNvSpPr>
            <a:spLocks noChangeShapeType="1"/>
          </p:cNvSpPr>
          <p:nvPr/>
        </p:nvSpPr>
        <p:spPr bwMode="auto">
          <a:xfrm flipH="1">
            <a:off x="4098925" y="2248620"/>
            <a:ext cx="1293813" cy="1744662"/>
          </a:xfrm>
          <a:prstGeom prst="line">
            <a:avLst/>
          </a:prstGeom>
          <a:noFill/>
          <a:ln w="9525">
            <a:solidFill>
              <a:schemeClr val="tx1"/>
            </a:solidFill>
            <a:prstDash val="dash"/>
            <a:round/>
            <a:headEnd/>
            <a:tailEnd type="triangle" w="med" len="med"/>
          </a:ln>
        </p:spPr>
        <p:txBody>
          <a:bodyPr/>
          <a:lstStyle/>
          <a:p>
            <a:endParaRPr lang="es-ES"/>
          </a:p>
        </p:txBody>
      </p:sp>
      <p:sp>
        <p:nvSpPr>
          <p:cNvPr id="130074" name="Rectangle 26"/>
          <p:cNvSpPr>
            <a:spLocks noChangeArrowheads="1"/>
          </p:cNvSpPr>
          <p:nvPr/>
        </p:nvSpPr>
        <p:spPr bwMode="auto">
          <a:xfrm>
            <a:off x="4732341" y="3140968"/>
            <a:ext cx="4390946" cy="1200329"/>
          </a:xfrm>
          <a:prstGeom prst="rect">
            <a:avLst/>
          </a:prstGeom>
          <a:noFill/>
          <a:ln w="9525">
            <a:noFill/>
            <a:miter lim="800000"/>
            <a:headEnd/>
            <a:tailEnd/>
          </a:ln>
        </p:spPr>
        <p:txBody>
          <a:bodyPr wrap="none">
            <a:spAutoFit/>
          </a:bodyPr>
          <a:lstStyle/>
          <a:p>
            <a:pPr algn="ctr"/>
            <a:r>
              <a:rPr lang="en-US" b="1" dirty="0" smtClean="0">
                <a:solidFill>
                  <a:srgbClr val="CC0000"/>
                </a:solidFill>
              </a:rPr>
              <a:t>A chemical change of amino groups </a:t>
            </a:r>
          </a:p>
          <a:p>
            <a:pPr algn="ctr"/>
            <a:r>
              <a:rPr lang="en-US" b="1" dirty="0" smtClean="0">
                <a:solidFill>
                  <a:srgbClr val="CC0000"/>
                </a:solidFill>
              </a:rPr>
              <a:t>is produced due to chemical oxidation</a:t>
            </a:r>
          </a:p>
          <a:p>
            <a:pPr algn="ctr"/>
            <a:r>
              <a:rPr lang="en-US" b="1" dirty="0" smtClean="0">
                <a:solidFill>
                  <a:srgbClr val="CC0000"/>
                </a:solidFill>
              </a:rPr>
              <a:t>When drying in air at 110 ºC</a:t>
            </a:r>
          </a:p>
          <a:p>
            <a:pPr algn="ctr"/>
            <a:endParaRPr lang="en-US" b="1" dirty="0">
              <a:solidFill>
                <a:srgbClr val="CC0000"/>
              </a:solidFill>
            </a:endParaRPr>
          </a:p>
        </p:txBody>
      </p:sp>
      <p:sp>
        <p:nvSpPr>
          <p:cNvPr id="130075" name="AutoShape 27"/>
          <p:cNvSpPr>
            <a:spLocks noChangeArrowheads="1"/>
          </p:cNvSpPr>
          <p:nvPr/>
        </p:nvSpPr>
        <p:spPr bwMode="auto">
          <a:xfrm rot="5400000">
            <a:off x="6659785" y="2637359"/>
            <a:ext cx="504825" cy="215900"/>
          </a:xfrm>
          <a:prstGeom prst="rightArrow">
            <a:avLst>
              <a:gd name="adj1" fmla="val 50000"/>
              <a:gd name="adj2" fmla="val 58456"/>
            </a:avLst>
          </a:prstGeom>
          <a:noFill/>
          <a:ln w="19050">
            <a:solidFill>
              <a:schemeClr val="tx1"/>
            </a:solidFill>
            <a:miter lim="800000"/>
            <a:headEnd/>
            <a:tailEnd/>
          </a:ln>
        </p:spPr>
        <p:txBody>
          <a:bodyPr wrap="none" anchor="ctr"/>
          <a:lstStyle/>
          <a:p>
            <a:endParaRPr lang="en-US"/>
          </a:p>
        </p:txBody>
      </p:sp>
      <p:sp>
        <p:nvSpPr>
          <p:cNvPr id="130076" name="Rectangle 28"/>
          <p:cNvSpPr>
            <a:spLocks noChangeArrowheads="1"/>
          </p:cNvSpPr>
          <p:nvPr/>
        </p:nvSpPr>
        <p:spPr bwMode="auto">
          <a:xfrm>
            <a:off x="2565400" y="1742207"/>
            <a:ext cx="2076450" cy="300038"/>
          </a:xfrm>
          <a:prstGeom prst="rect">
            <a:avLst/>
          </a:prstGeom>
          <a:noFill/>
          <a:ln w="9525">
            <a:noFill/>
            <a:miter lim="800000"/>
            <a:headEnd/>
            <a:tailEnd/>
          </a:ln>
        </p:spPr>
        <p:txBody>
          <a:bodyPr/>
          <a:lstStyle/>
          <a:p>
            <a:pPr algn="ctr">
              <a:spcBef>
                <a:spcPct val="20000"/>
              </a:spcBef>
              <a:tabLst>
                <a:tab pos="357188" algn="l"/>
              </a:tabLst>
            </a:pPr>
            <a:r>
              <a:rPr lang="en-GB" sz="1400" b="1" dirty="0" err="1" smtClean="0">
                <a:latin typeface="Verdana" pitchFamily="34" charset="0"/>
              </a:rPr>
              <a:t>SBA15</a:t>
            </a:r>
            <a:r>
              <a:rPr lang="en-GB" sz="1400" b="1" dirty="0" smtClean="0">
                <a:latin typeface="Verdana" pitchFamily="34" charset="0"/>
              </a:rPr>
              <a:t>-(</a:t>
            </a:r>
            <a:r>
              <a:rPr lang="en-GB" sz="1400" b="1" dirty="0" err="1">
                <a:latin typeface="Verdana" pitchFamily="34" charset="0"/>
              </a:rPr>
              <a:t>NNN</a:t>
            </a:r>
            <a:r>
              <a:rPr lang="en-GB" sz="1400" b="1" dirty="0">
                <a:latin typeface="Verdana" pitchFamily="34" charset="0"/>
              </a:rPr>
              <a:t>)-6</a:t>
            </a:r>
            <a:endParaRPr lang="en-US" sz="1400" b="1" dirty="0">
              <a:latin typeface="Verdana" pitchFamily="34" charset="0"/>
            </a:endParaRPr>
          </a:p>
        </p:txBody>
      </p:sp>
      <p:sp>
        <p:nvSpPr>
          <p:cNvPr id="154639" name="Rectangle 32"/>
          <p:cNvSpPr>
            <a:spLocks noChangeArrowheads="1"/>
          </p:cNvSpPr>
          <p:nvPr/>
        </p:nvSpPr>
        <p:spPr bwMode="auto">
          <a:xfrm>
            <a:off x="6372200" y="980728"/>
            <a:ext cx="1803699" cy="369332"/>
          </a:xfrm>
          <a:prstGeom prst="rect">
            <a:avLst/>
          </a:prstGeom>
          <a:noFill/>
          <a:ln w="28575">
            <a:solidFill>
              <a:schemeClr val="tx1"/>
            </a:solidFill>
            <a:miter lim="800000"/>
            <a:headEnd/>
            <a:tailEnd/>
          </a:ln>
        </p:spPr>
        <p:txBody>
          <a:bodyPr wrap="none">
            <a:spAutoFit/>
          </a:bodyPr>
          <a:lstStyle/>
          <a:p>
            <a:r>
              <a:rPr lang="en-GB" b="1" dirty="0" smtClean="0">
                <a:latin typeface="Verdana" pitchFamily="34" charset="0"/>
                <a:sym typeface="Wingdings" pitchFamily="2" charset="2"/>
              </a:rPr>
              <a:t>AIR DRYING</a:t>
            </a:r>
            <a:endParaRPr lang="en-GB" b="1" baseline="30000" dirty="0">
              <a:latin typeface="Verdana" pitchFamily="34" charset="0"/>
              <a:sym typeface="Wingdings" pitchFamily="2" charset="2"/>
            </a:endParaRPr>
          </a:p>
        </p:txBody>
      </p:sp>
      <p:sp>
        <p:nvSpPr>
          <p:cNvPr id="154644" name="Rectangle 70"/>
          <p:cNvSpPr>
            <a:spLocks noChangeArrowheads="1"/>
          </p:cNvSpPr>
          <p:nvPr/>
        </p:nvSpPr>
        <p:spPr bwMode="auto">
          <a:xfrm>
            <a:off x="179388" y="549275"/>
            <a:ext cx="3960812" cy="576263"/>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Drying conditions</a:t>
            </a:r>
            <a:endParaRPr lang="en-US" sz="2000" b="1" dirty="0"/>
          </a:p>
        </p:txBody>
      </p:sp>
      <p:sp>
        <p:nvSpPr>
          <p:cNvPr id="28" name="Text Box 29"/>
          <p:cNvSpPr txBox="1">
            <a:spLocks noChangeArrowheads="1"/>
          </p:cNvSpPr>
          <p:nvPr/>
        </p:nvSpPr>
        <p:spPr bwMode="auto">
          <a:xfrm>
            <a:off x="275550" y="6361582"/>
            <a:ext cx="4537075" cy="307778"/>
          </a:xfrm>
          <a:prstGeom prst="rect">
            <a:avLst/>
          </a:prstGeom>
          <a:noFill/>
          <a:ln w="9525">
            <a:noFill/>
            <a:miter lim="800000"/>
            <a:headEnd/>
            <a:tailEnd/>
          </a:ln>
        </p:spPr>
        <p:txBody>
          <a:bodyPr wrap="square">
            <a:spAutoFit/>
          </a:bodyPr>
          <a:lstStyle/>
          <a:p>
            <a:pPr algn="ctr"/>
            <a:r>
              <a:rPr lang="en-US" sz="1400" b="1" dirty="0">
                <a:solidFill>
                  <a:srgbClr val="990000"/>
                </a:solidFill>
              </a:rPr>
              <a:t>Calleja et al. </a:t>
            </a:r>
            <a:r>
              <a:rPr lang="en-US" sz="1400" b="1" i="1" dirty="0">
                <a:solidFill>
                  <a:srgbClr val="990000"/>
                </a:solidFill>
              </a:rPr>
              <a:t>Top. </a:t>
            </a:r>
            <a:r>
              <a:rPr lang="en-US" sz="1400" b="1" i="1" dirty="0" err="1">
                <a:solidFill>
                  <a:srgbClr val="990000"/>
                </a:solidFill>
              </a:rPr>
              <a:t>Catal</a:t>
            </a:r>
            <a:r>
              <a:rPr lang="en-US" sz="1400" b="1" i="1" dirty="0" smtClean="0">
                <a:solidFill>
                  <a:srgbClr val="990000"/>
                </a:solidFill>
              </a:rPr>
              <a:t>. </a:t>
            </a:r>
            <a:r>
              <a:rPr lang="en-US" sz="1400" b="1" dirty="0" smtClean="0">
                <a:solidFill>
                  <a:srgbClr val="990000"/>
                </a:solidFill>
              </a:rPr>
              <a:t>54 </a:t>
            </a:r>
            <a:r>
              <a:rPr lang="en-US" sz="1400" b="1" dirty="0">
                <a:solidFill>
                  <a:srgbClr val="990000"/>
                </a:solidFill>
              </a:rPr>
              <a:t>(2011) 135-145</a:t>
            </a:r>
            <a:endParaRPr lang="en-US" sz="1400" dirty="0">
              <a:solidFill>
                <a:srgbClr val="990000"/>
              </a:solidFill>
            </a:endParaRPr>
          </a:p>
        </p:txBody>
      </p:sp>
      <p:sp>
        <p:nvSpPr>
          <p:cNvPr id="34" name="Text Box 106"/>
          <p:cNvSpPr txBox="1">
            <a:spLocks noChangeArrowheads="1"/>
          </p:cNvSpPr>
          <p:nvPr/>
        </p:nvSpPr>
        <p:spPr bwMode="auto">
          <a:xfrm>
            <a:off x="4283968" y="5157192"/>
            <a:ext cx="5149498" cy="307777"/>
          </a:xfrm>
          <a:prstGeom prst="rect">
            <a:avLst/>
          </a:prstGeom>
          <a:noFill/>
          <a:ln w="9525">
            <a:noFill/>
            <a:miter lim="800000"/>
            <a:headEnd/>
            <a:tailEnd/>
          </a:ln>
        </p:spPr>
        <p:txBody>
          <a:bodyPr wrap="square">
            <a:spAutoFit/>
          </a:bodyPr>
          <a:lstStyle/>
          <a:p>
            <a:pPr algn="ctr"/>
            <a:r>
              <a:rPr lang="en-US" sz="1400" b="1" dirty="0"/>
              <a:t>Jones et al. </a:t>
            </a:r>
            <a:r>
              <a:rPr lang="en-US" sz="1400" b="1" i="1" dirty="0"/>
              <a:t>Energy </a:t>
            </a:r>
            <a:r>
              <a:rPr lang="en-US" sz="1400" b="1" i="1" dirty="0" smtClean="0"/>
              <a:t>Fuels </a:t>
            </a:r>
            <a:r>
              <a:rPr lang="en-US" sz="1400" b="1" dirty="0" smtClean="0"/>
              <a:t>25 </a:t>
            </a:r>
            <a:r>
              <a:rPr lang="en-US" sz="1400" b="1" dirty="0"/>
              <a:t>(2011) 2416-2425</a:t>
            </a:r>
            <a:endParaRPr lang="en-US" sz="1400" dirty="0"/>
          </a:p>
        </p:txBody>
      </p:sp>
      <p:sp>
        <p:nvSpPr>
          <p:cNvPr id="35" name="Rectangle 24"/>
          <p:cNvSpPr>
            <a:spLocks noChangeArrowheads="1"/>
          </p:cNvSpPr>
          <p:nvPr/>
        </p:nvSpPr>
        <p:spPr bwMode="auto">
          <a:xfrm>
            <a:off x="5292080" y="4293096"/>
            <a:ext cx="3240088" cy="915988"/>
          </a:xfrm>
          <a:prstGeom prst="rect">
            <a:avLst/>
          </a:prstGeom>
          <a:noFill/>
          <a:ln w="9525">
            <a:noFill/>
            <a:miter lim="800000"/>
            <a:headEnd/>
            <a:tailEnd/>
          </a:ln>
        </p:spPr>
        <p:txBody>
          <a:bodyPr>
            <a:spAutoFit/>
          </a:bodyPr>
          <a:lstStyle/>
          <a:p>
            <a:pPr algn="ctr">
              <a:spcBef>
                <a:spcPct val="70000"/>
              </a:spcBef>
            </a:pPr>
            <a:r>
              <a:rPr lang="es-ES" b="1" dirty="0" err="1"/>
              <a:t>By</a:t>
            </a:r>
            <a:r>
              <a:rPr lang="es-ES" b="1" dirty="0"/>
              <a:t> </a:t>
            </a:r>
            <a:r>
              <a:rPr lang="es-ES" b="1" dirty="0" err="1"/>
              <a:t>using</a:t>
            </a:r>
            <a:r>
              <a:rPr lang="es-ES" b="1" dirty="0"/>
              <a:t> XPS </a:t>
            </a:r>
            <a:r>
              <a:rPr lang="es-ES" b="1" dirty="0" err="1"/>
              <a:t>the</a:t>
            </a:r>
            <a:r>
              <a:rPr lang="es-ES" b="1" dirty="0"/>
              <a:t> </a:t>
            </a:r>
            <a:r>
              <a:rPr lang="es-ES" b="1" dirty="0" err="1"/>
              <a:t>reaction</a:t>
            </a:r>
            <a:r>
              <a:rPr lang="es-ES" b="1" dirty="0"/>
              <a:t> </a:t>
            </a:r>
            <a:r>
              <a:rPr lang="es-ES" b="1" dirty="0" err="1"/>
              <a:t>products</a:t>
            </a:r>
            <a:r>
              <a:rPr lang="es-ES" b="1" dirty="0"/>
              <a:t> </a:t>
            </a:r>
            <a:r>
              <a:rPr lang="es-ES" b="1" dirty="0" err="1"/>
              <a:t>were</a:t>
            </a:r>
            <a:r>
              <a:rPr lang="es-ES" b="1" dirty="0"/>
              <a:t> </a:t>
            </a:r>
            <a:r>
              <a:rPr lang="es-ES" b="1" dirty="0" err="1"/>
              <a:t>identified</a:t>
            </a:r>
            <a:r>
              <a:rPr lang="es-ES" b="1" dirty="0"/>
              <a:t> as </a:t>
            </a:r>
            <a:r>
              <a:rPr lang="en-GB" b="1" dirty="0"/>
              <a:t>amides (R‑C=O‑NH‑) </a:t>
            </a:r>
            <a:endParaRPr lang="es-ES" b="1" dirty="0"/>
          </a:p>
        </p:txBody>
      </p:sp>
      <p:sp>
        <p:nvSpPr>
          <p:cNvPr id="36" name="Rectangle 85"/>
          <p:cNvSpPr>
            <a:spLocks noChangeArrowheads="1"/>
          </p:cNvSpPr>
          <p:nvPr/>
        </p:nvSpPr>
        <p:spPr bwMode="auto">
          <a:xfrm>
            <a:off x="1619672" y="1177588"/>
            <a:ext cx="2536272" cy="523220"/>
          </a:xfrm>
          <a:prstGeom prst="rect">
            <a:avLst/>
          </a:prstGeom>
          <a:noFill/>
          <a:ln w="9525">
            <a:noFill/>
            <a:miter lim="800000"/>
            <a:headEnd/>
            <a:tailEnd/>
          </a:ln>
        </p:spPr>
        <p:txBody>
          <a:bodyPr wrap="none">
            <a:spAutoFit/>
          </a:bodyPr>
          <a:lstStyle/>
          <a:p>
            <a:r>
              <a:rPr lang="en-US" sz="1400" b="1" dirty="0" smtClean="0">
                <a:solidFill>
                  <a:srgbClr val="000099"/>
                </a:solidFill>
                <a:latin typeface="Verdana" pitchFamily="34" charset="0"/>
              </a:rPr>
              <a:t>CO</a:t>
            </a:r>
            <a:r>
              <a:rPr lang="en-US" sz="1400" b="1" baseline="-25000" dirty="0" smtClean="0">
                <a:solidFill>
                  <a:srgbClr val="000099"/>
                </a:solidFill>
                <a:latin typeface="Verdana" pitchFamily="34" charset="0"/>
              </a:rPr>
              <a:t>2  </a:t>
            </a:r>
            <a:r>
              <a:rPr lang="es-ES" sz="1400" b="1" dirty="0" err="1" smtClean="0">
                <a:solidFill>
                  <a:srgbClr val="000099"/>
                </a:solidFill>
                <a:latin typeface="Verdana" pitchFamily="34" charset="0"/>
              </a:rPr>
              <a:t>adsorption</a:t>
            </a:r>
            <a:r>
              <a:rPr lang="es-ES" sz="1400" b="1" dirty="0" smtClean="0">
                <a:solidFill>
                  <a:srgbClr val="000099"/>
                </a:solidFill>
                <a:latin typeface="Verdana" pitchFamily="34" charset="0"/>
              </a:rPr>
              <a:t> at </a:t>
            </a:r>
            <a:r>
              <a:rPr lang="es-ES" sz="1400" b="1" dirty="0" err="1">
                <a:solidFill>
                  <a:srgbClr val="000099"/>
                </a:solidFill>
                <a:latin typeface="Verdana" pitchFamily="34" charset="0"/>
              </a:rPr>
              <a:t>45ºC</a:t>
            </a:r>
            <a:endParaRPr lang="es-ES" sz="1400" b="1" dirty="0">
              <a:solidFill>
                <a:srgbClr val="000099"/>
              </a:solidFill>
              <a:latin typeface="Verdana" pitchFamily="34" charset="0"/>
            </a:endParaRPr>
          </a:p>
          <a:p>
            <a:r>
              <a:rPr lang="en-US" sz="1400" b="1" dirty="0">
                <a:solidFill>
                  <a:srgbClr val="000099"/>
                </a:solidFill>
                <a:latin typeface="Verdana" pitchFamily="34" charset="0"/>
              </a:rPr>
              <a:t> </a:t>
            </a:r>
          </a:p>
        </p:txBody>
      </p:sp>
      <p:grpSp>
        <p:nvGrpSpPr>
          <p:cNvPr id="26" name="21 Grupo"/>
          <p:cNvGrpSpPr>
            <a:grpSpLocks/>
          </p:cNvGrpSpPr>
          <p:nvPr/>
        </p:nvGrpSpPr>
        <p:grpSpPr bwMode="auto">
          <a:xfrm>
            <a:off x="323850" y="188913"/>
            <a:ext cx="4319588" cy="400110"/>
            <a:chOff x="323528" y="188640"/>
            <a:chExt cx="4968552" cy="400170"/>
          </a:xfrm>
        </p:grpSpPr>
        <p:sp>
          <p:nvSpPr>
            <p:cNvPr id="27" name="22 CuadroTexto"/>
            <p:cNvSpPr txBox="1">
              <a:spLocks noChangeArrowheads="1"/>
            </p:cNvSpPr>
            <p:nvPr/>
          </p:nvSpPr>
          <p:spPr bwMode="auto">
            <a:xfrm>
              <a:off x="1331542" y="188640"/>
              <a:ext cx="2948881"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err="1" smtClean="0">
                  <a:solidFill>
                    <a:srgbClr val="000099"/>
                  </a:solidFill>
                  <a:cs typeface="Arial" charset="0"/>
                </a:rPr>
                <a:t>SBA</a:t>
              </a:r>
              <a:r>
                <a:rPr lang="es-ES" sz="2000" b="1" dirty="0" smtClean="0">
                  <a:solidFill>
                    <a:srgbClr val="000099"/>
                  </a:solidFill>
                  <a:cs typeface="Arial" charset="0"/>
                </a:rPr>
                <a:t>-15</a:t>
              </a:r>
              <a:endParaRPr lang="es-ES" sz="2000" b="1" dirty="0">
                <a:solidFill>
                  <a:srgbClr val="000099"/>
                </a:solidFill>
                <a:cs typeface="Arial" charset="0"/>
              </a:endParaRPr>
            </a:p>
          </p:txBody>
        </p:sp>
        <p:sp>
          <p:nvSpPr>
            <p:cNvPr id="29" name="28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075"/>
                                        </p:tgtEl>
                                        <p:attrNameLst>
                                          <p:attrName>style.visibility</p:attrName>
                                        </p:attrNameLst>
                                      </p:cBhvr>
                                      <p:to>
                                        <p:strVal val="visible"/>
                                      </p:to>
                                    </p:set>
                                    <p:animEffect transition="in" filter="wipe(down)">
                                      <p:cBhvr>
                                        <p:cTn id="7" dur="500"/>
                                        <p:tgtEl>
                                          <p:spTgt spid="1300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074"/>
                                        </p:tgtEl>
                                        <p:attrNameLst>
                                          <p:attrName>style.visibility</p:attrName>
                                        </p:attrNameLst>
                                      </p:cBhvr>
                                      <p:to>
                                        <p:strVal val="visible"/>
                                      </p:to>
                                    </p:set>
                                    <p:animEffect transition="in" filter="wipe(down)">
                                      <p:cBhvr>
                                        <p:cTn id="10" dur="500"/>
                                        <p:tgtEl>
                                          <p:spTgt spid="130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74" grpId="0"/>
      <p:bldP spid="130075" grpId="0" animBg="1"/>
      <p:bldP spid="34"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187325" y="1198563"/>
          <a:ext cx="4419600" cy="3240087"/>
        </p:xfrm>
        <a:graphic>
          <a:graphicData uri="http://schemas.openxmlformats.org/presentationml/2006/ole">
            <p:oleObj spid="_x0000_s156674" name="Graph" r:id="rId4" imgW="3880800" imgH="2940480" progId="">
              <p:embed/>
            </p:oleObj>
          </a:graphicData>
        </a:graphic>
      </p:graphicFrame>
      <p:sp>
        <p:nvSpPr>
          <p:cNvPr id="156676" name="Rectangle 3"/>
          <p:cNvSpPr>
            <a:spLocks noChangeArrowheads="1"/>
          </p:cNvSpPr>
          <p:nvPr/>
        </p:nvSpPr>
        <p:spPr bwMode="auto">
          <a:xfrm>
            <a:off x="3040063" y="2220913"/>
            <a:ext cx="1458912" cy="300037"/>
          </a:xfrm>
          <a:prstGeom prst="rect">
            <a:avLst/>
          </a:prstGeom>
          <a:noFill/>
          <a:ln w="9525">
            <a:noFill/>
            <a:miter lim="800000"/>
            <a:headEnd/>
            <a:tailEnd/>
          </a:ln>
        </p:spPr>
        <p:txBody>
          <a:bodyPr/>
          <a:lstStyle/>
          <a:p>
            <a:pPr algn="ctr">
              <a:spcBef>
                <a:spcPct val="20000"/>
              </a:spcBef>
              <a:tabLst>
                <a:tab pos="357188" algn="l"/>
              </a:tabLst>
            </a:pPr>
            <a:r>
              <a:rPr lang="en-GB" sz="1200" b="1">
                <a:solidFill>
                  <a:srgbClr val="FF6600"/>
                </a:solidFill>
              </a:rPr>
              <a:t>SBA-ED (NN)-6</a:t>
            </a:r>
            <a:endParaRPr lang="en-US" sz="1200" b="1">
              <a:solidFill>
                <a:srgbClr val="FF6600"/>
              </a:solidFill>
            </a:endParaRPr>
          </a:p>
        </p:txBody>
      </p:sp>
      <p:sp>
        <p:nvSpPr>
          <p:cNvPr id="156677" name="Rectangle 4"/>
          <p:cNvSpPr>
            <a:spLocks noChangeArrowheads="1"/>
          </p:cNvSpPr>
          <p:nvPr/>
        </p:nvSpPr>
        <p:spPr bwMode="auto">
          <a:xfrm>
            <a:off x="3068638" y="3441700"/>
            <a:ext cx="1558925" cy="300038"/>
          </a:xfrm>
          <a:prstGeom prst="rect">
            <a:avLst/>
          </a:prstGeom>
          <a:noFill/>
          <a:ln w="9525">
            <a:noFill/>
            <a:miter lim="800000"/>
            <a:headEnd/>
            <a:tailEnd/>
          </a:ln>
        </p:spPr>
        <p:txBody>
          <a:bodyPr/>
          <a:lstStyle/>
          <a:p>
            <a:pPr algn="ctr">
              <a:spcBef>
                <a:spcPct val="20000"/>
              </a:spcBef>
              <a:tabLst>
                <a:tab pos="357188" algn="l"/>
              </a:tabLst>
            </a:pPr>
            <a:r>
              <a:rPr lang="en-GB" sz="1200" b="1">
                <a:solidFill>
                  <a:srgbClr val="0000FC"/>
                </a:solidFill>
              </a:rPr>
              <a:t>SBA-DT (NNN)-6</a:t>
            </a:r>
            <a:endParaRPr lang="en-US" sz="1200" b="1">
              <a:solidFill>
                <a:srgbClr val="0000FC"/>
              </a:solidFill>
            </a:endParaRPr>
          </a:p>
        </p:txBody>
      </p:sp>
      <p:sp>
        <p:nvSpPr>
          <p:cNvPr id="156678" name="Rectangle 5"/>
          <p:cNvSpPr>
            <a:spLocks noChangeArrowheads="1"/>
          </p:cNvSpPr>
          <p:nvPr/>
        </p:nvSpPr>
        <p:spPr bwMode="auto">
          <a:xfrm>
            <a:off x="3087688" y="1636713"/>
            <a:ext cx="1420812" cy="300037"/>
          </a:xfrm>
          <a:prstGeom prst="rect">
            <a:avLst/>
          </a:prstGeom>
          <a:noFill/>
          <a:ln w="9525">
            <a:noFill/>
            <a:miter lim="800000"/>
            <a:headEnd/>
            <a:tailEnd/>
          </a:ln>
        </p:spPr>
        <p:txBody>
          <a:bodyPr/>
          <a:lstStyle/>
          <a:p>
            <a:pPr algn="ctr">
              <a:spcBef>
                <a:spcPct val="20000"/>
              </a:spcBef>
              <a:tabLst>
                <a:tab pos="357188" algn="l"/>
              </a:tabLst>
            </a:pPr>
            <a:r>
              <a:rPr lang="en-GB" sz="1200" b="1">
                <a:solidFill>
                  <a:srgbClr val="FC0000"/>
                </a:solidFill>
              </a:rPr>
              <a:t>SBA-AP (N)-6</a:t>
            </a:r>
            <a:endParaRPr lang="en-US" sz="1200" b="1">
              <a:solidFill>
                <a:srgbClr val="FC0000"/>
              </a:solidFill>
            </a:endParaRPr>
          </a:p>
        </p:txBody>
      </p:sp>
      <p:sp>
        <p:nvSpPr>
          <p:cNvPr id="224262" name="Rectangle 6"/>
          <p:cNvSpPr>
            <a:spLocks noChangeArrowheads="1"/>
          </p:cNvSpPr>
          <p:nvPr/>
        </p:nvSpPr>
        <p:spPr bwMode="auto">
          <a:xfrm>
            <a:off x="73025" y="4514850"/>
            <a:ext cx="8602663" cy="1509713"/>
          </a:xfrm>
          <a:prstGeom prst="rect">
            <a:avLst/>
          </a:prstGeom>
          <a:noFill/>
          <a:ln w="9525">
            <a:noFill/>
            <a:miter lim="800000"/>
            <a:headEnd/>
            <a:tailEnd/>
          </a:ln>
        </p:spPr>
        <p:txBody>
          <a:bodyPr/>
          <a:lstStyle/>
          <a:p>
            <a:pPr>
              <a:buFontTx/>
              <a:buChar char="•"/>
              <a:tabLst>
                <a:tab pos="357188" algn="l"/>
              </a:tabLst>
            </a:pPr>
            <a:r>
              <a:rPr lang="en-GB" sz="1400" b="1"/>
              <a:t> </a:t>
            </a:r>
            <a:r>
              <a:rPr lang="en-GB" sz="1600" b="1"/>
              <a:t>Los grupos amino primarios en AP(N) no se afectan por el secado a 110ºC (estables)</a:t>
            </a:r>
            <a:endParaRPr lang="en-US" sz="1600" b="1"/>
          </a:p>
          <a:p>
            <a:pPr>
              <a:spcBef>
                <a:spcPct val="50000"/>
              </a:spcBef>
              <a:buFontTx/>
              <a:buChar char="•"/>
              <a:tabLst>
                <a:tab pos="357188" algn="l"/>
              </a:tabLst>
            </a:pPr>
            <a:r>
              <a:rPr lang="en-US" sz="1600" b="1"/>
              <a:t> </a:t>
            </a:r>
            <a:r>
              <a:rPr lang="en-GB" sz="1600" b="1"/>
              <a:t>Los grupos amino en </a:t>
            </a:r>
            <a:r>
              <a:rPr lang="en-US" sz="1600" b="1"/>
              <a:t>ED(NN) and DT(NNN) se afectan mucho</a:t>
            </a:r>
          </a:p>
          <a:p>
            <a:pPr lvl="1">
              <a:spcBef>
                <a:spcPct val="50000"/>
              </a:spcBef>
              <a:tabLst>
                <a:tab pos="357188" algn="l"/>
              </a:tabLst>
            </a:pPr>
            <a:r>
              <a:rPr lang="en-US" sz="1600" b="1">
                <a:solidFill>
                  <a:srgbClr val="0000CC"/>
                </a:solidFill>
              </a:rPr>
              <a:t>+ La capacidad de ads. CO</a:t>
            </a:r>
            <a:r>
              <a:rPr lang="en-US" sz="1600" b="1" baseline="-25000">
                <a:solidFill>
                  <a:srgbClr val="0000CC"/>
                </a:solidFill>
              </a:rPr>
              <a:t>2</a:t>
            </a:r>
            <a:r>
              <a:rPr lang="en-US" sz="1600" b="1">
                <a:solidFill>
                  <a:srgbClr val="0000CC"/>
                </a:solidFill>
              </a:rPr>
              <a:t> se reduce notablemente</a:t>
            </a:r>
          </a:p>
          <a:p>
            <a:pPr lvl="1">
              <a:spcBef>
                <a:spcPct val="50000"/>
              </a:spcBef>
              <a:tabLst>
                <a:tab pos="357188" algn="l"/>
              </a:tabLst>
            </a:pPr>
            <a:r>
              <a:rPr lang="en-US" sz="1600" b="1">
                <a:solidFill>
                  <a:srgbClr val="0000CC"/>
                </a:solidFill>
              </a:rPr>
              <a:t>+</a:t>
            </a:r>
            <a:r>
              <a:rPr lang="en-US" sz="1400" b="1">
                <a:solidFill>
                  <a:srgbClr val="0000CC"/>
                </a:solidFill>
              </a:rPr>
              <a:t> </a:t>
            </a:r>
            <a:r>
              <a:rPr lang="en-US" sz="1600" b="1">
                <a:solidFill>
                  <a:srgbClr val="0000CC"/>
                </a:solidFill>
              </a:rPr>
              <a:t>El contenido en N casi no decrece</a:t>
            </a:r>
          </a:p>
        </p:txBody>
      </p:sp>
      <p:graphicFrame>
        <p:nvGraphicFramePr>
          <p:cNvPr id="156675" name="Object 8"/>
          <p:cNvGraphicFramePr>
            <a:graphicFrameLocks noChangeAspect="1"/>
          </p:cNvGraphicFramePr>
          <p:nvPr/>
        </p:nvGraphicFramePr>
        <p:xfrm>
          <a:off x="4314825" y="1062038"/>
          <a:ext cx="4829175" cy="3633787"/>
        </p:xfrm>
        <a:graphic>
          <a:graphicData uri="http://schemas.openxmlformats.org/presentationml/2006/ole">
            <p:oleObj spid="_x0000_s156675" name="Graph" r:id="rId5" imgW="3885120" imgH="2924640" progId="">
              <p:embed/>
            </p:oleObj>
          </a:graphicData>
        </a:graphic>
      </p:graphicFrame>
      <p:sp>
        <p:nvSpPr>
          <p:cNvPr id="224265" name="Rectangle 9"/>
          <p:cNvSpPr>
            <a:spLocks noChangeArrowheads="1"/>
          </p:cNvSpPr>
          <p:nvPr/>
        </p:nvSpPr>
        <p:spPr bwMode="auto">
          <a:xfrm>
            <a:off x="263525" y="6332538"/>
            <a:ext cx="5707063" cy="338137"/>
          </a:xfrm>
          <a:prstGeom prst="rect">
            <a:avLst/>
          </a:prstGeom>
          <a:noFill/>
          <a:ln w="9525">
            <a:noFill/>
            <a:miter lim="800000"/>
            <a:headEnd/>
            <a:tailEnd/>
          </a:ln>
        </p:spPr>
        <p:txBody>
          <a:bodyPr>
            <a:spAutoFit/>
          </a:bodyPr>
          <a:lstStyle/>
          <a:p>
            <a:r>
              <a:rPr lang="en-US" sz="1600" b="1">
                <a:solidFill>
                  <a:srgbClr val="CC0000"/>
                </a:solidFill>
                <a:latin typeface="Verdana" pitchFamily="34" charset="0"/>
              </a:rPr>
              <a:t>Algunos grupos amino sufren cambios químicos</a:t>
            </a:r>
          </a:p>
        </p:txBody>
      </p:sp>
      <p:grpSp>
        <p:nvGrpSpPr>
          <p:cNvPr id="156681" name="Group 54"/>
          <p:cNvGrpSpPr>
            <a:grpSpLocks/>
          </p:cNvGrpSpPr>
          <p:nvPr/>
        </p:nvGrpSpPr>
        <p:grpSpPr bwMode="auto">
          <a:xfrm>
            <a:off x="6300788" y="5084763"/>
            <a:ext cx="2843212" cy="1211262"/>
            <a:chOff x="3786" y="2868"/>
            <a:chExt cx="1964" cy="793"/>
          </a:xfrm>
        </p:grpSpPr>
        <p:grpSp>
          <p:nvGrpSpPr>
            <p:cNvPr id="156691" name="Group 11"/>
            <p:cNvGrpSpPr>
              <a:grpSpLocks/>
            </p:cNvGrpSpPr>
            <p:nvPr/>
          </p:nvGrpSpPr>
          <p:grpSpPr bwMode="auto">
            <a:xfrm>
              <a:off x="3787" y="2937"/>
              <a:ext cx="608" cy="118"/>
              <a:chOff x="736" y="1862"/>
              <a:chExt cx="608" cy="118"/>
            </a:xfrm>
          </p:grpSpPr>
          <p:sp>
            <p:nvSpPr>
              <p:cNvPr id="156725" name="Rectangle 94"/>
              <p:cNvSpPr>
                <a:spLocks noChangeArrowheads="1"/>
              </p:cNvSpPr>
              <p:nvPr/>
            </p:nvSpPr>
            <p:spPr bwMode="auto">
              <a:xfrm>
                <a:off x="1184" y="18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726" name="Rectangle 95"/>
              <p:cNvSpPr>
                <a:spLocks noChangeArrowheads="1"/>
              </p:cNvSpPr>
              <p:nvPr/>
            </p:nvSpPr>
            <p:spPr bwMode="auto">
              <a:xfrm>
                <a:off x="1250" y="18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727" name="Rectangle 96"/>
              <p:cNvSpPr>
                <a:spLocks noChangeArrowheads="1"/>
              </p:cNvSpPr>
              <p:nvPr/>
            </p:nvSpPr>
            <p:spPr bwMode="auto">
              <a:xfrm>
                <a:off x="1310" y="1918"/>
                <a:ext cx="34" cy="62"/>
              </a:xfrm>
              <a:prstGeom prst="rect">
                <a:avLst/>
              </a:prstGeom>
              <a:noFill/>
              <a:ln w="6350">
                <a:noFill/>
                <a:miter lim="800000"/>
                <a:headEnd/>
                <a:tailEnd/>
              </a:ln>
            </p:spPr>
            <p:txBody>
              <a:bodyPr wrap="none" lIns="0" tIns="0" rIns="0" bIns="0">
                <a:spAutoFit/>
              </a:bodyPr>
              <a:lstStyle/>
              <a:p>
                <a:r>
                  <a:rPr lang="es-ES" sz="700">
                    <a:solidFill>
                      <a:srgbClr val="000000"/>
                    </a:solidFill>
                    <a:latin typeface="Verdana" pitchFamily="34" charset="0"/>
                  </a:rPr>
                  <a:t>2</a:t>
                </a:r>
                <a:endParaRPr lang="es-ES">
                  <a:latin typeface="Verdana" pitchFamily="34" charset="0"/>
                </a:endParaRPr>
              </a:p>
            </p:txBody>
          </p:sp>
          <p:sp>
            <p:nvSpPr>
              <p:cNvPr id="156728" name="Line 100"/>
              <p:cNvSpPr>
                <a:spLocks noChangeShapeType="1"/>
              </p:cNvSpPr>
              <p:nvPr/>
            </p:nvSpPr>
            <p:spPr bwMode="auto">
              <a:xfrm flipV="1">
                <a:off x="736" y="1862"/>
                <a:ext cx="105" cy="60"/>
              </a:xfrm>
              <a:prstGeom prst="line">
                <a:avLst/>
              </a:prstGeom>
              <a:noFill/>
              <a:ln w="6350">
                <a:solidFill>
                  <a:srgbClr val="000000"/>
                </a:solidFill>
                <a:round/>
                <a:headEnd/>
                <a:tailEnd/>
              </a:ln>
            </p:spPr>
            <p:txBody>
              <a:bodyPr/>
              <a:lstStyle/>
              <a:p>
                <a:endParaRPr lang="es-ES"/>
              </a:p>
            </p:txBody>
          </p:sp>
          <p:sp>
            <p:nvSpPr>
              <p:cNvPr id="156729" name="Line 101"/>
              <p:cNvSpPr>
                <a:spLocks noChangeShapeType="1"/>
              </p:cNvSpPr>
              <p:nvPr/>
            </p:nvSpPr>
            <p:spPr bwMode="auto">
              <a:xfrm>
                <a:off x="841" y="1862"/>
                <a:ext cx="126" cy="72"/>
              </a:xfrm>
              <a:prstGeom prst="line">
                <a:avLst/>
              </a:prstGeom>
              <a:noFill/>
              <a:ln w="6350">
                <a:solidFill>
                  <a:srgbClr val="000000"/>
                </a:solidFill>
                <a:round/>
                <a:headEnd/>
                <a:tailEnd/>
              </a:ln>
            </p:spPr>
            <p:txBody>
              <a:bodyPr/>
              <a:lstStyle/>
              <a:p>
                <a:endParaRPr lang="es-ES"/>
              </a:p>
            </p:txBody>
          </p:sp>
          <p:sp>
            <p:nvSpPr>
              <p:cNvPr id="156730" name="Line 102"/>
              <p:cNvSpPr>
                <a:spLocks noChangeShapeType="1"/>
              </p:cNvSpPr>
              <p:nvPr/>
            </p:nvSpPr>
            <p:spPr bwMode="auto">
              <a:xfrm flipV="1">
                <a:off x="967" y="1862"/>
                <a:ext cx="124" cy="72"/>
              </a:xfrm>
              <a:prstGeom prst="line">
                <a:avLst/>
              </a:prstGeom>
              <a:noFill/>
              <a:ln w="6350">
                <a:solidFill>
                  <a:srgbClr val="000000"/>
                </a:solidFill>
                <a:round/>
                <a:headEnd/>
                <a:tailEnd/>
              </a:ln>
            </p:spPr>
            <p:txBody>
              <a:bodyPr/>
              <a:lstStyle/>
              <a:p>
                <a:endParaRPr lang="es-ES"/>
              </a:p>
            </p:txBody>
          </p:sp>
          <p:sp>
            <p:nvSpPr>
              <p:cNvPr id="156731" name="Line 103"/>
              <p:cNvSpPr>
                <a:spLocks noChangeShapeType="1"/>
              </p:cNvSpPr>
              <p:nvPr/>
            </p:nvSpPr>
            <p:spPr bwMode="auto">
              <a:xfrm>
                <a:off x="1091" y="1862"/>
                <a:ext cx="75" cy="42"/>
              </a:xfrm>
              <a:prstGeom prst="line">
                <a:avLst/>
              </a:prstGeom>
              <a:noFill/>
              <a:ln w="6350">
                <a:solidFill>
                  <a:srgbClr val="000000"/>
                </a:solidFill>
                <a:round/>
                <a:headEnd/>
                <a:tailEnd/>
              </a:ln>
            </p:spPr>
            <p:txBody>
              <a:bodyPr/>
              <a:lstStyle/>
              <a:p>
                <a:endParaRPr lang="es-ES"/>
              </a:p>
            </p:txBody>
          </p:sp>
        </p:grpSp>
        <p:grpSp>
          <p:nvGrpSpPr>
            <p:cNvPr id="156692" name="Group 19"/>
            <p:cNvGrpSpPr>
              <a:grpSpLocks/>
            </p:cNvGrpSpPr>
            <p:nvPr/>
          </p:nvGrpSpPr>
          <p:grpSpPr bwMode="auto">
            <a:xfrm>
              <a:off x="3786" y="3190"/>
              <a:ext cx="1071" cy="118"/>
              <a:chOff x="3786" y="3262"/>
              <a:chExt cx="1071" cy="118"/>
            </a:xfrm>
          </p:grpSpPr>
          <p:sp>
            <p:nvSpPr>
              <p:cNvPr id="156713" name="Rectangle 117"/>
              <p:cNvSpPr>
                <a:spLocks noChangeArrowheads="1"/>
              </p:cNvSpPr>
              <p:nvPr/>
            </p:nvSpPr>
            <p:spPr bwMode="auto">
              <a:xfrm>
                <a:off x="4236" y="32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714" name="Rectangle 118"/>
              <p:cNvSpPr>
                <a:spLocks noChangeArrowheads="1"/>
              </p:cNvSpPr>
              <p:nvPr/>
            </p:nvSpPr>
            <p:spPr bwMode="auto">
              <a:xfrm>
                <a:off x="4302" y="32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715" name="Rectangle 119"/>
              <p:cNvSpPr>
                <a:spLocks noChangeArrowheads="1"/>
              </p:cNvSpPr>
              <p:nvPr/>
            </p:nvSpPr>
            <p:spPr bwMode="auto">
              <a:xfrm>
                <a:off x="4697" y="32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716" name="Rectangle 120"/>
              <p:cNvSpPr>
                <a:spLocks noChangeArrowheads="1"/>
              </p:cNvSpPr>
              <p:nvPr/>
            </p:nvSpPr>
            <p:spPr bwMode="auto">
              <a:xfrm>
                <a:off x="4763" y="328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717" name="Rectangle 121"/>
              <p:cNvSpPr>
                <a:spLocks noChangeArrowheads="1"/>
              </p:cNvSpPr>
              <p:nvPr/>
            </p:nvSpPr>
            <p:spPr bwMode="auto">
              <a:xfrm>
                <a:off x="4823" y="3318"/>
                <a:ext cx="34" cy="62"/>
              </a:xfrm>
              <a:prstGeom prst="rect">
                <a:avLst/>
              </a:prstGeom>
              <a:noFill/>
              <a:ln w="6350">
                <a:noFill/>
                <a:miter lim="800000"/>
                <a:headEnd/>
                <a:tailEnd/>
              </a:ln>
            </p:spPr>
            <p:txBody>
              <a:bodyPr wrap="none" lIns="0" tIns="0" rIns="0" bIns="0">
                <a:spAutoFit/>
              </a:bodyPr>
              <a:lstStyle/>
              <a:p>
                <a:r>
                  <a:rPr lang="es-ES" sz="700">
                    <a:solidFill>
                      <a:srgbClr val="000000"/>
                    </a:solidFill>
                    <a:latin typeface="Verdana" pitchFamily="34" charset="0"/>
                  </a:rPr>
                  <a:t>2</a:t>
                </a:r>
                <a:endParaRPr lang="es-ES">
                  <a:latin typeface="Verdana" pitchFamily="34" charset="0"/>
                </a:endParaRPr>
              </a:p>
            </p:txBody>
          </p:sp>
          <p:sp>
            <p:nvSpPr>
              <p:cNvPr id="156718" name="Line 125"/>
              <p:cNvSpPr>
                <a:spLocks noChangeShapeType="1"/>
              </p:cNvSpPr>
              <p:nvPr/>
            </p:nvSpPr>
            <p:spPr bwMode="auto">
              <a:xfrm flipV="1">
                <a:off x="3786" y="3262"/>
                <a:ext cx="105" cy="60"/>
              </a:xfrm>
              <a:prstGeom prst="line">
                <a:avLst/>
              </a:prstGeom>
              <a:noFill/>
              <a:ln w="6350">
                <a:solidFill>
                  <a:srgbClr val="000000"/>
                </a:solidFill>
                <a:round/>
                <a:headEnd/>
                <a:tailEnd/>
              </a:ln>
            </p:spPr>
            <p:txBody>
              <a:bodyPr/>
              <a:lstStyle/>
              <a:p>
                <a:endParaRPr lang="es-ES"/>
              </a:p>
            </p:txBody>
          </p:sp>
          <p:sp>
            <p:nvSpPr>
              <p:cNvPr id="156719" name="Line 126"/>
              <p:cNvSpPr>
                <a:spLocks noChangeShapeType="1"/>
              </p:cNvSpPr>
              <p:nvPr/>
            </p:nvSpPr>
            <p:spPr bwMode="auto">
              <a:xfrm>
                <a:off x="3891" y="3262"/>
                <a:ext cx="126" cy="72"/>
              </a:xfrm>
              <a:prstGeom prst="line">
                <a:avLst/>
              </a:prstGeom>
              <a:noFill/>
              <a:ln w="6350">
                <a:solidFill>
                  <a:srgbClr val="000000"/>
                </a:solidFill>
                <a:round/>
                <a:headEnd/>
                <a:tailEnd/>
              </a:ln>
            </p:spPr>
            <p:txBody>
              <a:bodyPr/>
              <a:lstStyle/>
              <a:p>
                <a:endParaRPr lang="es-ES"/>
              </a:p>
            </p:txBody>
          </p:sp>
          <p:sp>
            <p:nvSpPr>
              <p:cNvPr id="156720" name="Line 127"/>
              <p:cNvSpPr>
                <a:spLocks noChangeShapeType="1"/>
              </p:cNvSpPr>
              <p:nvPr/>
            </p:nvSpPr>
            <p:spPr bwMode="auto">
              <a:xfrm flipV="1">
                <a:off x="4017" y="3262"/>
                <a:ext cx="126" cy="72"/>
              </a:xfrm>
              <a:prstGeom prst="line">
                <a:avLst/>
              </a:prstGeom>
              <a:noFill/>
              <a:ln w="6350">
                <a:solidFill>
                  <a:srgbClr val="000000"/>
                </a:solidFill>
                <a:round/>
                <a:headEnd/>
                <a:tailEnd/>
              </a:ln>
            </p:spPr>
            <p:txBody>
              <a:bodyPr/>
              <a:lstStyle/>
              <a:p>
                <a:endParaRPr lang="es-ES"/>
              </a:p>
            </p:txBody>
          </p:sp>
          <p:sp>
            <p:nvSpPr>
              <p:cNvPr id="156721" name="Line 128"/>
              <p:cNvSpPr>
                <a:spLocks noChangeShapeType="1"/>
              </p:cNvSpPr>
              <p:nvPr/>
            </p:nvSpPr>
            <p:spPr bwMode="auto">
              <a:xfrm>
                <a:off x="4143" y="3262"/>
                <a:ext cx="73" cy="42"/>
              </a:xfrm>
              <a:prstGeom prst="line">
                <a:avLst/>
              </a:prstGeom>
              <a:noFill/>
              <a:ln w="6350">
                <a:solidFill>
                  <a:srgbClr val="000000"/>
                </a:solidFill>
                <a:round/>
                <a:headEnd/>
                <a:tailEnd/>
              </a:ln>
            </p:spPr>
            <p:txBody>
              <a:bodyPr/>
              <a:lstStyle/>
              <a:p>
                <a:endParaRPr lang="es-ES"/>
              </a:p>
            </p:txBody>
          </p:sp>
          <p:sp>
            <p:nvSpPr>
              <p:cNvPr id="156722" name="Line 129"/>
              <p:cNvSpPr>
                <a:spLocks noChangeShapeType="1"/>
              </p:cNvSpPr>
              <p:nvPr/>
            </p:nvSpPr>
            <p:spPr bwMode="auto">
              <a:xfrm flipV="1">
                <a:off x="4375" y="3262"/>
                <a:ext cx="83" cy="48"/>
              </a:xfrm>
              <a:prstGeom prst="line">
                <a:avLst/>
              </a:prstGeom>
              <a:noFill/>
              <a:ln w="6350">
                <a:solidFill>
                  <a:srgbClr val="000080"/>
                </a:solidFill>
                <a:round/>
                <a:headEnd/>
                <a:tailEnd/>
              </a:ln>
            </p:spPr>
            <p:txBody>
              <a:bodyPr/>
              <a:lstStyle/>
              <a:p>
                <a:endParaRPr lang="es-ES"/>
              </a:p>
            </p:txBody>
          </p:sp>
          <p:sp>
            <p:nvSpPr>
              <p:cNvPr id="156723" name="Line 130"/>
              <p:cNvSpPr>
                <a:spLocks noChangeShapeType="1"/>
              </p:cNvSpPr>
              <p:nvPr/>
            </p:nvSpPr>
            <p:spPr bwMode="auto">
              <a:xfrm>
                <a:off x="4458" y="3262"/>
                <a:ext cx="145" cy="0"/>
              </a:xfrm>
              <a:prstGeom prst="line">
                <a:avLst/>
              </a:prstGeom>
              <a:noFill/>
              <a:ln w="6350">
                <a:solidFill>
                  <a:srgbClr val="000000"/>
                </a:solidFill>
                <a:round/>
                <a:headEnd/>
                <a:tailEnd/>
              </a:ln>
            </p:spPr>
            <p:txBody>
              <a:bodyPr/>
              <a:lstStyle/>
              <a:p>
                <a:endParaRPr lang="es-ES"/>
              </a:p>
            </p:txBody>
          </p:sp>
          <p:sp>
            <p:nvSpPr>
              <p:cNvPr id="156724" name="Line 131"/>
              <p:cNvSpPr>
                <a:spLocks noChangeShapeType="1"/>
              </p:cNvSpPr>
              <p:nvPr/>
            </p:nvSpPr>
            <p:spPr bwMode="auto">
              <a:xfrm>
                <a:off x="4603" y="3262"/>
                <a:ext cx="75" cy="42"/>
              </a:xfrm>
              <a:prstGeom prst="line">
                <a:avLst/>
              </a:prstGeom>
              <a:noFill/>
              <a:ln w="6350">
                <a:solidFill>
                  <a:srgbClr val="000000"/>
                </a:solidFill>
                <a:round/>
                <a:headEnd/>
                <a:tailEnd/>
              </a:ln>
            </p:spPr>
            <p:txBody>
              <a:bodyPr/>
              <a:lstStyle/>
              <a:p>
                <a:endParaRPr lang="es-ES"/>
              </a:p>
            </p:txBody>
          </p:sp>
        </p:grpSp>
        <p:grpSp>
          <p:nvGrpSpPr>
            <p:cNvPr id="156693" name="Group 32"/>
            <p:cNvGrpSpPr>
              <a:grpSpLocks/>
            </p:cNvGrpSpPr>
            <p:nvPr/>
          </p:nvGrpSpPr>
          <p:grpSpPr bwMode="auto">
            <a:xfrm>
              <a:off x="3790" y="3491"/>
              <a:ext cx="1488" cy="101"/>
              <a:chOff x="3790" y="3491"/>
              <a:chExt cx="1488" cy="101"/>
            </a:xfrm>
          </p:grpSpPr>
          <p:sp>
            <p:nvSpPr>
              <p:cNvPr id="156697" name="Rectangle 117"/>
              <p:cNvSpPr>
                <a:spLocks noChangeArrowheads="1"/>
              </p:cNvSpPr>
              <p:nvPr/>
            </p:nvSpPr>
            <p:spPr bwMode="auto">
              <a:xfrm>
                <a:off x="4240" y="3511"/>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698" name="Rectangle 118"/>
              <p:cNvSpPr>
                <a:spLocks noChangeArrowheads="1"/>
              </p:cNvSpPr>
              <p:nvPr/>
            </p:nvSpPr>
            <p:spPr bwMode="auto">
              <a:xfrm>
                <a:off x="4306" y="3511"/>
                <a:ext cx="50"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699" name="Rectangle 119"/>
              <p:cNvSpPr>
                <a:spLocks noChangeArrowheads="1"/>
              </p:cNvSpPr>
              <p:nvPr/>
            </p:nvSpPr>
            <p:spPr bwMode="auto">
              <a:xfrm>
                <a:off x="4701" y="3511"/>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700" name="Rectangle 120"/>
              <p:cNvSpPr>
                <a:spLocks noChangeArrowheads="1"/>
              </p:cNvSpPr>
              <p:nvPr/>
            </p:nvSpPr>
            <p:spPr bwMode="auto">
              <a:xfrm>
                <a:off x="4767" y="3511"/>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701" name="Line 125"/>
              <p:cNvSpPr>
                <a:spLocks noChangeShapeType="1"/>
              </p:cNvSpPr>
              <p:nvPr/>
            </p:nvSpPr>
            <p:spPr bwMode="auto">
              <a:xfrm flipV="1">
                <a:off x="3790" y="3491"/>
                <a:ext cx="105" cy="60"/>
              </a:xfrm>
              <a:prstGeom prst="line">
                <a:avLst/>
              </a:prstGeom>
              <a:noFill/>
              <a:ln w="6350">
                <a:solidFill>
                  <a:srgbClr val="000000"/>
                </a:solidFill>
                <a:round/>
                <a:headEnd/>
                <a:tailEnd/>
              </a:ln>
            </p:spPr>
            <p:txBody>
              <a:bodyPr/>
              <a:lstStyle/>
              <a:p>
                <a:endParaRPr lang="es-ES"/>
              </a:p>
            </p:txBody>
          </p:sp>
          <p:sp>
            <p:nvSpPr>
              <p:cNvPr id="156702" name="Line 126"/>
              <p:cNvSpPr>
                <a:spLocks noChangeShapeType="1"/>
              </p:cNvSpPr>
              <p:nvPr/>
            </p:nvSpPr>
            <p:spPr bwMode="auto">
              <a:xfrm>
                <a:off x="3895" y="3491"/>
                <a:ext cx="126" cy="72"/>
              </a:xfrm>
              <a:prstGeom prst="line">
                <a:avLst/>
              </a:prstGeom>
              <a:noFill/>
              <a:ln w="6350">
                <a:solidFill>
                  <a:srgbClr val="000000"/>
                </a:solidFill>
                <a:round/>
                <a:headEnd/>
                <a:tailEnd/>
              </a:ln>
            </p:spPr>
            <p:txBody>
              <a:bodyPr/>
              <a:lstStyle/>
              <a:p>
                <a:endParaRPr lang="es-ES"/>
              </a:p>
            </p:txBody>
          </p:sp>
          <p:sp>
            <p:nvSpPr>
              <p:cNvPr id="156703" name="Line 127"/>
              <p:cNvSpPr>
                <a:spLocks noChangeShapeType="1"/>
              </p:cNvSpPr>
              <p:nvPr/>
            </p:nvSpPr>
            <p:spPr bwMode="auto">
              <a:xfrm flipV="1">
                <a:off x="4021" y="3491"/>
                <a:ext cx="126" cy="72"/>
              </a:xfrm>
              <a:prstGeom prst="line">
                <a:avLst/>
              </a:prstGeom>
              <a:noFill/>
              <a:ln w="6350">
                <a:solidFill>
                  <a:srgbClr val="000000"/>
                </a:solidFill>
                <a:round/>
                <a:headEnd/>
                <a:tailEnd/>
              </a:ln>
            </p:spPr>
            <p:txBody>
              <a:bodyPr/>
              <a:lstStyle/>
              <a:p>
                <a:endParaRPr lang="es-ES"/>
              </a:p>
            </p:txBody>
          </p:sp>
          <p:sp>
            <p:nvSpPr>
              <p:cNvPr id="156704" name="Line 128"/>
              <p:cNvSpPr>
                <a:spLocks noChangeShapeType="1"/>
              </p:cNvSpPr>
              <p:nvPr/>
            </p:nvSpPr>
            <p:spPr bwMode="auto">
              <a:xfrm>
                <a:off x="4147" y="3491"/>
                <a:ext cx="73" cy="42"/>
              </a:xfrm>
              <a:prstGeom prst="line">
                <a:avLst/>
              </a:prstGeom>
              <a:noFill/>
              <a:ln w="6350">
                <a:solidFill>
                  <a:srgbClr val="000000"/>
                </a:solidFill>
                <a:round/>
                <a:headEnd/>
                <a:tailEnd/>
              </a:ln>
            </p:spPr>
            <p:txBody>
              <a:bodyPr/>
              <a:lstStyle/>
              <a:p>
                <a:endParaRPr lang="es-ES"/>
              </a:p>
            </p:txBody>
          </p:sp>
          <p:sp>
            <p:nvSpPr>
              <p:cNvPr id="156705" name="Line 129"/>
              <p:cNvSpPr>
                <a:spLocks noChangeShapeType="1"/>
              </p:cNvSpPr>
              <p:nvPr/>
            </p:nvSpPr>
            <p:spPr bwMode="auto">
              <a:xfrm flipV="1">
                <a:off x="4379" y="3491"/>
                <a:ext cx="83" cy="48"/>
              </a:xfrm>
              <a:prstGeom prst="line">
                <a:avLst/>
              </a:prstGeom>
              <a:noFill/>
              <a:ln w="6350">
                <a:solidFill>
                  <a:srgbClr val="000000"/>
                </a:solidFill>
                <a:round/>
                <a:headEnd/>
                <a:tailEnd/>
              </a:ln>
            </p:spPr>
            <p:txBody>
              <a:bodyPr/>
              <a:lstStyle/>
              <a:p>
                <a:endParaRPr lang="es-ES"/>
              </a:p>
            </p:txBody>
          </p:sp>
          <p:sp>
            <p:nvSpPr>
              <p:cNvPr id="156706" name="Line 130"/>
              <p:cNvSpPr>
                <a:spLocks noChangeShapeType="1"/>
              </p:cNvSpPr>
              <p:nvPr/>
            </p:nvSpPr>
            <p:spPr bwMode="auto">
              <a:xfrm>
                <a:off x="4462" y="3491"/>
                <a:ext cx="145" cy="0"/>
              </a:xfrm>
              <a:prstGeom prst="line">
                <a:avLst/>
              </a:prstGeom>
              <a:noFill/>
              <a:ln w="6350">
                <a:solidFill>
                  <a:srgbClr val="000000"/>
                </a:solidFill>
                <a:round/>
                <a:headEnd/>
                <a:tailEnd/>
              </a:ln>
            </p:spPr>
            <p:txBody>
              <a:bodyPr/>
              <a:lstStyle/>
              <a:p>
                <a:endParaRPr lang="es-ES"/>
              </a:p>
            </p:txBody>
          </p:sp>
          <p:sp>
            <p:nvSpPr>
              <p:cNvPr id="156707" name="Line 131"/>
              <p:cNvSpPr>
                <a:spLocks noChangeShapeType="1"/>
              </p:cNvSpPr>
              <p:nvPr/>
            </p:nvSpPr>
            <p:spPr bwMode="auto">
              <a:xfrm>
                <a:off x="4607" y="3491"/>
                <a:ext cx="75" cy="42"/>
              </a:xfrm>
              <a:prstGeom prst="line">
                <a:avLst/>
              </a:prstGeom>
              <a:noFill/>
              <a:ln w="6350">
                <a:solidFill>
                  <a:srgbClr val="000000"/>
                </a:solidFill>
                <a:round/>
                <a:headEnd/>
                <a:tailEnd/>
              </a:ln>
            </p:spPr>
            <p:txBody>
              <a:bodyPr/>
              <a:lstStyle/>
              <a:p>
                <a:endParaRPr lang="es-ES"/>
              </a:p>
            </p:txBody>
          </p:sp>
          <p:sp>
            <p:nvSpPr>
              <p:cNvPr id="156708" name="Rectangle 119"/>
              <p:cNvSpPr>
                <a:spLocks noChangeArrowheads="1"/>
              </p:cNvSpPr>
              <p:nvPr/>
            </p:nvSpPr>
            <p:spPr bwMode="auto">
              <a:xfrm>
                <a:off x="5161" y="3512"/>
                <a:ext cx="50"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N</a:t>
                </a:r>
                <a:endParaRPr lang="es-ES">
                  <a:latin typeface="Verdana" pitchFamily="34" charset="0"/>
                </a:endParaRPr>
              </a:p>
            </p:txBody>
          </p:sp>
          <p:sp>
            <p:nvSpPr>
              <p:cNvPr id="156709" name="Rectangle 120"/>
              <p:cNvSpPr>
                <a:spLocks noChangeArrowheads="1"/>
              </p:cNvSpPr>
              <p:nvPr/>
            </p:nvSpPr>
            <p:spPr bwMode="auto">
              <a:xfrm>
                <a:off x="5227" y="3512"/>
                <a:ext cx="51" cy="80"/>
              </a:xfrm>
              <a:prstGeom prst="rect">
                <a:avLst/>
              </a:prstGeom>
              <a:noFill/>
              <a:ln w="6350">
                <a:noFill/>
                <a:miter lim="800000"/>
                <a:headEnd/>
                <a:tailEnd/>
              </a:ln>
            </p:spPr>
            <p:txBody>
              <a:bodyPr wrap="none" lIns="0" tIns="0" rIns="0" bIns="0">
                <a:spAutoFit/>
              </a:bodyPr>
              <a:lstStyle/>
              <a:p>
                <a:r>
                  <a:rPr lang="es-ES" sz="900">
                    <a:solidFill>
                      <a:srgbClr val="000000"/>
                    </a:solidFill>
                    <a:latin typeface="Verdana" pitchFamily="34" charset="0"/>
                  </a:rPr>
                  <a:t>H</a:t>
                </a:r>
                <a:endParaRPr lang="es-ES">
                  <a:latin typeface="Verdana" pitchFamily="34" charset="0"/>
                </a:endParaRPr>
              </a:p>
            </p:txBody>
          </p:sp>
          <p:sp>
            <p:nvSpPr>
              <p:cNvPr id="156710" name="Line 129"/>
              <p:cNvSpPr>
                <a:spLocks noChangeShapeType="1"/>
              </p:cNvSpPr>
              <p:nvPr/>
            </p:nvSpPr>
            <p:spPr bwMode="auto">
              <a:xfrm flipV="1">
                <a:off x="4839" y="3492"/>
                <a:ext cx="83" cy="48"/>
              </a:xfrm>
              <a:prstGeom prst="line">
                <a:avLst/>
              </a:prstGeom>
              <a:noFill/>
              <a:ln w="6350">
                <a:solidFill>
                  <a:srgbClr val="000000"/>
                </a:solidFill>
                <a:round/>
                <a:headEnd/>
                <a:tailEnd/>
              </a:ln>
            </p:spPr>
            <p:txBody>
              <a:bodyPr/>
              <a:lstStyle/>
              <a:p>
                <a:endParaRPr lang="es-ES"/>
              </a:p>
            </p:txBody>
          </p:sp>
          <p:sp>
            <p:nvSpPr>
              <p:cNvPr id="156711" name="Line 130"/>
              <p:cNvSpPr>
                <a:spLocks noChangeShapeType="1"/>
              </p:cNvSpPr>
              <p:nvPr/>
            </p:nvSpPr>
            <p:spPr bwMode="auto">
              <a:xfrm>
                <a:off x="4922" y="3492"/>
                <a:ext cx="145" cy="0"/>
              </a:xfrm>
              <a:prstGeom prst="line">
                <a:avLst/>
              </a:prstGeom>
              <a:noFill/>
              <a:ln w="6350">
                <a:solidFill>
                  <a:srgbClr val="000000"/>
                </a:solidFill>
                <a:round/>
                <a:headEnd/>
                <a:tailEnd/>
              </a:ln>
            </p:spPr>
            <p:txBody>
              <a:bodyPr/>
              <a:lstStyle/>
              <a:p>
                <a:endParaRPr lang="es-ES"/>
              </a:p>
            </p:txBody>
          </p:sp>
          <p:sp>
            <p:nvSpPr>
              <p:cNvPr id="156712" name="Line 131"/>
              <p:cNvSpPr>
                <a:spLocks noChangeShapeType="1"/>
              </p:cNvSpPr>
              <p:nvPr/>
            </p:nvSpPr>
            <p:spPr bwMode="auto">
              <a:xfrm>
                <a:off x="5067" y="3492"/>
                <a:ext cx="75" cy="42"/>
              </a:xfrm>
              <a:prstGeom prst="line">
                <a:avLst/>
              </a:prstGeom>
              <a:noFill/>
              <a:ln w="6350">
                <a:solidFill>
                  <a:srgbClr val="000000"/>
                </a:solidFill>
                <a:round/>
                <a:headEnd/>
                <a:tailEnd/>
              </a:ln>
            </p:spPr>
            <p:txBody>
              <a:bodyPr/>
              <a:lstStyle/>
              <a:p>
                <a:endParaRPr lang="es-ES"/>
              </a:p>
            </p:txBody>
          </p:sp>
        </p:grpSp>
        <p:sp>
          <p:nvSpPr>
            <p:cNvPr id="156694" name="Text Box 49"/>
            <p:cNvSpPr txBox="1">
              <a:spLocks noChangeArrowheads="1"/>
            </p:cNvSpPr>
            <p:nvPr/>
          </p:nvSpPr>
          <p:spPr bwMode="auto">
            <a:xfrm>
              <a:off x="4533" y="2868"/>
              <a:ext cx="262" cy="197"/>
            </a:xfrm>
            <a:prstGeom prst="rect">
              <a:avLst/>
            </a:prstGeom>
            <a:noFill/>
            <a:ln w="6350">
              <a:noFill/>
              <a:miter lim="800000"/>
              <a:headEnd/>
              <a:tailEnd/>
            </a:ln>
          </p:spPr>
          <p:txBody>
            <a:bodyPr wrap="none" lIns="90000" tIns="46800" rIns="90000" bIns="46800">
              <a:spAutoFit/>
            </a:bodyPr>
            <a:lstStyle/>
            <a:p>
              <a:r>
                <a:rPr lang="en-US" sz="1600">
                  <a:latin typeface="Verdana" pitchFamily="34" charset="0"/>
                </a:rPr>
                <a:t>AP</a:t>
              </a:r>
            </a:p>
          </p:txBody>
        </p:sp>
        <p:sp>
          <p:nvSpPr>
            <p:cNvPr id="156695" name="Text Box 50"/>
            <p:cNvSpPr txBox="1">
              <a:spLocks noChangeArrowheads="1"/>
            </p:cNvSpPr>
            <p:nvPr/>
          </p:nvSpPr>
          <p:spPr bwMode="auto">
            <a:xfrm>
              <a:off x="4947" y="3133"/>
              <a:ext cx="276" cy="198"/>
            </a:xfrm>
            <a:prstGeom prst="rect">
              <a:avLst/>
            </a:prstGeom>
            <a:noFill/>
            <a:ln w="6350">
              <a:noFill/>
              <a:miter lim="800000"/>
              <a:headEnd/>
              <a:tailEnd/>
            </a:ln>
          </p:spPr>
          <p:txBody>
            <a:bodyPr wrap="none" lIns="90000" tIns="46800" rIns="90000" bIns="46800">
              <a:spAutoFit/>
            </a:bodyPr>
            <a:lstStyle/>
            <a:p>
              <a:r>
                <a:rPr lang="en-US" sz="1600">
                  <a:latin typeface="Verdana" pitchFamily="34" charset="0"/>
                </a:rPr>
                <a:t>ED</a:t>
              </a:r>
            </a:p>
          </p:txBody>
        </p:sp>
        <p:sp>
          <p:nvSpPr>
            <p:cNvPr id="156696" name="Text Box 51"/>
            <p:cNvSpPr txBox="1">
              <a:spLocks noChangeArrowheads="1"/>
            </p:cNvSpPr>
            <p:nvPr/>
          </p:nvSpPr>
          <p:spPr bwMode="auto">
            <a:xfrm>
              <a:off x="5340" y="3438"/>
              <a:ext cx="410" cy="223"/>
            </a:xfrm>
            <a:prstGeom prst="rect">
              <a:avLst/>
            </a:prstGeom>
            <a:noFill/>
            <a:ln w="6350">
              <a:noFill/>
              <a:miter lim="800000"/>
              <a:headEnd/>
              <a:tailEnd/>
            </a:ln>
          </p:spPr>
          <p:txBody>
            <a:bodyPr lIns="90000" tIns="46800" rIns="90000" bIns="46800">
              <a:spAutoFit/>
            </a:bodyPr>
            <a:lstStyle/>
            <a:p>
              <a:r>
                <a:rPr lang="en-US" sz="1600">
                  <a:latin typeface="Verdana" pitchFamily="34" charset="0"/>
                </a:rPr>
                <a:t>DT</a:t>
              </a:r>
            </a:p>
          </p:txBody>
        </p:sp>
      </p:grpSp>
      <p:sp>
        <p:nvSpPr>
          <p:cNvPr id="224309" name="AutoShape 53"/>
          <p:cNvSpPr>
            <a:spLocks noChangeArrowheads="1"/>
          </p:cNvSpPr>
          <p:nvPr/>
        </p:nvSpPr>
        <p:spPr bwMode="auto">
          <a:xfrm rot="5400000">
            <a:off x="2796381" y="6042820"/>
            <a:ext cx="327025" cy="182562"/>
          </a:xfrm>
          <a:prstGeom prst="rightArrow">
            <a:avLst>
              <a:gd name="adj1" fmla="val 50000"/>
              <a:gd name="adj2" fmla="val 44783"/>
            </a:avLst>
          </a:prstGeom>
          <a:noFill/>
          <a:ln w="19050">
            <a:solidFill>
              <a:schemeClr val="tx1"/>
            </a:solidFill>
            <a:miter lim="800000"/>
            <a:headEnd/>
            <a:tailEnd/>
          </a:ln>
        </p:spPr>
        <p:txBody>
          <a:bodyPr wrap="none" anchor="ctr"/>
          <a:lstStyle/>
          <a:p>
            <a:endParaRPr lang="en-US"/>
          </a:p>
        </p:txBody>
      </p:sp>
      <p:sp>
        <p:nvSpPr>
          <p:cNvPr id="156683" name="Text Box 55"/>
          <p:cNvSpPr txBox="1">
            <a:spLocks noChangeArrowheads="1"/>
          </p:cNvSpPr>
          <p:nvPr/>
        </p:nvSpPr>
        <p:spPr bwMode="auto">
          <a:xfrm>
            <a:off x="1123950" y="3490913"/>
            <a:ext cx="1741488" cy="366712"/>
          </a:xfrm>
          <a:prstGeom prst="rect">
            <a:avLst/>
          </a:prstGeom>
          <a:noFill/>
          <a:ln w="9525">
            <a:noFill/>
            <a:miter lim="800000"/>
            <a:headEnd/>
            <a:tailEnd/>
          </a:ln>
        </p:spPr>
        <p:txBody>
          <a:bodyPr wrap="none">
            <a:spAutoFit/>
          </a:bodyPr>
          <a:lstStyle/>
          <a:p>
            <a:r>
              <a:rPr lang="es-ES_tradnl"/>
              <a:t>CO</a:t>
            </a:r>
            <a:r>
              <a:rPr lang="es-ES_tradnl" baseline="-25000"/>
              <a:t>2</a:t>
            </a:r>
            <a:r>
              <a:rPr lang="es-ES_tradnl"/>
              <a:t> adsorption</a:t>
            </a:r>
          </a:p>
        </p:txBody>
      </p:sp>
      <p:sp>
        <p:nvSpPr>
          <p:cNvPr id="156684" name="Text Box 56"/>
          <p:cNvSpPr txBox="1">
            <a:spLocks noChangeArrowheads="1"/>
          </p:cNvSpPr>
          <p:nvPr/>
        </p:nvSpPr>
        <p:spPr bwMode="auto">
          <a:xfrm>
            <a:off x="5521325" y="3484563"/>
            <a:ext cx="1162050" cy="366712"/>
          </a:xfrm>
          <a:prstGeom prst="rect">
            <a:avLst/>
          </a:prstGeom>
          <a:noFill/>
          <a:ln w="9525">
            <a:noFill/>
            <a:miter lim="800000"/>
            <a:headEnd/>
            <a:tailEnd/>
          </a:ln>
        </p:spPr>
        <p:txBody>
          <a:bodyPr wrap="none">
            <a:spAutoFit/>
          </a:bodyPr>
          <a:lstStyle/>
          <a:p>
            <a:r>
              <a:rPr lang="es-ES_tradnl"/>
              <a:t>N content</a:t>
            </a:r>
          </a:p>
        </p:txBody>
      </p:sp>
      <p:grpSp>
        <p:nvGrpSpPr>
          <p:cNvPr id="156685" name="21 Grupo"/>
          <p:cNvGrpSpPr>
            <a:grpSpLocks/>
          </p:cNvGrpSpPr>
          <p:nvPr/>
        </p:nvGrpSpPr>
        <p:grpSpPr bwMode="auto">
          <a:xfrm>
            <a:off x="323850" y="188913"/>
            <a:ext cx="4319588" cy="396875"/>
            <a:chOff x="323528" y="188640"/>
            <a:chExt cx="4968552" cy="396935"/>
          </a:xfrm>
        </p:grpSpPr>
        <p:sp>
          <p:nvSpPr>
            <p:cNvPr id="156689" name="22 CuadroTexto"/>
            <p:cNvSpPr txBox="1">
              <a:spLocks noChangeArrowheads="1"/>
            </p:cNvSpPr>
            <p:nvPr/>
          </p:nvSpPr>
          <p:spPr bwMode="auto">
            <a:xfrm>
              <a:off x="716118" y="188640"/>
              <a:ext cx="4179720" cy="396935"/>
            </a:xfrm>
            <a:prstGeom prst="rect">
              <a:avLst/>
            </a:prstGeom>
            <a:solidFill>
              <a:srgbClr val="FFF8EF"/>
            </a:solidFill>
            <a:ln w="9525">
              <a:noFill/>
              <a:miter lim="800000"/>
              <a:headEnd/>
              <a:tailEnd/>
            </a:ln>
          </p:spPr>
          <p:txBody>
            <a:bodyPr wrap="none">
              <a:spAutoFit/>
            </a:bodyPr>
            <a:lstStyle/>
            <a:p>
              <a:pPr algn="ctr"/>
              <a:r>
                <a:rPr lang="es-ES" sz="2000" b="1">
                  <a:solidFill>
                    <a:srgbClr val="000099"/>
                  </a:solidFill>
                  <a:cs typeface="Arial" charset="0"/>
                </a:rPr>
                <a:t>RESULTADOS Y DISCUSION</a:t>
              </a:r>
            </a:p>
          </p:txBody>
        </p:sp>
        <p:sp>
          <p:nvSpPr>
            <p:cNvPr id="57" name="56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156686" name="Rectangle 70"/>
          <p:cNvSpPr>
            <a:spLocks noChangeArrowheads="1"/>
          </p:cNvSpPr>
          <p:nvPr/>
        </p:nvSpPr>
        <p:spPr bwMode="auto">
          <a:xfrm>
            <a:off x="179388" y="549275"/>
            <a:ext cx="3960812" cy="576263"/>
          </a:xfrm>
          <a:prstGeom prst="rect">
            <a:avLst/>
          </a:prstGeom>
          <a:noFill/>
          <a:ln w="9525">
            <a:noFill/>
            <a:miter lim="800000"/>
            <a:headEnd/>
            <a:tailEnd/>
          </a:ln>
        </p:spPr>
        <p:txBody>
          <a:bodyPr/>
          <a:lstStyle/>
          <a:p>
            <a:pPr algn="just">
              <a:lnSpc>
                <a:spcPct val="50000"/>
              </a:lnSpc>
              <a:spcBef>
                <a:spcPct val="50000"/>
              </a:spcBef>
              <a:buFontTx/>
              <a:buChar char="•"/>
            </a:pPr>
            <a:endParaRPr lang="en-US" sz="1600">
              <a:solidFill>
                <a:srgbClr val="000099"/>
              </a:solidFill>
              <a:latin typeface="Verdana" pitchFamily="34" charset="0"/>
            </a:endParaRPr>
          </a:p>
          <a:p>
            <a:pPr algn="ctr">
              <a:lnSpc>
                <a:spcPct val="50000"/>
              </a:lnSpc>
              <a:spcBef>
                <a:spcPct val="50000"/>
              </a:spcBef>
            </a:pPr>
            <a:r>
              <a:rPr lang="en-US" sz="2000" b="1"/>
              <a:t>Condiciones de secado</a:t>
            </a:r>
          </a:p>
        </p:txBody>
      </p:sp>
      <p:sp>
        <p:nvSpPr>
          <p:cNvPr id="156688" name="Rectangle 11"/>
          <p:cNvSpPr>
            <a:spLocks noChangeArrowheads="1"/>
          </p:cNvSpPr>
          <p:nvPr/>
        </p:nvSpPr>
        <p:spPr bwMode="auto">
          <a:xfrm>
            <a:off x="3635375" y="679450"/>
            <a:ext cx="4595813" cy="400050"/>
          </a:xfrm>
          <a:prstGeom prst="rect">
            <a:avLst/>
          </a:prstGeom>
          <a:noFill/>
          <a:ln w="9525">
            <a:noFill/>
            <a:miter lim="800000"/>
            <a:headEnd/>
            <a:tailEnd/>
          </a:ln>
        </p:spPr>
        <p:txBody>
          <a:bodyPr>
            <a:spAutoFit/>
          </a:bodyPr>
          <a:lstStyle/>
          <a:p>
            <a:pPr algn="ctr">
              <a:spcBef>
                <a:spcPct val="50000"/>
              </a:spcBef>
            </a:pPr>
            <a:r>
              <a:rPr lang="en-US" b="1"/>
              <a:t>Materiales secados al aire a 110 ºC</a:t>
            </a:r>
            <a:r>
              <a:rPr lang="en-US" sz="2000" b="1"/>
              <a:t> </a:t>
            </a:r>
          </a:p>
        </p:txBody>
      </p:sp>
      <p:sp>
        <p:nvSpPr>
          <p:cNvPr id="59" name="58 CuadroTexto"/>
          <p:cNvSpPr txBox="1"/>
          <p:nvPr/>
        </p:nvSpPr>
        <p:spPr>
          <a:xfrm>
            <a:off x="7092280" y="188640"/>
            <a:ext cx="864339" cy="369332"/>
          </a:xfrm>
          <a:prstGeom prst="rect">
            <a:avLst/>
          </a:prstGeom>
          <a:solidFill>
            <a:srgbClr val="FFFF00"/>
          </a:solidFill>
        </p:spPr>
        <p:txBody>
          <a:bodyPr wrap="none" rtlCol="0">
            <a:spAutoFit/>
          </a:bodyPr>
          <a:lstStyle/>
          <a:p>
            <a:r>
              <a:rPr lang="es-ES" b="1" dirty="0" smtClean="0">
                <a:solidFill>
                  <a:srgbClr val="3333FF"/>
                </a:solidFill>
              </a:rPr>
              <a:t>oculta</a:t>
            </a:r>
            <a:endParaRPr lang="es-ES" b="1" dirty="0">
              <a:solidFill>
                <a:srgbClr val="3333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4262"/>
                                        </p:tgtEl>
                                        <p:attrNameLst>
                                          <p:attrName>style.visibility</p:attrName>
                                        </p:attrNameLst>
                                      </p:cBhvr>
                                      <p:to>
                                        <p:strVal val="visible"/>
                                      </p:to>
                                    </p:set>
                                    <p:animEffect transition="in" filter="wipe(down)">
                                      <p:cBhvr>
                                        <p:cTn id="7" dur="500"/>
                                        <p:tgtEl>
                                          <p:spTgt spid="2242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4309"/>
                                        </p:tgtEl>
                                        <p:attrNameLst>
                                          <p:attrName>style.visibility</p:attrName>
                                        </p:attrNameLst>
                                      </p:cBhvr>
                                      <p:to>
                                        <p:strVal val="visible"/>
                                      </p:to>
                                    </p:set>
                                    <p:animEffect transition="in" filter="wipe(down)">
                                      <p:cBhvr>
                                        <p:cTn id="12" dur="500"/>
                                        <p:tgtEl>
                                          <p:spTgt spid="22430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4265"/>
                                        </p:tgtEl>
                                        <p:attrNameLst>
                                          <p:attrName>style.visibility</p:attrName>
                                        </p:attrNameLst>
                                      </p:cBhvr>
                                      <p:to>
                                        <p:strVal val="visible"/>
                                      </p:to>
                                    </p:set>
                                    <p:animEffect transition="in" filter="wipe(down)">
                                      <p:cBhvr>
                                        <p:cTn id="15" dur="500"/>
                                        <p:tgtEl>
                                          <p:spTgt spid="224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2" grpId="0"/>
      <p:bldP spid="224265" grpId="0"/>
      <p:bldP spid="22430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19"/>
          <p:cNvGrpSpPr>
            <a:grpSpLocks/>
          </p:cNvGrpSpPr>
          <p:nvPr/>
        </p:nvGrpSpPr>
        <p:grpSpPr bwMode="auto">
          <a:xfrm>
            <a:off x="4378325" y="2609850"/>
            <a:ext cx="4370388" cy="3506788"/>
            <a:chOff x="2758" y="1517"/>
            <a:chExt cx="2753" cy="2209"/>
          </a:xfrm>
        </p:grpSpPr>
        <p:grpSp>
          <p:nvGrpSpPr>
            <p:cNvPr id="157766" name="Group 23"/>
            <p:cNvGrpSpPr>
              <a:grpSpLocks/>
            </p:cNvGrpSpPr>
            <p:nvPr/>
          </p:nvGrpSpPr>
          <p:grpSpPr bwMode="auto">
            <a:xfrm>
              <a:off x="2758" y="1517"/>
              <a:ext cx="2753" cy="2209"/>
              <a:chOff x="3067" y="1622"/>
              <a:chExt cx="2395" cy="2027"/>
            </a:xfrm>
          </p:grpSpPr>
          <p:graphicFrame>
            <p:nvGraphicFramePr>
              <p:cNvPr id="157699" name="Object 10"/>
              <p:cNvGraphicFramePr>
                <a:graphicFrameLocks noChangeAspect="1"/>
              </p:cNvGraphicFramePr>
              <p:nvPr/>
            </p:nvGraphicFramePr>
            <p:xfrm>
              <a:off x="3067" y="1622"/>
              <a:ext cx="2395" cy="2027"/>
            </p:xfrm>
            <a:graphic>
              <a:graphicData uri="http://schemas.openxmlformats.org/presentationml/2006/ole">
                <p:oleObj spid="_x0000_s157699" r:id="rId4" imgW="3565440" imgH="3018240" progId="">
                  <p:embed/>
                </p:oleObj>
              </a:graphicData>
            </a:graphic>
          </p:graphicFrame>
          <p:sp>
            <p:nvSpPr>
              <p:cNvPr id="157768" name="Oval 9"/>
              <p:cNvSpPr>
                <a:spLocks noChangeArrowheads="1"/>
              </p:cNvSpPr>
              <p:nvPr/>
            </p:nvSpPr>
            <p:spPr bwMode="auto">
              <a:xfrm>
                <a:off x="3729" y="2132"/>
                <a:ext cx="411" cy="1074"/>
              </a:xfrm>
              <a:prstGeom prst="ellipse">
                <a:avLst/>
              </a:prstGeom>
              <a:noFill/>
              <a:ln w="19050">
                <a:solidFill>
                  <a:schemeClr val="tx1"/>
                </a:solidFill>
                <a:round/>
                <a:headEnd/>
                <a:tailEnd/>
              </a:ln>
            </p:spPr>
            <p:txBody>
              <a:bodyPr wrap="none" anchor="ctr"/>
              <a:lstStyle/>
              <a:p>
                <a:endParaRPr lang="en-US"/>
              </a:p>
            </p:txBody>
          </p:sp>
        </p:grpSp>
        <p:sp>
          <p:nvSpPr>
            <p:cNvPr id="157767" name="Line 113"/>
            <p:cNvSpPr>
              <a:spLocks noChangeShapeType="1"/>
            </p:cNvSpPr>
            <p:nvPr/>
          </p:nvSpPr>
          <p:spPr bwMode="auto">
            <a:xfrm flipV="1">
              <a:off x="3725" y="2109"/>
              <a:ext cx="0" cy="1216"/>
            </a:xfrm>
            <a:prstGeom prst="line">
              <a:avLst/>
            </a:prstGeom>
            <a:noFill/>
            <a:ln w="9525">
              <a:solidFill>
                <a:schemeClr val="tx1"/>
              </a:solidFill>
              <a:prstDash val="dash"/>
              <a:round/>
              <a:headEnd/>
              <a:tailEnd/>
            </a:ln>
          </p:spPr>
          <p:txBody>
            <a:bodyPr/>
            <a:lstStyle/>
            <a:p>
              <a:endParaRPr lang="es-ES"/>
            </a:p>
          </p:txBody>
        </p:sp>
      </p:grpSp>
      <p:grpSp>
        <p:nvGrpSpPr>
          <p:cNvPr id="157701" name="Group 118"/>
          <p:cNvGrpSpPr>
            <a:grpSpLocks/>
          </p:cNvGrpSpPr>
          <p:nvPr/>
        </p:nvGrpSpPr>
        <p:grpSpPr bwMode="auto">
          <a:xfrm>
            <a:off x="133350" y="2598738"/>
            <a:ext cx="4103688" cy="3540125"/>
            <a:chOff x="84" y="1510"/>
            <a:chExt cx="2585" cy="2230"/>
          </a:xfrm>
        </p:grpSpPr>
        <p:grpSp>
          <p:nvGrpSpPr>
            <p:cNvPr id="157763" name="Group 114"/>
            <p:cNvGrpSpPr>
              <a:grpSpLocks/>
            </p:cNvGrpSpPr>
            <p:nvPr/>
          </p:nvGrpSpPr>
          <p:grpSpPr bwMode="auto">
            <a:xfrm>
              <a:off x="84" y="1510"/>
              <a:ext cx="2585" cy="2230"/>
              <a:chOff x="169" y="1622"/>
              <a:chExt cx="2395" cy="2034"/>
            </a:xfrm>
          </p:grpSpPr>
          <p:graphicFrame>
            <p:nvGraphicFramePr>
              <p:cNvPr id="157698" name="Object 115"/>
              <p:cNvGraphicFramePr>
                <a:graphicFrameLocks noChangeAspect="1"/>
              </p:cNvGraphicFramePr>
              <p:nvPr/>
            </p:nvGraphicFramePr>
            <p:xfrm>
              <a:off x="169" y="1622"/>
              <a:ext cx="2395" cy="2034"/>
            </p:xfrm>
            <a:graphic>
              <a:graphicData uri="http://schemas.openxmlformats.org/presentationml/2006/ole">
                <p:oleObj spid="_x0000_s157698" r:id="rId5" imgW="3565440" imgH="3026880" progId="">
                  <p:embed/>
                </p:oleObj>
              </a:graphicData>
            </a:graphic>
          </p:graphicFrame>
          <p:sp>
            <p:nvSpPr>
              <p:cNvPr id="157765" name="Oval 116"/>
              <p:cNvSpPr>
                <a:spLocks noChangeArrowheads="1"/>
              </p:cNvSpPr>
              <p:nvPr/>
            </p:nvSpPr>
            <p:spPr bwMode="auto">
              <a:xfrm>
                <a:off x="785" y="2159"/>
                <a:ext cx="411" cy="1074"/>
              </a:xfrm>
              <a:prstGeom prst="ellipse">
                <a:avLst/>
              </a:prstGeom>
              <a:noFill/>
              <a:ln w="19050">
                <a:solidFill>
                  <a:schemeClr val="tx1"/>
                </a:solidFill>
                <a:round/>
                <a:headEnd/>
                <a:tailEnd/>
              </a:ln>
            </p:spPr>
            <p:txBody>
              <a:bodyPr wrap="none" anchor="ctr"/>
              <a:lstStyle/>
              <a:p>
                <a:endParaRPr lang="en-US"/>
              </a:p>
            </p:txBody>
          </p:sp>
        </p:grpSp>
        <p:sp>
          <p:nvSpPr>
            <p:cNvPr id="157764" name="Line 117"/>
            <p:cNvSpPr>
              <a:spLocks noChangeShapeType="1"/>
            </p:cNvSpPr>
            <p:nvPr/>
          </p:nvSpPr>
          <p:spPr bwMode="auto">
            <a:xfrm flipV="1">
              <a:off x="997" y="2128"/>
              <a:ext cx="0" cy="1216"/>
            </a:xfrm>
            <a:prstGeom prst="line">
              <a:avLst/>
            </a:prstGeom>
            <a:noFill/>
            <a:ln w="9525">
              <a:solidFill>
                <a:schemeClr val="tx1"/>
              </a:solidFill>
              <a:prstDash val="dash"/>
              <a:round/>
              <a:headEnd/>
              <a:tailEnd/>
            </a:ln>
          </p:spPr>
          <p:txBody>
            <a:bodyPr/>
            <a:lstStyle/>
            <a:p>
              <a:endParaRPr lang="es-ES"/>
            </a:p>
          </p:txBody>
        </p:sp>
      </p:grpSp>
      <p:sp>
        <p:nvSpPr>
          <p:cNvPr id="157702" name="Rectangle 2"/>
          <p:cNvSpPr>
            <a:spLocks noChangeArrowheads="1"/>
          </p:cNvSpPr>
          <p:nvPr/>
        </p:nvSpPr>
        <p:spPr bwMode="auto">
          <a:xfrm>
            <a:off x="1619672" y="6021288"/>
            <a:ext cx="2933700" cy="338137"/>
          </a:xfrm>
          <a:prstGeom prst="rect">
            <a:avLst/>
          </a:prstGeom>
          <a:noFill/>
          <a:ln w="9525">
            <a:noFill/>
            <a:miter lim="800000"/>
            <a:headEnd/>
            <a:tailEnd/>
          </a:ln>
        </p:spPr>
        <p:txBody>
          <a:bodyPr wrap="none">
            <a:spAutoFit/>
          </a:bodyPr>
          <a:lstStyle/>
          <a:p>
            <a:r>
              <a:rPr lang="en-US" sz="1600" dirty="0">
                <a:latin typeface="Verdana" pitchFamily="34" charset="0"/>
              </a:rPr>
              <a:t>Nueva </a:t>
            </a:r>
            <a:r>
              <a:rPr lang="en-US" sz="1600" dirty="0" err="1">
                <a:latin typeface="Verdana" pitchFamily="34" charset="0"/>
              </a:rPr>
              <a:t>banda</a:t>
            </a:r>
            <a:r>
              <a:rPr lang="en-US" sz="1600" dirty="0">
                <a:latin typeface="Verdana" pitchFamily="34" charset="0"/>
              </a:rPr>
              <a:t> a 1664 cm</a:t>
            </a:r>
            <a:r>
              <a:rPr lang="en-US" sz="1600" baseline="30000" dirty="0">
                <a:latin typeface="Verdana" pitchFamily="34" charset="0"/>
              </a:rPr>
              <a:t>-1</a:t>
            </a:r>
          </a:p>
        </p:txBody>
      </p:sp>
      <p:sp>
        <p:nvSpPr>
          <p:cNvPr id="230404" name="Text Box 4"/>
          <p:cNvSpPr txBox="1">
            <a:spLocks noChangeArrowheads="1"/>
          </p:cNvSpPr>
          <p:nvPr/>
        </p:nvSpPr>
        <p:spPr bwMode="auto">
          <a:xfrm>
            <a:off x="5373688" y="2581275"/>
            <a:ext cx="2825750" cy="338138"/>
          </a:xfrm>
          <a:prstGeom prst="rect">
            <a:avLst/>
          </a:prstGeom>
          <a:noFill/>
          <a:ln w="9525">
            <a:noFill/>
            <a:miter lim="800000"/>
            <a:headEnd/>
            <a:tailEnd/>
          </a:ln>
        </p:spPr>
        <p:txBody>
          <a:bodyPr wrap="none">
            <a:spAutoFit/>
          </a:bodyPr>
          <a:lstStyle/>
          <a:p>
            <a:pPr algn="ctr"/>
            <a:r>
              <a:rPr lang="es-ES" sz="1600" b="1">
                <a:solidFill>
                  <a:srgbClr val="000096"/>
                </a:solidFill>
                <a:latin typeface="Verdana" pitchFamily="34" charset="0"/>
              </a:rPr>
              <a:t>FTIR -SBA-DT (NNN)-6</a:t>
            </a:r>
          </a:p>
        </p:txBody>
      </p:sp>
      <p:sp>
        <p:nvSpPr>
          <p:cNvPr id="157704" name="Text Box 5"/>
          <p:cNvSpPr txBox="1">
            <a:spLocks noChangeArrowheads="1"/>
          </p:cNvSpPr>
          <p:nvPr/>
        </p:nvSpPr>
        <p:spPr bwMode="auto">
          <a:xfrm>
            <a:off x="974725" y="2586038"/>
            <a:ext cx="2720975" cy="338137"/>
          </a:xfrm>
          <a:prstGeom prst="rect">
            <a:avLst/>
          </a:prstGeom>
          <a:noFill/>
          <a:ln w="9525">
            <a:noFill/>
            <a:miter lim="800000"/>
            <a:headEnd/>
            <a:tailEnd/>
          </a:ln>
        </p:spPr>
        <p:txBody>
          <a:bodyPr wrap="none">
            <a:spAutoFit/>
          </a:bodyPr>
          <a:lstStyle/>
          <a:p>
            <a:pPr algn="ctr"/>
            <a:r>
              <a:rPr lang="es-ES" sz="1600" b="1">
                <a:solidFill>
                  <a:srgbClr val="000096"/>
                </a:solidFill>
                <a:latin typeface="Verdana" pitchFamily="34" charset="0"/>
              </a:rPr>
              <a:t>FTIR - SBA-ED (NN)-6</a:t>
            </a:r>
          </a:p>
        </p:txBody>
      </p:sp>
      <p:sp>
        <p:nvSpPr>
          <p:cNvPr id="157705" name="Line 6"/>
          <p:cNvSpPr>
            <a:spLocks noChangeShapeType="1"/>
          </p:cNvSpPr>
          <p:nvPr/>
        </p:nvSpPr>
        <p:spPr bwMode="auto">
          <a:xfrm>
            <a:off x="1874838" y="4748213"/>
            <a:ext cx="752946" cy="1273075"/>
          </a:xfrm>
          <a:prstGeom prst="line">
            <a:avLst/>
          </a:prstGeom>
          <a:noFill/>
          <a:ln w="9525">
            <a:solidFill>
              <a:schemeClr val="tx1"/>
            </a:solidFill>
            <a:round/>
            <a:headEnd/>
            <a:tailEnd type="triangle" w="med" len="med"/>
          </a:ln>
        </p:spPr>
        <p:txBody>
          <a:bodyPr/>
          <a:lstStyle/>
          <a:p>
            <a:endParaRPr lang="es-ES"/>
          </a:p>
        </p:txBody>
      </p:sp>
      <p:sp>
        <p:nvSpPr>
          <p:cNvPr id="230411" name="Line 11"/>
          <p:cNvSpPr>
            <a:spLocks noChangeShapeType="1"/>
          </p:cNvSpPr>
          <p:nvPr/>
        </p:nvSpPr>
        <p:spPr bwMode="auto">
          <a:xfrm flipH="1">
            <a:off x="3923928" y="4922838"/>
            <a:ext cx="1733922" cy="1098450"/>
          </a:xfrm>
          <a:prstGeom prst="line">
            <a:avLst/>
          </a:prstGeom>
          <a:noFill/>
          <a:ln w="9525">
            <a:solidFill>
              <a:schemeClr val="tx1"/>
            </a:solidFill>
            <a:round/>
            <a:headEnd/>
            <a:tailEnd type="triangle" w="med" len="med"/>
          </a:ln>
        </p:spPr>
        <p:txBody>
          <a:bodyPr/>
          <a:lstStyle/>
          <a:p>
            <a:endParaRPr lang="es-ES"/>
          </a:p>
        </p:txBody>
      </p:sp>
      <p:sp>
        <p:nvSpPr>
          <p:cNvPr id="157707" name="Text Box 13"/>
          <p:cNvSpPr txBox="1">
            <a:spLocks noChangeArrowheads="1"/>
          </p:cNvSpPr>
          <p:nvPr/>
        </p:nvSpPr>
        <p:spPr bwMode="auto">
          <a:xfrm>
            <a:off x="2339975" y="3041650"/>
            <a:ext cx="1508125" cy="336550"/>
          </a:xfrm>
          <a:prstGeom prst="rect">
            <a:avLst/>
          </a:prstGeom>
          <a:noFill/>
          <a:ln w="9525">
            <a:noFill/>
            <a:miter lim="800000"/>
            <a:headEnd/>
            <a:tailEnd/>
          </a:ln>
        </p:spPr>
        <p:txBody>
          <a:bodyPr wrap="none" lIns="90000" tIns="46800" rIns="90000" bIns="46800">
            <a:spAutoFit/>
          </a:bodyPr>
          <a:lstStyle/>
          <a:p>
            <a:r>
              <a:rPr lang="es-ES" sz="1600"/>
              <a:t>Dried at 110ºC</a:t>
            </a:r>
          </a:p>
        </p:txBody>
      </p:sp>
      <p:sp>
        <p:nvSpPr>
          <p:cNvPr id="230417" name="Line 17"/>
          <p:cNvSpPr>
            <a:spLocks noChangeShapeType="1"/>
          </p:cNvSpPr>
          <p:nvPr/>
        </p:nvSpPr>
        <p:spPr bwMode="auto">
          <a:xfrm>
            <a:off x="4644009" y="6237312"/>
            <a:ext cx="1224136" cy="0"/>
          </a:xfrm>
          <a:prstGeom prst="line">
            <a:avLst/>
          </a:prstGeom>
          <a:noFill/>
          <a:ln w="9525">
            <a:solidFill>
              <a:schemeClr val="tx1"/>
            </a:solidFill>
            <a:round/>
            <a:headEnd/>
            <a:tailEnd type="triangle" w="med" len="med"/>
          </a:ln>
        </p:spPr>
        <p:txBody>
          <a:bodyPr/>
          <a:lstStyle/>
          <a:p>
            <a:endParaRPr lang="es-ES"/>
          </a:p>
        </p:txBody>
      </p:sp>
      <p:sp>
        <p:nvSpPr>
          <p:cNvPr id="230418" name="Rectangle 18"/>
          <p:cNvSpPr>
            <a:spLocks noChangeArrowheads="1"/>
          </p:cNvSpPr>
          <p:nvPr/>
        </p:nvSpPr>
        <p:spPr bwMode="auto">
          <a:xfrm>
            <a:off x="5940425" y="5949280"/>
            <a:ext cx="1655763" cy="585787"/>
          </a:xfrm>
          <a:prstGeom prst="rect">
            <a:avLst/>
          </a:prstGeom>
          <a:noFill/>
          <a:ln w="9525">
            <a:noFill/>
            <a:miter lim="800000"/>
            <a:headEnd/>
            <a:tailEnd/>
          </a:ln>
        </p:spPr>
        <p:txBody>
          <a:bodyPr>
            <a:spAutoFit/>
          </a:bodyPr>
          <a:lstStyle/>
          <a:p>
            <a:pPr algn="ctr"/>
            <a:r>
              <a:rPr lang="en-US" sz="1600" b="1" dirty="0">
                <a:solidFill>
                  <a:srgbClr val="CC0000"/>
                </a:solidFill>
                <a:latin typeface="Verdana" pitchFamily="34" charset="0"/>
              </a:rPr>
              <a:t>Se forma enlace </a:t>
            </a:r>
            <a:r>
              <a:rPr lang="en-US" sz="1600" b="1" dirty="0" smtClean="0">
                <a:solidFill>
                  <a:srgbClr val="CC0000"/>
                </a:solidFill>
                <a:latin typeface="Verdana" pitchFamily="34" charset="0"/>
              </a:rPr>
              <a:t>C=O?</a:t>
            </a:r>
            <a:endParaRPr lang="en-US" sz="1600" b="1" baseline="30000" dirty="0">
              <a:solidFill>
                <a:srgbClr val="CC0000"/>
              </a:solidFill>
              <a:latin typeface="Verdana" pitchFamily="34" charset="0"/>
            </a:endParaRPr>
          </a:p>
        </p:txBody>
      </p:sp>
      <p:sp>
        <p:nvSpPr>
          <p:cNvPr id="230520" name="Text Box 120"/>
          <p:cNvSpPr txBox="1">
            <a:spLocks noChangeArrowheads="1"/>
          </p:cNvSpPr>
          <p:nvPr/>
        </p:nvSpPr>
        <p:spPr bwMode="auto">
          <a:xfrm>
            <a:off x="6848475" y="3022600"/>
            <a:ext cx="1508125" cy="336550"/>
          </a:xfrm>
          <a:prstGeom prst="rect">
            <a:avLst/>
          </a:prstGeom>
          <a:noFill/>
          <a:ln w="9525">
            <a:noFill/>
            <a:miter lim="800000"/>
            <a:headEnd/>
            <a:tailEnd/>
          </a:ln>
        </p:spPr>
        <p:txBody>
          <a:bodyPr wrap="none" lIns="90000" tIns="46800" rIns="90000" bIns="46800">
            <a:spAutoFit/>
          </a:bodyPr>
          <a:lstStyle/>
          <a:p>
            <a:r>
              <a:rPr lang="es-ES" sz="1600"/>
              <a:t>Dried at 110ºC</a:t>
            </a:r>
          </a:p>
        </p:txBody>
      </p:sp>
      <p:grpSp>
        <p:nvGrpSpPr>
          <p:cNvPr id="157711" name="Group 111"/>
          <p:cNvGrpSpPr>
            <a:grpSpLocks/>
          </p:cNvGrpSpPr>
          <p:nvPr/>
        </p:nvGrpSpPr>
        <p:grpSpPr bwMode="auto">
          <a:xfrm>
            <a:off x="963613" y="1508125"/>
            <a:ext cx="3260725" cy="996950"/>
            <a:chOff x="551" y="698"/>
            <a:chExt cx="2241" cy="688"/>
          </a:xfrm>
        </p:grpSpPr>
        <p:sp>
          <p:nvSpPr>
            <p:cNvPr id="157726" name="AutoShape 64"/>
            <p:cNvSpPr>
              <a:spLocks noChangeAspect="1" noChangeArrowheads="1" noTextEdit="1"/>
            </p:cNvSpPr>
            <p:nvPr/>
          </p:nvSpPr>
          <p:spPr bwMode="auto">
            <a:xfrm>
              <a:off x="553" y="698"/>
              <a:ext cx="2239" cy="688"/>
            </a:xfrm>
            <a:prstGeom prst="rect">
              <a:avLst/>
            </a:prstGeom>
            <a:noFill/>
            <a:ln w="9525">
              <a:noFill/>
              <a:miter lim="800000"/>
              <a:headEnd/>
              <a:tailEnd/>
            </a:ln>
          </p:spPr>
          <p:txBody>
            <a:bodyPr/>
            <a:lstStyle/>
            <a:p>
              <a:endParaRPr lang="es-ES"/>
            </a:p>
          </p:txBody>
        </p:sp>
        <p:sp>
          <p:nvSpPr>
            <p:cNvPr id="157727" name="Rectangle 66"/>
            <p:cNvSpPr>
              <a:spLocks noChangeArrowheads="1"/>
            </p:cNvSpPr>
            <p:nvPr/>
          </p:nvSpPr>
          <p:spPr bwMode="auto">
            <a:xfrm>
              <a:off x="760" y="1066"/>
              <a:ext cx="76"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O</a:t>
              </a:r>
              <a:endParaRPr lang="es-ES_tradnl"/>
            </a:p>
          </p:txBody>
        </p:sp>
        <p:sp>
          <p:nvSpPr>
            <p:cNvPr id="157728" name="Rectangle 67"/>
            <p:cNvSpPr>
              <a:spLocks noChangeArrowheads="1"/>
            </p:cNvSpPr>
            <p:nvPr/>
          </p:nvSpPr>
          <p:spPr bwMode="auto">
            <a:xfrm>
              <a:off x="760" y="886"/>
              <a:ext cx="76"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O</a:t>
              </a:r>
              <a:endParaRPr lang="es-ES_tradnl"/>
            </a:p>
          </p:txBody>
        </p:sp>
        <p:sp>
          <p:nvSpPr>
            <p:cNvPr id="157729" name="Rectangle 68"/>
            <p:cNvSpPr>
              <a:spLocks noChangeArrowheads="1"/>
            </p:cNvSpPr>
            <p:nvPr/>
          </p:nvSpPr>
          <p:spPr bwMode="auto">
            <a:xfrm>
              <a:off x="984" y="959"/>
              <a:ext cx="58"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S</a:t>
              </a:r>
              <a:endParaRPr lang="es-ES_tradnl"/>
            </a:p>
          </p:txBody>
        </p:sp>
        <p:sp>
          <p:nvSpPr>
            <p:cNvPr id="157730" name="Rectangle 69"/>
            <p:cNvSpPr>
              <a:spLocks noChangeArrowheads="1"/>
            </p:cNvSpPr>
            <p:nvPr/>
          </p:nvSpPr>
          <p:spPr bwMode="auto">
            <a:xfrm>
              <a:off x="1039" y="959"/>
              <a:ext cx="29"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i</a:t>
              </a:r>
              <a:endParaRPr lang="es-ES_tradnl"/>
            </a:p>
          </p:txBody>
        </p:sp>
        <p:sp>
          <p:nvSpPr>
            <p:cNvPr id="157731" name="Rectangle 70"/>
            <p:cNvSpPr>
              <a:spLocks noChangeArrowheads="1"/>
            </p:cNvSpPr>
            <p:nvPr/>
          </p:nvSpPr>
          <p:spPr bwMode="auto">
            <a:xfrm>
              <a:off x="1578" y="959"/>
              <a:ext cx="75"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N</a:t>
              </a:r>
              <a:endParaRPr lang="es-ES_tradnl"/>
            </a:p>
          </p:txBody>
        </p:sp>
        <p:sp>
          <p:nvSpPr>
            <p:cNvPr id="157732" name="Rectangle 71"/>
            <p:cNvSpPr>
              <a:spLocks noChangeArrowheads="1"/>
            </p:cNvSpPr>
            <p:nvPr/>
          </p:nvSpPr>
          <p:spPr bwMode="auto">
            <a:xfrm>
              <a:off x="1651" y="959"/>
              <a:ext cx="75"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H</a:t>
              </a:r>
              <a:endParaRPr lang="es-ES_tradnl"/>
            </a:p>
          </p:txBody>
        </p:sp>
        <p:sp>
          <p:nvSpPr>
            <p:cNvPr id="157733" name="Rectangle 72"/>
            <p:cNvSpPr>
              <a:spLocks noChangeArrowheads="1"/>
            </p:cNvSpPr>
            <p:nvPr/>
          </p:nvSpPr>
          <p:spPr bwMode="auto">
            <a:xfrm>
              <a:off x="974" y="1137"/>
              <a:ext cx="76"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O</a:t>
              </a:r>
              <a:endParaRPr lang="es-ES_tradnl"/>
            </a:p>
          </p:txBody>
        </p:sp>
        <p:sp>
          <p:nvSpPr>
            <p:cNvPr id="157734" name="Rectangle 73"/>
            <p:cNvSpPr>
              <a:spLocks noChangeArrowheads="1"/>
            </p:cNvSpPr>
            <p:nvPr/>
          </p:nvSpPr>
          <p:spPr bwMode="auto">
            <a:xfrm>
              <a:off x="1049" y="1137"/>
              <a:ext cx="75"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H</a:t>
              </a:r>
              <a:endParaRPr lang="es-ES_tradnl"/>
            </a:p>
          </p:txBody>
        </p:sp>
        <p:sp>
          <p:nvSpPr>
            <p:cNvPr id="157735" name="Line 79"/>
            <p:cNvSpPr>
              <a:spLocks noChangeShapeType="1"/>
            </p:cNvSpPr>
            <p:nvPr/>
          </p:nvSpPr>
          <p:spPr bwMode="auto">
            <a:xfrm>
              <a:off x="633" y="1128"/>
              <a:ext cx="112" cy="0"/>
            </a:xfrm>
            <a:prstGeom prst="line">
              <a:avLst/>
            </a:prstGeom>
            <a:noFill/>
            <a:ln w="9525">
              <a:solidFill>
                <a:srgbClr val="000000"/>
              </a:solidFill>
              <a:round/>
              <a:headEnd/>
              <a:tailEnd/>
            </a:ln>
          </p:spPr>
          <p:txBody>
            <a:bodyPr/>
            <a:lstStyle/>
            <a:p>
              <a:endParaRPr lang="es-ES"/>
            </a:p>
          </p:txBody>
        </p:sp>
        <p:sp>
          <p:nvSpPr>
            <p:cNvPr id="157736" name="Line 80"/>
            <p:cNvSpPr>
              <a:spLocks noChangeShapeType="1"/>
            </p:cNvSpPr>
            <p:nvPr/>
          </p:nvSpPr>
          <p:spPr bwMode="auto">
            <a:xfrm>
              <a:off x="633" y="949"/>
              <a:ext cx="112" cy="0"/>
            </a:xfrm>
            <a:prstGeom prst="line">
              <a:avLst/>
            </a:prstGeom>
            <a:noFill/>
            <a:ln w="9525">
              <a:solidFill>
                <a:srgbClr val="000000"/>
              </a:solidFill>
              <a:round/>
              <a:headEnd/>
              <a:tailEnd/>
            </a:ln>
          </p:spPr>
          <p:txBody>
            <a:bodyPr/>
            <a:lstStyle/>
            <a:p>
              <a:endParaRPr lang="es-ES"/>
            </a:p>
          </p:txBody>
        </p:sp>
        <p:sp>
          <p:nvSpPr>
            <p:cNvPr id="157737" name="Line 81"/>
            <p:cNvSpPr>
              <a:spLocks noChangeShapeType="1"/>
            </p:cNvSpPr>
            <p:nvPr/>
          </p:nvSpPr>
          <p:spPr bwMode="auto">
            <a:xfrm flipV="1">
              <a:off x="1073" y="934"/>
              <a:ext cx="117" cy="73"/>
            </a:xfrm>
            <a:prstGeom prst="line">
              <a:avLst/>
            </a:prstGeom>
            <a:noFill/>
            <a:ln w="9525">
              <a:solidFill>
                <a:srgbClr val="000000"/>
              </a:solidFill>
              <a:round/>
              <a:headEnd/>
              <a:tailEnd/>
            </a:ln>
          </p:spPr>
          <p:txBody>
            <a:bodyPr/>
            <a:lstStyle/>
            <a:p>
              <a:endParaRPr lang="es-ES"/>
            </a:p>
          </p:txBody>
        </p:sp>
        <p:sp>
          <p:nvSpPr>
            <p:cNvPr id="157738" name="Line 82"/>
            <p:cNvSpPr>
              <a:spLocks noChangeShapeType="1"/>
            </p:cNvSpPr>
            <p:nvPr/>
          </p:nvSpPr>
          <p:spPr bwMode="auto">
            <a:xfrm>
              <a:off x="1190" y="934"/>
              <a:ext cx="141" cy="88"/>
            </a:xfrm>
            <a:prstGeom prst="line">
              <a:avLst/>
            </a:prstGeom>
            <a:noFill/>
            <a:ln w="9525">
              <a:solidFill>
                <a:srgbClr val="000000"/>
              </a:solidFill>
              <a:round/>
              <a:headEnd/>
              <a:tailEnd/>
            </a:ln>
          </p:spPr>
          <p:txBody>
            <a:bodyPr/>
            <a:lstStyle/>
            <a:p>
              <a:endParaRPr lang="es-ES"/>
            </a:p>
          </p:txBody>
        </p:sp>
        <p:sp>
          <p:nvSpPr>
            <p:cNvPr id="157739" name="Line 83"/>
            <p:cNvSpPr>
              <a:spLocks noChangeShapeType="1"/>
            </p:cNvSpPr>
            <p:nvPr/>
          </p:nvSpPr>
          <p:spPr bwMode="auto">
            <a:xfrm flipV="1">
              <a:off x="1331" y="934"/>
              <a:ext cx="142" cy="88"/>
            </a:xfrm>
            <a:prstGeom prst="line">
              <a:avLst/>
            </a:prstGeom>
            <a:noFill/>
            <a:ln w="9525">
              <a:solidFill>
                <a:srgbClr val="000000"/>
              </a:solidFill>
              <a:round/>
              <a:headEnd/>
              <a:tailEnd/>
            </a:ln>
          </p:spPr>
          <p:txBody>
            <a:bodyPr/>
            <a:lstStyle/>
            <a:p>
              <a:endParaRPr lang="es-ES"/>
            </a:p>
          </p:txBody>
        </p:sp>
        <p:sp>
          <p:nvSpPr>
            <p:cNvPr id="157740" name="Line 84"/>
            <p:cNvSpPr>
              <a:spLocks noChangeShapeType="1"/>
            </p:cNvSpPr>
            <p:nvPr/>
          </p:nvSpPr>
          <p:spPr bwMode="auto">
            <a:xfrm>
              <a:off x="1473" y="934"/>
              <a:ext cx="83" cy="51"/>
            </a:xfrm>
            <a:prstGeom prst="line">
              <a:avLst/>
            </a:prstGeom>
            <a:noFill/>
            <a:ln w="9525">
              <a:solidFill>
                <a:srgbClr val="000000"/>
              </a:solidFill>
              <a:round/>
              <a:headEnd/>
              <a:tailEnd/>
            </a:ln>
          </p:spPr>
          <p:txBody>
            <a:bodyPr/>
            <a:lstStyle/>
            <a:p>
              <a:endParaRPr lang="es-ES"/>
            </a:p>
          </p:txBody>
        </p:sp>
        <p:sp>
          <p:nvSpPr>
            <p:cNvPr id="157741" name="Line 85"/>
            <p:cNvSpPr>
              <a:spLocks noChangeShapeType="1"/>
            </p:cNvSpPr>
            <p:nvPr/>
          </p:nvSpPr>
          <p:spPr bwMode="auto">
            <a:xfrm>
              <a:off x="843" y="966"/>
              <a:ext cx="125" cy="41"/>
            </a:xfrm>
            <a:prstGeom prst="line">
              <a:avLst/>
            </a:prstGeom>
            <a:noFill/>
            <a:ln w="9525">
              <a:solidFill>
                <a:srgbClr val="000000"/>
              </a:solidFill>
              <a:round/>
              <a:headEnd/>
              <a:tailEnd/>
            </a:ln>
          </p:spPr>
          <p:txBody>
            <a:bodyPr/>
            <a:lstStyle/>
            <a:p>
              <a:endParaRPr lang="es-ES"/>
            </a:p>
          </p:txBody>
        </p:sp>
        <p:sp>
          <p:nvSpPr>
            <p:cNvPr id="157742" name="Line 86"/>
            <p:cNvSpPr>
              <a:spLocks noChangeShapeType="1"/>
            </p:cNvSpPr>
            <p:nvPr/>
          </p:nvSpPr>
          <p:spPr bwMode="auto">
            <a:xfrm flipV="1">
              <a:off x="843" y="1043"/>
              <a:ext cx="125" cy="62"/>
            </a:xfrm>
            <a:prstGeom prst="line">
              <a:avLst/>
            </a:prstGeom>
            <a:noFill/>
            <a:ln w="9525">
              <a:solidFill>
                <a:srgbClr val="000000"/>
              </a:solidFill>
              <a:round/>
              <a:headEnd/>
              <a:tailEnd/>
            </a:ln>
          </p:spPr>
          <p:txBody>
            <a:bodyPr/>
            <a:lstStyle/>
            <a:p>
              <a:endParaRPr lang="es-ES"/>
            </a:p>
          </p:txBody>
        </p:sp>
        <p:sp>
          <p:nvSpPr>
            <p:cNvPr id="157743" name="Line 87"/>
            <p:cNvSpPr>
              <a:spLocks noChangeShapeType="1"/>
            </p:cNvSpPr>
            <p:nvPr/>
          </p:nvSpPr>
          <p:spPr bwMode="auto">
            <a:xfrm>
              <a:off x="1011" y="1075"/>
              <a:ext cx="0" cy="64"/>
            </a:xfrm>
            <a:prstGeom prst="line">
              <a:avLst/>
            </a:prstGeom>
            <a:noFill/>
            <a:ln w="9525">
              <a:solidFill>
                <a:srgbClr val="000000"/>
              </a:solidFill>
              <a:round/>
              <a:headEnd/>
              <a:tailEnd/>
            </a:ln>
          </p:spPr>
          <p:txBody>
            <a:bodyPr/>
            <a:lstStyle/>
            <a:p>
              <a:endParaRPr lang="es-ES"/>
            </a:p>
          </p:txBody>
        </p:sp>
        <p:sp>
          <p:nvSpPr>
            <p:cNvPr id="157744" name="Line 88"/>
            <p:cNvSpPr>
              <a:spLocks noChangeShapeType="1"/>
            </p:cNvSpPr>
            <p:nvPr/>
          </p:nvSpPr>
          <p:spPr bwMode="auto">
            <a:xfrm flipV="1">
              <a:off x="1734" y="934"/>
              <a:ext cx="93" cy="58"/>
            </a:xfrm>
            <a:prstGeom prst="line">
              <a:avLst/>
            </a:prstGeom>
            <a:noFill/>
            <a:ln w="9525">
              <a:solidFill>
                <a:srgbClr val="000000"/>
              </a:solidFill>
              <a:round/>
              <a:headEnd/>
              <a:tailEnd/>
            </a:ln>
          </p:spPr>
          <p:txBody>
            <a:bodyPr/>
            <a:lstStyle/>
            <a:p>
              <a:endParaRPr lang="es-ES"/>
            </a:p>
          </p:txBody>
        </p:sp>
        <p:sp>
          <p:nvSpPr>
            <p:cNvPr id="157745" name="Line 89"/>
            <p:cNvSpPr>
              <a:spLocks noChangeShapeType="1"/>
            </p:cNvSpPr>
            <p:nvPr/>
          </p:nvSpPr>
          <p:spPr bwMode="auto">
            <a:xfrm>
              <a:off x="1827" y="934"/>
              <a:ext cx="163" cy="0"/>
            </a:xfrm>
            <a:prstGeom prst="line">
              <a:avLst/>
            </a:prstGeom>
            <a:noFill/>
            <a:ln w="9525">
              <a:solidFill>
                <a:srgbClr val="000000"/>
              </a:solidFill>
              <a:round/>
              <a:headEnd/>
              <a:tailEnd/>
            </a:ln>
          </p:spPr>
          <p:txBody>
            <a:bodyPr/>
            <a:lstStyle/>
            <a:p>
              <a:endParaRPr lang="es-ES"/>
            </a:p>
          </p:txBody>
        </p:sp>
        <p:sp>
          <p:nvSpPr>
            <p:cNvPr id="157746" name="Line 90"/>
            <p:cNvSpPr>
              <a:spLocks noChangeShapeType="1"/>
            </p:cNvSpPr>
            <p:nvPr/>
          </p:nvSpPr>
          <p:spPr bwMode="auto">
            <a:xfrm>
              <a:off x="1990" y="934"/>
              <a:ext cx="83" cy="51"/>
            </a:xfrm>
            <a:prstGeom prst="line">
              <a:avLst/>
            </a:prstGeom>
            <a:noFill/>
            <a:ln w="9525">
              <a:solidFill>
                <a:srgbClr val="000000"/>
              </a:solidFill>
              <a:round/>
              <a:headEnd/>
              <a:tailEnd/>
            </a:ln>
          </p:spPr>
          <p:txBody>
            <a:bodyPr/>
            <a:lstStyle/>
            <a:p>
              <a:endParaRPr lang="es-ES"/>
            </a:p>
          </p:txBody>
        </p:sp>
        <p:sp>
          <p:nvSpPr>
            <p:cNvPr id="157747" name="Rectangle 94"/>
            <p:cNvSpPr>
              <a:spLocks noChangeArrowheads="1"/>
            </p:cNvSpPr>
            <p:nvPr/>
          </p:nvSpPr>
          <p:spPr bwMode="auto">
            <a:xfrm>
              <a:off x="796" y="1230"/>
              <a:ext cx="76"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O</a:t>
              </a:r>
              <a:endParaRPr lang="es-ES_tradnl"/>
            </a:p>
          </p:txBody>
        </p:sp>
        <p:sp>
          <p:nvSpPr>
            <p:cNvPr id="157748" name="Rectangle 95"/>
            <p:cNvSpPr>
              <a:spLocks noChangeArrowheads="1"/>
            </p:cNvSpPr>
            <p:nvPr/>
          </p:nvSpPr>
          <p:spPr bwMode="auto">
            <a:xfrm>
              <a:off x="870" y="1230"/>
              <a:ext cx="75"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H</a:t>
              </a:r>
              <a:endParaRPr lang="es-ES_tradnl"/>
            </a:p>
          </p:txBody>
        </p:sp>
        <p:sp>
          <p:nvSpPr>
            <p:cNvPr id="157749" name="Line 96"/>
            <p:cNvSpPr>
              <a:spLocks noChangeShapeType="1"/>
            </p:cNvSpPr>
            <p:nvPr/>
          </p:nvSpPr>
          <p:spPr bwMode="auto">
            <a:xfrm>
              <a:off x="669" y="1293"/>
              <a:ext cx="112" cy="0"/>
            </a:xfrm>
            <a:prstGeom prst="line">
              <a:avLst/>
            </a:prstGeom>
            <a:noFill/>
            <a:ln w="9525">
              <a:solidFill>
                <a:srgbClr val="000000"/>
              </a:solidFill>
              <a:round/>
              <a:headEnd/>
              <a:tailEnd/>
            </a:ln>
          </p:spPr>
          <p:txBody>
            <a:bodyPr/>
            <a:lstStyle/>
            <a:p>
              <a:endParaRPr lang="es-ES"/>
            </a:p>
          </p:txBody>
        </p:sp>
        <p:sp>
          <p:nvSpPr>
            <p:cNvPr id="157750" name="Rectangle 97"/>
            <p:cNvSpPr>
              <a:spLocks noChangeArrowheads="1"/>
            </p:cNvSpPr>
            <p:nvPr/>
          </p:nvSpPr>
          <p:spPr bwMode="auto">
            <a:xfrm>
              <a:off x="784" y="742"/>
              <a:ext cx="76"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O</a:t>
              </a:r>
              <a:endParaRPr lang="es-ES_tradnl"/>
            </a:p>
          </p:txBody>
        </p:sp>
        <p:sp>
          <p:nvSpPr>
            <p:cNvPr id="157751" name="Rectangle 98"/>
            <p:cNvSpPr>
              <a:spLocks noChangeArrowheads="1"/>
            </p:cNvSpPr>
            <p:nvPr/>
          </p:nvSpPr>
          <p:spPr bwMode="auto">
            <a:xfrm>
              <a:off x="858" y="742"/>
              <a:ext cx="75" cy="126"/>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H</a:t>
              </a:r>
              <a:endParaRPr lang="es-ES_tradnl"/>
            </a:p>
          </p:txBody>
        </p:sp>
        <p:sp>
          <p:nvSpPr>
            <p:cNvPr id="157752" name="Line 99"/>
            <p:cNvSpPr>
              <a:spLocks noChangeShapeType="1"/>
            </p:cNvSpPr>
            <p:nvPr/>
          </p:nvSpPr>
          <p:spPr bwMode="auto">
            <a:xfrm>
              <a:off x="657" y="804"/>
              <a:ext cx="112" cy="0"/>
            </a:xfrm>
            <a:prstGeom prst="line">
              <a:avLst/>
            </a:prstGeom>
            <a:noFill/>
            <a:ln w="9525">
              <a:solidFill>
                <a:srgbClr val="000000"/>
              </a:solidFill>
              <a:round/>
              <a:headEnd/>
              <a:tailEnd/>
            </a:ln>
          </p:spPr>
          <p:txBody>
            <a:bodyPr/>
            <a:lstStyle/>
            <a:p>
              <a:endParaRPr lang="es-ES"/>
            </a:p>
          </p:txBody>
        </p:sp>
        <p:sp>
          <p:nvSpPr>
            <p:cNvPr id="157753" name="Line 100"/>
            <p:cNvSpPr>
              <a:spLocks noChangeShapeType="1"/>
            </p:cNvSpPr>
            <p:nvPr/>
          </p:nvSpPr>
          <p:spPr bwMode="auto">
            <a:xfrm flipV="1">
              <a:off x="626" y="701"/>
              <a:ext cx="65" cy="214"/>
            </a:xfrm>
            <a:prstGeom prst="line">
              <a:avLst/>
            </a:prstGeom>
            <a:noFill/>
            <a:ln w="9525">
              <a:solidFill>
                <a:srgbClr val="000000"/>
              </a:solidFill>
              <a:round/>
              <a:headEnd/>
              <a:tailEnd/>
            </a:ln>
          </p:spPr>
          <p:txBody>
            <a:bodyPr/>
            <a:lstStyle/>
            <a:p>
              <a:endParaRPr lang="es-ES"/>
            </a:p>
          </p:txBody>
        </p:sp>
        <p:sp>
          <p:nvSpPr>
            <p:cNvPr id="157754" name="Line 101"/>
            <p:cNvSpPr>
              <a:spLocks noChangeShapeType="1"/>
            </p:cNvSpPr>
            <p:nvPr/>
          </p:nvSpPr>
          <p:spPr bwMode="auto">
            <a:xfrm flipV="1">
              <a:off x="626" y="915"/>
              <a:ext cx="0" cy="249"/>
            </a:xfrm>
            <a:prstGeom prst="line">
              <a:avLst/>
            </a:prstGeom>
            <a:noFill/>
            <a:ln w="9525">
              <a:solidFill>
                <a:srgbClr val="000000"/>
              </a:solidFill>
              <a:round/>
              <a:headEnd/>
              <a:tailEnd/>
            </a:ln>
          </p:spPr>
          <p:txBody>
            <a:bodyPr/>
            <a:lstStyle/>
            <a:p>
              <a:endParaRPr lang="es-ES"/>
            </a:p>
          </p:txBody>
        </p:sp>
        <p:sp>
          <p:nvSpPr>
            <p:cNvPr id="157755" name="Line 102"/>
            <p:cNvSpPr>
              <a:spLocks noChangeShapeType="1"/>
            </p:cNvSpPr>
            <p:nvPr/>
          </p:nvSpPr>
          <p:spPr bwMode="auto">
            <a:xfrm flipH="1" flipV="1">
              <a:off x="626" y="1164"/>
              <a:ext cx="65" cy="213"/>
            </a:xfrm>
            <a:prstGeom prst="line">
              <a:avLst/>
            </a:prstGeom>
            <a:noFill/>
            <a:ln w="9525">
              <a:solidFill>
                <a:srgbClr val="000000"/>
              </a:solidFill>
              <a:round/>
              <a:headEnd/>
              <a:tailEnd/>
            </a:ln>
          </p:spPr>
          <p:txBody>
            <a:bodyPr/>
            <a:lstStyle/>
            <a:p>
              <a:endParaRPr lang="es-ES"/>
            </a:p>
          </p:txBody>
        </p:sp>
        <p:sp>
          <p:nvSpPr>
            <p:cNvPr id="157756" name="Line 103"/>
            <p:cNvSpPr>
              <a:spLocks noChangeShapeType="1"/>
            </p:cNvSpPr>
            <p:nvPr/>
          </p:nvSpPr>
          <p:spPr bwMode="auto">
            <a:xfrm>
              <a:off x="551" y="1224"/>
              <a:ext cx="140" cy="153"/>
            </a:xfrm>
            <a:prstGeom prst="line">
              <a:avLst/>
            </a:prstGeom>
            <a:noFill/>
            <a:ln w="9525">
              <a:solidFill>
                <a:srgbClr val="000000"/>
              </a:solidFill>
              <a:round/>
              <a:headEnd/>
              <a:tailEnd/>
            </a:ln>
          </p:spPr>
          <p:txBody>
            <a:bodyPr/>
            <a:lstStyle/>
            <a:p>
              <a:endParaRPr lang="es-ES"/>
            </a:p>
          </p:txBody>
        </p:sp>
        <p:sp>
          <p:nvSpPr>
            <p:cNvPr id="157757" name="Line 104"/>
            <p:cNvSpPr>
              <a:spLocks noChangeShapeType="1"/>
            </p:cNvSpPr>
            <p:nvPr/>
          </p:nvSpPr>
          <p:spPr bwMode="auto">
            <a:xfrm>
              <a:off x="551" y="855"/>
              <a:ext cx="0" cy="369"/>
            </a:xfrm>
            <a:prstGeom prst="line">
              <a:avLst/>
            </a:prstGeom>
            <a:noFill/>
            <a:ln w="9525">
              <a:solidFill>
                <a:srgbClr val="000000"/>
              </a:solidFill>
              <a:round/>
              <a:headEnd/>
              <a:tailEnd/>
            </a:ln>
          </p:spPr>
          <p:txBody>
            <a:bodyPr/>
            <a:lstStyle/>
            <a:p>
              <a:endParaRPr lang="es-ES"/>
            </a:p>
          </p:txBody>
        </p:sp>
        <p:sp>
          <p:nvSpPr>
            <p:cNvPr id="157758" name="Line 105"/>
            <p:cNvSpPr>
              <a:spLocks noChangeShapeType="1"/>
            </p:cNvSpPr>
            <p:nvPr/>
          </p:nvSpPr>
          <p:spPr bwMode="auto">
            <a:xfrm flipH="1">
              <a:off x="551" y="701"/>
              <a:ext cx="140" cy="154"/>
            </a:xfrm>
            <a:prstGeom prst="line">
              <a:avLst/>
            </a:prstGeom>
            <a:noFill/>
            <a:ln w="9525">
              <a:solidFill>
                <a:srgbClr val="000000"/>
              </a:solidFill>
              <a:round/>
              <a:headEnd/>
              <a:tailEnd/>
            </a:ln>
          </p:spPr>
          <p:txBody>
            <a:bodyPr/>
            <a:lstStyle/>
            <a:p>
              <a:endParaRPr lang="es-ES"/>
            </a:p>
          </p:txBody>
        </p:sp>
        <p:grpSp>
          <p:nvGrpSpPr>
            <p:cNvPr id="157759" name="Group 109"/>
            <p:cNvGrpSpPr>
              <a:grpSpLocks/>
            </p:cNvGrpSpPr>
            <p:nvPr/>
          </p:nvGrpSpPr>
          <p:grpSpPr bwMode="auto">
            <a:xfrm>
              <a:off x="2104" y="959"/>
              <a:ext cx="202" cy="155"/>
              <a:chOff x="2377" y="974"/>
              <a:chExt cx="172" cy="103"/>
            </a:xfrm>
          </p:grpSpPr>
          <p:sp>
            <p:nvSpPr>
              <p:cNvPr id="157760" name="Rectangle 106"/>
              <p:cNvSpPr>
                <a:spLocks noChangeArrowheads="1"/>
              </p:cNvSpPr>
              <p:nvPr/>
            </p:nvSpPr>
            <p:spPr bwMode="auto">
              <a:xfrm>
                <a:off x="2377" y="974"/>
                <a:ext cx="64" cy="83"/>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N</a:t>
                </a:r>
                <a:endParaRPr lang="es-ES_tradnl"/>
              </a:p>
            </p:txBody>
          </p:sp>
          <p:sp>
            <p:nvSpPr>
              <p:cNvPr id="157761" name="Rectangle 107"/>
              <p:cNvSpPr>
                <a:spLocks noChangeArrowheads="1"/>
              </p:cNvSpPr>
              <p:nvPr/>
            </p:nvSpPr>
            <p:spPr bwMode="auto">
              <a:xfrm>
                <a:off x="2449" y="974"/>
                <a:ext cx="64" cy="83"/>
              </a:xfrm>
              <a:prstGeom prst="rect">
                <a:avLst/>
              </a:prstGeom>
              <a:noFill/>
              <a:ln w="9525">
                <a:noFill/>
                <a:miter lim="800000"/>
                <a:headEnd/>
                <a:tailEnd/>
              </a:ln>
            </p:spPr>
            <p:txBody>
              <a:bodyPr wrap="none" lIns="0" tIns="0" rIns="0" bIns="0">
                <a:spAutoFit/>
              </a:bodyPr>
              <a:lstStyle/>
              <a:p>
                <a:r>
                  <a:rPr lang="es-ES_tradnl" sz="1200">
                    <a:solidFill>
                      <a:srgbClr val="000000"/>
                    </a:solidFill>
                    <a:latin typeface="Times New Roman" pitchFamily="18" charset="0"/>
                  </a:rPr>
                  <a:t>H</a:t>
                </a:r>
                <a:endParaRPr lang="es-ES_tradnl"/>
              </a:p>
            </p:txBody>
          </p:sp>
          <p:sp>
            <p:nvSpPr>
              <p:cNvPr id="157762" name="Rectangle 108"/>
              <p:cNvSpPr>
                <a:spLocks noChangeArrowheads="1"/>
              </p:cNvSpPr>
              <p:nvPr/>
            </p:nvSpPr>
            <p:spPr bwMode="auto">
              <a:xfrm>
                <a:off x="2516" y="1014"/>
                <a:ext cx="33" cy="63"/>
              </a:xfrm>
              <a:prstGeom prst="rect">
                <a:avLst/>
              </a:prstGeom>
              <a:noFill/>
              <a:ln w="9525">
                <a:noFill/>
                <a:miter lim="800000"/>
                <a:headEnd/>
                <a:tailEnd/>
              </a:ln>
            </p:spPr>
            <p:txBody>
              <a:bodyPr wrap="none" lIns="0" tIns="0" rIns="0" bIns="0">
                <a:spAutoFit/>
              </a:bodyPr>
              <a:lstStyle/>
              <a:p>
                <a:r>
                  <a:rPr lang="es-ES_tradnl" sz="900">
                    <a:solidFill>
                      <a:srgbClr val="000000"/>
                    </a:solidFill>
                    <a:latin typeface="Times New Roman" pitchFamily="18" charset="0"/>
                  </a:rPr>
                  <a:t>2</a:t>
                </a:r>
                <a:endParaRPr lang="es-ES_tradnl"/>
              </a:p>
            </p:txBody>
          </p:sp>
        </p:grpSp>
      </p:grpSp>
      <p:sp>
        <p:nvSpPr>
          <p:cNvPr id="230521" name="Oval 121"/>
          <p:cNvSpPr>
            <a:spLocks noChangeArrowheads="1"/>
          </p:cNvSpPr>
          <p:nvPr/>
        </p:nvSpPr>
        <p:spPr bwMode="auto">
          <a:xfrm>
            <a:off x="2344738" y="1754188"/>
            <a:ext cx="446087" cy="442912"/>
          </a:xfrm>
          <a:prstGeom prst="ellipse">
            <a:avLst/>
          </a:prstGeom>
          <a:noFill/>
          <a:ln w="12700">
            <a:solidFill>
              <a:srgbClr val="CC0000"/>
            </a:solidFill>
            <a:round/>
            <a:headEnd/>
            <a:tailEnd/>
          </a:ln>
        </p:spPr>
        <p:txBody>
          <a:bodyPr wrap="none" anchor="ctr"/>
          <a:lstStyle/>
          <a:p>
            <a:endParaRPr lang="en-US"/>
          </a:p>
        </p:txBody>
      </p:sp>
      <p:pic>
        <p:nvPicPr>
          <p:cNvPr id="230424" name="Picture 15"/>
          <p:cNvPicPr>
            <a:picLocks noChangeAspect="1" noChangeArrowheads="1"/>
          </p:cNvPicPr>
          <p:nvPr/>
        </p:nvPicPr>
        <p:blipFill>
          <a:blip r:embed="rId6" cstate="print"/>
          <a:srcRect/>
          <a:stretch>
            <a:fillRect/>
          </a:stretch>
        </p:blipFill>
        <p:spPr bwMode="auto">
          <a:xfrm>
            <a:off x="5011738" y="1600200"/>
            <a:ext cx="3271837" cy="896938"/>
          </a:xfrm>
          <a:prstGeom prst="rect">
            <a:avLst/>
          </a:prstGeom>
          <a:noFill/>
          <a:ln w="9525">
            <a:noFill/>
            <a:miter lim="800000"/>
            <a:headEnd/>
            <a:tailEnd/>
          </a:ln>
        </p:spPr>
      </p:pic>
      <p:sp>
        <p:nvSpPr>
          <p:cNvPr id="230522" name="Oval 122"/>
          <p:cNvSpPr>
            <a:spLocks noChangeArrowheads="1"/>
          </p:cNvSpPr>
          <p:nvPr/>
        </p:nvSpPr>
        <p:spPr bwMode="auto">
          <a:xfrm>
            <a:off x="7129463" y="1797050"/>
            <a:ext cx="454025" cy="434975"/>
          </a:xfrm>
          <a:prstGeom prst="ellipse">
            <a:avLst/>
          </a:prstGeom>
          <a:noFill/>
          <a:ln w="12700">
            <a:solidFill>
              <a:srgbClr val="CC0000"/>
            </a:solidFill>
            <a:round/>
            <a:headEnd/>
            <a:tailEnd/>
          </a:ln>
        </p:spPr>
        <p:txBody>
          <a:bodyPr wrap="none" anchor="ctr"/>
          <a:lstStyle/>
          <a:p>
            <a:endParaRPr lang="en-US"/>
          </a:p>
        </p:txBody>
      </p:sp>
      <p:sp>
        <p:nvSpPr>
          <p:cNvPr id="230523" name="Oval 123"/>
          <p:cNvSpPr>
            <a:spLocks noChangeArrowheads="1"/>
          </p:cNvSpPr>
          <p:nvPr/>
        </p:nvSpPr>
        <p:spPr bwMode="auto">
          <a:xfrm>
            <a:off x="6381750" y="1789113"/>
            <a:ext cx="454025" cy="433387"/>
          </a:xfrm>
          <a:prstGeom prst="ellipse">
            <a:avLst/>
          </a:prstGeom>
          <a:noFill/>
          <a:ln w="12700">
            <a:solidFill>
              <a:srgbClr val="CC0000"/>
            </a:solidFill>
            <a:round/>
            <a:headEnd/>
            <a:tailEnd/>
          </a:ln>
        </p:spPr>
        <p:txBody>
          <a:bodyPr wrap="none" anchor="ctr"/>
          <a:lstStyle/>
          <a:p>
            <a:endParaRPr lang="en-US"/>
          </a:p>
        </p:txBody>
      </p:sp>
      <p:sp>
        <p:nvSpPr>
          <p:cNvPr id="230524" name="Rectangle 124"/>
          <p:cNvSpPr>
            <a:spLocks noChangeArrowheads="1"/>
          </p:cNvSpPr>
          <p:nvPr/>
        </p:nvSpPr>
        <p:spPr bwMode="auto">
          <a:xfrm>
            <a:off x="1858963" y="1135063"/>
            <a:ext cx="6026150" cy="338137"/>
          </a:xfrm>
          <a:prstGeom prst="rect">
            <a:avLst/>
          </a:prstGeom>
          <a:noFill/>
          <a:ln w="9525">
            <a:noFill/>
            <a:miter lim="800000"/>
            <a:headEnd/>
            <a:tailEnd/>
          </a:ln>
        </p:spPr>
        <p:txBody>
          <a:bodyPr>
            <a:spAutoFit/>
          </a:bodyPr>
          <a:lstStyle/>
          <a:p>
            <a:pPr algn="ctr"/>
            <a:r>
              <a:rPr lang="en-US" sz="1600" b="1">
                <a:solidFill>
                  <a:srgbClr val="CC0000"/>
                </a:solidFill>
                <a:cs typeface="Arial" charset="0"/>
              </a:rPr>
              <a:t>Los grupos amino secundarios son inestables</a:t>
            </a:r>
            <a:endParaRPr lang="en-US" sz="1600" b="1" baseline="30000">
              <a:solidFill>
                <a:srgbClr val="CC0000"/>
              </a:solidFill>
              <a:cs typeface="Arial" charset="0"/>
            </a:endParaRPr>
          </a:p>
        </p:txBody>
      </p:sp>
      <p:sp>
        <p:nvSpPr>
          <p:cNvPr id="230527" name="Line 127"/>
          <p:cNvSpPr>
            <a:spLocks noChangeShapeType="1"/>
          </p:cNvSpPr>
          <p:nvPr/>
        </p:nvSpPr>
        <p:spPr bwMode="auto">
          <a:xfrm flipH="1">
            <a:off x="2743200" y="1471613"/>
            <a:ext cx="368300" cy="261937"/>
          </a:xfrm>
          <a:prstGeom prst="line">
            <a:avLst/>
          </a:prstGeom>
          <a:noFill/>
          <a:ln w="19050">
            <a:solidFill>
              <a:srgbClr val="CC0000"/>
            </a:solidFill>
            <a:round/>
            <a:headEnd/>
            <a:tailEnd type="triangle" w="med" len="med"/>
          </a:ln>
        </p:spPr>
        <p:txBody>
          <a:bodyPr/>
          <a:lstStyle/>
          <a:p>
            <a:endParaRPr lang="es-ES"/>
          </a:p>
        </p:txBody>
      </p:sp>
      <p:sp>
        <p:nvSpPr>
          <p:cNvPr id="230528" name="Line 128"/>
          <p:cNvSpPr>
            <a:spLocks noChangeShapeType="1"/>
          </p:cNvSpPr>
          <p:nvPr/>
        </p:nvSpPr>
        <p:spPr bwMode="auto">
          <a:xfrm>
            <a:off x="6119813" y="1450975"/>
            <a:ext cx="1044575" cy="320675"/>
          </a:xfrm>
          <a:prstGeom prst="line">
            <a:avLst/>
          </a:prstGeom>
          <a:noFill/>
          <a:ln w="19050">
            <a:solidFill>
              <a:srgbClr val="CC0000"/>
            </a:solidFill>
            <a:round/>
            <a:headEnd/>
            <a:tailEnd type="triangle" w="med" len="med"/>
          </a:ln>
        </p:spPr>
        <p:txBody>
          <a:bodyPr/>
          <a:lstStyle/>
          <a:p>
            <a:endParaRPr lang="es-ES"/>
          </a:p>
        </p:txBody>
      </p:sp>
      <p:sp>
        <p:nvSpPr>
          <p:cNvPr id="230529" name="Line 129"/>
          <p:cNvSpPr>
            <a:spLocks noChangeShapeType="1"/>
          </p:cNvSpPr>
          <p:nvPr/>
        </p:nvSpPr>
        <p:spPr bwMode="auto">
          <a:xfrm>
            <a:off x="5751513" y="1439863"/>
            <a:ext cx="688975" cy="333375"/>
          </a:xfrm>
          <a:prstGeom prst="line">
            <a:avLst/>
          </a:prstGeom>
          <a:noFill/>
          <a:ln w="19050">
            <a:solidFill>
              <a:srgbClr val="CC0000"/>
            </a:solidFill>
            <a:round/>
            <a:headEnd/>
            <a:tailEnd type="triangle" w="med" len="med"/>
          </a:ln>
        </p:spPr>
        <p:txBody>
          <a:bodyPr/>
          <a:lstStyle/>
          <a:p>
            <a:endParaRPr lang="es-ES"/>
          </a:p>
        </p:txBody>
      </p:sp>
      <p:grpSp>
        <p:nvGrpSpPr>
          <p:cNvPr id="157720" name="21 Grupo"/>
          <p:cNvGrpSpPr>
            <a:grpSpLocks/>
          </p:cNvGrpSpPr>
          <p:nvPr/>
        </p:nvGrpSpPr>
        <p:grpSpPr bwMode="auto">
          <a:xfrm>
            <a:off x="323850" y="188913"/>
            <a:ext cx="4319588" cy="396875"/>
            <a:chOff x="323528" y="188640"/>
            <a:chExt cx="4968552" cy="396935"/>
          </a:xfrm>
        </p:grpSpPr>
        <p:sp>
          <p:nvSpPr>
            <p:cNvPr id="157724" name="22 CuadroTexto"/>
            <p:cNvSpPr txBox="1">
              <a:spLocks noChangeArrowheads="1"/>
            </p:cNvSpPr>
            <p:nvPr/>
          </p:nvSpPr>
          <p:spPr bwMode="auto">
            <a:xfrm>
              <a:off x="716118" y="188640"/>
              <a:ext cx="4179720" cy="396935"/>
            </a:xfrm>
            <a:prstGeom prst="rect">
              <a:avLst/>
            </a:prstGeom>
            <a:solidFill>
              <a:srgbClr val="FFF8EF"/>
            </a:solidFill>
            <a:ln w="9525">
              <a:noFill/>
              <a:miter lim="800000"/>
              <a:headEnd/>
              <a:tailEnd/>
            </a:ln>
          </p:spPr>
          <p:txBody>
            <a:bodyPr wrap="none">
              <a:spAutoFit/>
            </a:bodyPr>
            <a:lstStyle/>
            <a:p>
              <a:pPr algn="ctr"/>
              <a:r>
                <a:rPr lang="es-ES" sz="2000" b="1">
                  <a:solidFill>
                    <a:srgbClr val="000099"/>
                  </a:solidFill>
                  <a:cs typeface="Arial" charset="0"/>
                </a:rPr>
                <a:t>RESULTADOS Y DISCUSION</a:t>
              </a:r>
            </a:p>
          </p:txBody>
        </p:sp>
        <p:sp>
          <p:nvSpPr>
            <p:cNvPr id="70" name="69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157721" name="Rectangle 70"/>
          <p:cNvSpPr>
            <a:spLocks noChangeArrowheads="1"/>
          </p:cNvSpPr>
          <p:nvPr/>
        </p:nvSpPr>
        <p:spPr bwMode="auto">
          <a:xfrm>
            <a:off x="179388" y="549275"/>
            <a:ext cx="3960812" cy="576263"/>
          </a:xfrm>
          <a:prstGeom prst="rect">
            <a:avLst/>
          </a:prstGeom>
          <a:noFill/>
          <a:ln w="9525">
            <a:noFill/>
            <a:miter lim="800000"/>
            <a:headEnd/>
            <a:tailEnd/>
          </a:ln>
        </p:spPr>
        <p:txBody>
          <a:bodyPr/>
          <a:lstStyle/>
          <a:p>
            <a:pPr algn="just">
              <a:lnSpc>
                <a:spcPct val="50000"/>
              </a:lnSpc>
              <a:spcBef>
                <a:spcPct val="50000"/>
              </a:spcBef>
              <a:buFontTx/>
              <a:buChar char="•"/>
            </a:pPr>
            <a:endParaRPr lang="en-US" sz="1600">
              <a:solidFill>
                <a:srgbClr val="000099"/>
              </a:solidFill>
              <a:latin typeface="Verdana" pitchFamily="34" charset="0"/>
            </a:endParaRPr>
          </a:p>
          <a:p>
            <a:pPr algn="ctr">
              <a:lnSpc>
                <a:spcPct val="50000"/>
              </a:lnSpc>
              <a:spcBef>
                <a:spcPct val="50000"/>
              </a:spcBef>
            </a:pPr>
            <a:r>
              <a:rPr lang="en-US" sz="2000" b="1"/>
              <a:t>Condiciones de secado</a:t>
            </a:r>
          </a:p>
        </p:txBody>
      </p:sp>
      <p:sp>
        <p:nvSpPr>
          <p:cNvPr id="157723" name="Rectangle 11"/>
          <p:cNvSpPr>
            <a:spLocks noChangeArrowheads="1"/>
          </p:cNvSpPr>
          <p:nvPr/>
        </p:nvSpPr>
        <p:spPr bwMode="auto">
          <a:xfrm>
            <a:off x="3635375" y="679450"/>
            <a:ext cx="4595813" cy="400050"/>
          </a:xfrm>
          <a:prstGeom prst="rect">
            <a:avLst/>
          </a:prstGeom>
          <a:noFill/>
          <a:ln w="9525">
            <a:noFill/>
            <a:miter lim="800000"/>
            <a:headEnd/>
            <a:tailEnd/>
          </a:ln>
        </p:spPr>
        <p:txBody>
          <a:bodyPr>
            <a:spAutoFit/>
          </a:bodyPr>
          <a:lstStyle/>
          <a:p>
            <a:pPr algn="ctr">
              <a:spcBef>
                <a:spcPct val="50000"/>
              </a:spcBef>
            </a:pPr>
            <a:r>
              <a:rPr lang="en-US" b="1"/>
              <a:t>Materiales secados al aire a 110 ºC</a:t>
            </a:r>
            <a:r>
              <a:rPr lang="en-US" sz="2000" b="1"/>
              <a:t> </a:t>
            </a:r>
          </a:p>
        </p:txBody>
      </p:sp>
      <p:sp>
        <p:nvSpPr>
          <p:cNvPr id="73" name="Text Box 29"/>
          <p:cNvSpPr txBox="1">
            <a:spLocks noChangeArrowheads="1"/>
          </p:cNvSpPr>
          <p:nvPr/>
        </p:nvSpPr>
        <p:spPr bwMode="auto">
          <a:xfrm>
            <a:off x="0" y="6453336"/>
            <a:ext cx="6769323" cy="307777"/>
          </a:xfrm>
          <a:prstGeom prst="rect">
            <a:avLst/>
          </a:prstGeom>
          <a:noFill/>
          <a:ln w="9525">
            <a:noFill/>
            <a:miter lim="800000"/>
            <a:headEnd/>
            <a:tailEnd/>
          </a:ln>
        </p:spPr>
        <p:txBody>
          <a:bodyPr wrap="square">
            <a:spAutoFit/>
          </a:bodyPr>
          <a:lstStyle/>
          <a:p>
            <a:pPr algn="ctr"/>
            <a:r>
              <a:rPr lang="en-US" sz="1400" b="1" dirty="0">
                <a:solidFill>
                  <a:srgbClr val="990000"/>
                </a:solidFill>
              </a:rPr>
              <a:t>Calleja et al. </a:t>
            </a:r>
            <a:r>
              <a:rPr lang="en-US" sz="1400" b="1" i="1" dirty="0">
                <a:solidFill>
                  <a:srgbClr val="990000"/>
                </a:solidFill>
              </a:rPr>
              <a:t>Top. </a:t>
            </a:r>
            <a:r>
              <a:rPr lang="en-US" sz="1400" b="1" i="1" dirty="0" err="1">
                <a:solidFill>
                  <a:srgbClr val="990000"/>
                </a:solidFill>
              </a:rPr>
              <a:t>Catal</a:t>
            </a:r>
            <a:r>
              <a:rPr lang="en-US" sz="1400" b="1" i="1" dirty="0" smtClean="0">
                <a:solidFill>
                  <a:srgbClr val="990000"/>
                </a:solidFill>
              </a:rPr>
              <a:t>. </a:t>
            </a:r>
            <a:r>
              <a:rPr lang="en-US" sz="1400" b="1" dirty="0" smtClean="0">
                <a:solidFill>
                  <a:srgbClr val="990000"/>
                </a:solidFill>
              </a:rPr>
              <a:t>54 </a:t>
            </a:r>
            <a:r>
              <a:rPr lang="en-US" sz="1400" b="1" dirty="0">
                <a:solidFill>
                  <a:srgbClr val="990000"/>
                </a:solidFill>
              </a:rPr>
              <a:t>(2011) 135-145</a:t>
            </a:r>
            <a:endParaRPr lang="en-US" sz="1400" dirty="0">
              <a:solidFill>
                <a:srgbClr val="990000"/>
              </a:solidFill>
            </a:endParaRPr>
          </a:p>
        </p:txBody>
      </p:sp>
      <p:sp>
        <p:nvSpPr>
          <p:cNvPr id="74" name="73 CuadroTexto"/>
          <p:cNvSpPr txBox="1"/>
          <p:nvPr/>
        </p:nvSpPr>
        <p:spPr>
          <a:xfrm>
            <a:off x="7092280" y="188640"/>
            <a:ext cx="864339" cy="369332"/>
          </a:xfrm>
          <a:prstGeom prst="rect">
            <a:avLst/>
          </a:prstGeom>
          <a:solidFill>
            <a:srgbClr val="FFFF00"/>
          </a:solidFill>
        </p:spPr>
        <p:txBody>
          <a:bodyPr wrap="none" rtlCol="0">
            <a:spAutoFit/>
          </a:bodyPr>
          <a:lstStyle/>
          <a:p>
            <a:r>
              <a:rPr lang="es-ES" b="1" dirty="0" smtClean="0">
                <a:solidFill>
                  <a:srgbClr val="3333FF"/>
                </a:solidFill>
              </a:rPr>
              <a:t>oculta</a:t>
            </a:r>
            <a:endParaRPr lang="es-ES" b="1" dirty="0">
              <a:solidFill>
                <a:srgbClr val="3333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0411"/>
                                        </p:tgtEl>
                                        <p:attrNameLst>
                                          <p:attrName>style.visibility</p:attrName>
                                        </p:attrNameLst>
                                      </p:cBhvr>
                                      <p:to>
                                        <p:strVal val="visible"/>
                                      </p:to>
                                    </p:set>
                                    <p:animEffect transition="in" filter="wipe(down)">
                                      <p:cBhvr>
                                        <p:cTn id="10" dur="500"/>
                                        <p:tgtEl>
                                          <p:spTgt spid="2304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0520"/>
                                        </p:tgtEl>
                                        <p:attrNameLst>
                                          <p:attrName>style.visibility</p:attrName>
                                        </p:attrNameLst>
                                      </p:cBhvr>
                                      <p:to>
                                        <p:strVal val="visible"/>
                                      </p:to>
                                    </p:set>
                                    <p:animEffect transition="in" filter="wipe(down)">
                                      <p:cBhvr>
                                        <p:cTn id="13" dur="500"/>
                                        <p:tgtEl>
                                          <p:spTgt spid="2305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0404"/>
                                        </p:tgtEl>
                                        <p:attrNameLst>
                                          <p:attrName>style.visibility</p:attrName>
                                        </p:attrNameLst>
                                      </p:cBhvr>
                                      <p:to>
                                        <p:strVal val="visible"/>
                                      </p:to>
                                    </p:set>
                                    <p:animEffect transition="in" filter="wipe(down)">
                                      <p:cBhvr>
                                        <p:cTn id="16" dur="500"/>
                                        <p:tgtEl>
                                          <p:spTgt spid="230404"/>
                                        </p:tgtEl>
                                      </p:cBhvr>
                                    </p:animEffect>
                                  </p:childTnLst>
                                </p:cTn>
                              </p:par>
                              <p:par>
                                <p:cTn id="17" presetID="22" presetClass="entr" presetSubtype="4" fill="hold" nodeType="withEffect">
                                  <p:stCondLst>
                                    <p:cond delay="0"/>
                                  </p:stCondLst>
                                  <p:childTnLst>
                                    <p:set>
                                      <p:cBhvr>
                                        <p:cTn id="18" dur="1" fill="hold">
                                          <p:stCondLst>
                                            <p:cond delay="0"/>
                                          </p:stCondLst>
                                        </p:cTn>
                                        <p:tgtEl>
                                          <p:spTgt spid="230424"/>
                                        </p:tgtEl>
                                        <p:attrNameLst>
                                          <p:attrName>style.visibility</p:attrName>
                                        </p:attrNameLst>
                                      </p:cBhvr>
                                      <p:to>
                                        <p:strVal val="visible"/>
                                      </p:to>
                                    </p:set>
                                    <p:animEffect transition="in" filter="wipe(down)">
                                      <p:cBhvr>
                                        <p:cTn id="19" dur="500"/>
                                        <p:tgtEl>
                                          <p:spTgt spid="2304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0521"/>
                                        </p:tgtEl>
                                        <p:attrNameLst>
                                          <p:attrName>style.visibility</p:attrName>
                                        </p:attrNameLst>
                                      </p:cBhvr>
                                      <p:to>
                                        <p:strVal val="visible"/>
                                      </p:to>
                                    </p:set>
                                    <p:animEffect transition="in" filter="wipe(down)">
                                      <p:cBhvr>
                                        <p:cTn id="24" dur="500"/>
                                        <p:tgtEl>
                                          <p:spTgt spid="2305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0527"/>
                                        </p:tgtEl>
                                        <p:attrNameLst>
                                          <p:attrName>style.visibility</p:attrName>
                                        </p:attrNameLst>
                                      </p:cBhvr>
                                      <p:to>
                                        <p:strVal val="visible"/>
                                      </p:to>
                                    </p:set>
                                    <p:animEffect transition="in" filter="wipe(down)">
                                      <p:cBhvr>
                                        <p:cTn id="27" dur="500"/>
                                        <p:tgtEl>
                                          <p:spTgt spid="2305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0524"/>
                                        </p:tgtEl>
                                        <p:attrNameLst>
                                          <p:attrName>style.visibility</p:attrName>
                                        </p:attrNameLst>
                                      </p:cBhvr>
                                      <p:to>
                                        <p:strVal val="visible"/>
                                      </p:to>
                                    </p:set>
                                    <p:animEffect transition="in" filter="wipe(down)">
                                      <p:cBhvr>
                                        <p:cTn id="30" dur="500"/>
                                        <p:tgtEl>
                                          <p:spTgt spid="2305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0529"/>
                                        </p:tgtEl>
                                        <p:attrNameLst>
                                          <p:attrName>style.visibility</p:attrName>
                                        </p:attrNameLst>
                                      </p:cBhvr>
                                      <p:to>
                                        <p:strVal val="visible"/>
                                      </p:to>
                                    </p:set>
                                    <p:animEffect transition="in" filter="wipe(down)">
                                      <p:cBhvr>
                                        <p:cTn id="33" dur="500"/>
                                        <p:tgtEl>
                                          <p:spTgt spid="2305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0523"/>
                                        </p:tgtEl>
                                        <p:attrNameLst>
                                          <p:attrName>style.visibility</p:attrName>
                                        </p:attrNameLst>
                                      </p:cBhvr>
                                      <p:to>
                                        <p:strVal val="visible"/>
                                      </p:to>
                                    </p:set>
                                    <p:animEffect transition="in" filter="wipe(down)">
                                      <p:cBhvr>
                                        <p:cTn id="36" dur="500"/>
                                        <p:tgtEl>
                                          <p:spTgt spid="2305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30528"/>
                                        </p:tgtEl>
                                        <p:attrNameLst>
                                          <p:attrName>style.visibility</p:attrName>
                                        </p:attrNameLst>
                                      </p:cBhvr>
                                      <p:to>
                                        <p:strVal val="visible"/>
                                      </p:to>
                                    </p:set>
                                    <p:animEffect transition="in" filter="wipe(down)">
                                      <p:cBhvr>
                                        <p:cTn id="39" dur="500"/>
                                        <p:tgtEl>
                                          <p:spTgt spid="2305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30522"/>
                                        </p:tgtEl>
                                        <p:attrNameLst>
                                          <p:attrName>style.visibility</p:attrName>
                                        </p:attrNameLst>
                                      </p:cBhvr>
                                      <p:to>
                                        <p:strVal val="visible"/>
                                      </p:to>
                                    </p:set>
                                    <p:animEffect transition="in" filter="wipe(down)">
                                      <p:cBhvr>
                                        <p:cTn id="42" dur="500"/>
                                        <p:tgtEl>
                                          <p:spTgt spid="2305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0417"/>
                                        </p:tgtEl>
                                        <p:attrNameLst>
                                          <p:attrName>style.visibility</p:attrName>
                                        </p:attrNameLst>
                                      </p:cBhvr>
                                      <p:to>
                                        <p:strVal val="visible"/>
                                      </p:to>
                                    </p:set>
                                    <p:animEffect transition="in" filter="wipe(down)">
                                      <p:cBhvr>
                                        <p:cTn id="45" dur="500"/>
                                        <p:tgtEl>
                                          <p:spTgt spid="2304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30418"/>
                                        </p:tgtEl>
                                        <p:attrNameLst>
                                          <p:attrName>style.visibility</p:attrName>
                                        </p:attrNameLst>
                                      </p:cBhvr>
                                      <p:to>
                                        <p:strVal val="visible"/>
                                      </p:to>
                                    </p:set>
                                    <p:animEffect transition="in" filter="wipe(down)">
                                      <p:cBhvr>
                                        <p:cTn id="48" dur="500"/>
                                        <p:tgtEl>
                                          <p:spTgt spid="23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11" grpId="0" animBg="1"/>
      <p:bldP spid="230417" grpId="0" animBg="1"/>
      <p:bldP spid="230418" grpId="0"/>
      <p:bldP spid="230520" grpId="0"/>
      <p:bldP spid="230521" grpId="0" animBg="1"/>
      <p:bldP spid="230522" grpId="0" animBg="1"/>
      <p:bldP spid="230523" grpId="0" animBg="1"/>
      <p:bldP spid="230524" grpId="0"/>
      <p:bldP spid="230527" grpId="0" animBg="1"/>
      <p:bldP spid="230528" grpId="0" animBg="1"/>
      <p:bldP spid="23052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722" name="Text Box 130"/>
          <p:cNvSpPr txBox="1">
            <a:spLocks noChangeArrowheads="1"/>
          </p:cNvSpPr>
          <p:nvPr/>
        </p:nvSpPr>
        <p:spPr bwMode="auto">
          <a:xfrm>
            <a:off x="5286375" y="4284848"/>
            <a:ext cx="3857625" cy="1520416"/>
          </a:xfrm>
          <a:prstGeom prst="rect">
            <a:avLst/>
          </a:prstGeom>
          <a:noFill/>
          <a:ln w="9525">
            <a:noFill/>
            <a:miter lim="800000"/>
            <a:headEnd/>
            <a:tailEnd/>
          </a:ln>
        </p:spPr>
        <p:txBody>
          <a:bodyPr>
            <a:spAutoFit/>
          </a:bodyPr>
          <a:lstStyle/>
          <a:p>
            <a:pPr algn="ctr">
              <a:lnSpc>
                <a:spcPct val="120000"/>
              </a:lnSpc>
            </a:pPr>
            <a:r>
              <a:rPr lang="es-ES" sz="1600" b="1" u="sng" dirty="0">
                <a:solidFill>
                  <a:srgbClr val="000096"/>
                </a:solidFill>
              </a:rPr>
              <a:t>CONCLUSION</a:t>
            </a:r>
          </a:p>
          <a:p>
            <a:pPr algn="ctr">
              <a:lnSpc>
                <a:spcPct val="115000"/>
              </a:lnSpc>
            </a:pPr>
            <a:r>
              <a:rPr lang="es-ES" sz="1600" b="1" dirty="0" smtClean="0"/>
              <a:t>La </a:t>
            </a:r>
            <a:r>
              <a:rPr lang="es-ES" sz="1600" b="1" dirty="0"/>
              <a:t>regeneración de la SBA-15 </a:t>
            </a:r>
          </a:p>
          <a:p>
            <a:pPr algn="ctr">
              <a:lnSpc>
                <a:spcPct val="115000"/>
              </a:lnSpc>
            </a:pPr>
            <a:r>
              <a:rPr lang="es-ES" sz="1600" b="1" dirty="0"/>
              <a:t>debe hacerse en atmósfera inerte</a:t>
            </a:r>
          </a:p>
          <a:p>
            <a:pPr algn="ctr">
              <a:lnSpc>
                <a:spcPct val="115000"/>
              </a:lnSpc>
            </a:pPr>
            <a:r>
              <a:rPr lang="es-ES" sz="1600" b="1" dirty="0"/>
              <a:t>para evitar la oxidación </a:t>
            </a:r>
          </a:p>
          <a:p>
            <a:pPr algn="ctr">
              <a:lnSpc>
                <a:spcPct val="115000"/>
              </a:lnSpc>
            </a:pPr>
            <a:r>
              <a:rPr lang="es-ES" sz="1600" b="1" dirty="0"/>
              <a:t>de los grupos amino</a:t>
            </a:r>
          </a:p>
        </p:txBody>
      </p:sp>
      <p:grpSp>
        <p:nvGrpSpPr>
          <p:cNvPr id="164866" name="Group 325"/>
          <p:cNvGrpSpPr>
            <a:grpSpLocks/>
          </p:cNvGrpSpPr>
          <p:nvPr/>
        </p:nvGrpSpPr>
        <p:grpSpPr bwMode="auto">
          <a:xfrm>
            <a:off x="277813" y="1988840"/>
            <a:ext cx="4976812" cy="4248150"/>
            <a:chOff x="161" y="674"/>
            <a:chExt cx="3135" cy="3038"/>
          </a:xfrm>
        </p:grpSpPr>
        <p:sp>
          <p:nvSpPr>
            <p:cNvPr id="164874" name="Text Box 7"/>
            <p:cNvSpPr txBox="1">
              <a:spLocks noChangeArrowheads="1"/>
            </p:cNvSpPr>
            <p:nvPr/>
          </p:nvSpPr>
          <p:spPr bwMode="auto">
            <a:xfrm>
              <a:off x="1229" y="710"/>
              <a:ext cx="1174" cy="212"/>
            </a:xfrm>
            <a:prstGeom prst="rect">
              <a:avLst/>
            </a:prstGeom>
            <a:noFill/>
            <a:ln w="9525">
              <a:noFill/>
              <a:miter lim="800000"/>
              <a:headEnd/>
              <a:tailEnd/>
            </a:ln>
          </p:spPr>
          <p:txBody>
            <a:bodyPr wrap="none">
              <a:spAutoFit/>
            </a:bodyPr>
            <a:lstStyle/>
            <a:p>
              <a:pPr algn="ctr"/>
              <a:r>
                <a:rPr lang="es-ES" sz="1600" b="1">
                  <a:solidFill>
                    <a:srgbClr val="000096"/>
                  </a:solidFill>
                </a:rPr>
                <a:t>SBA-15 DT (NNN)</a:t>
              </a:r>
            </a:p>
          </p:txBody>
        </p:sp>
        <p:sp>
          <p:nvSpPr>
            <p:cNvPr id="164875" name="Line 10"/>
            <p:cNvSpPr>
              <a:spLocks noChangeShapeType="1"/>
            </p:cNvSpPr>
            <p:nvPr/>
          </p:nvSpPr>
          <p:spPr bwMode="auto">
            <a:xfrm flipV="1">
              <a:off x="1710" y="1142"/>
              <a:ext cx="113" cy="77"/>
            </a:xfrm>
            <a:prstGeom prst="line">
              <a:avLst/>
            </a:prstGeom>
            <a:noFill/>
            <a:ln w="4763" cap="rnd">
              <a:solidFill>
                <a:srgbClr val="000000"/>
              </a:solidFill>
              <a:round/>
              <a:headEnd/>
              <a:tailEnd/>
            </a:ln>
          </p:spPr>
          <p:txBody>
            <a:bodyPr/>
            <a:lstStyle/>
            <a:p>
              <a:endParaRPr lang="es-ES"/>
            </a:p>
          </p:txBody>
        </p:sp>
        <p:sp>
          <p:nvSpPr>
            <p:cNvPr id="164876" name="Line 11"/>
            <p:cNvSpPr>
              <a:spLocks noChangeShapeType="1"/>
            </p:cNvSpPr>
            <p:nvPr/>
          </p:nvSpPr>
          <p:spPr bwMode="auto">
            <a:xfrm>
              <a:off x="1965" y="1142"/>
              <a:ext cx="115" cy="77"/>
            </a:xfrm>
            <a:prstGeom prst="line">
              <a:avLst/>
            </a:prstGeom>
            <a:noFill/>
            <a:ln w="4763" cap="rnd">
              <a:solidFill>
                <a:srgbClr val="000000"/>
              </a:solidFill>
              <a:round/>
              <a:headEnd/>
              <a:tailEnd/>
            </a:ln>
          </p:spPr>
          <p:txBody>
            <a:bodyPr/>
            <a:lstStyle/>
            <a:p>
              <a:endParaRPr lang="es-ES"/>
            </a:p>
          </p:txBody>
        </p:sp>
        <p:sp>
          <p:nvSpPr>
            <p:cNvPr id="164877" name="Line 12"/>
            <p:cNvSpPr>
              <a:spLocks noChangeShapeType="1"/>
            </p:cNvSpPr>
            <p:nvPr/>
          </p:nvSpPr>
          <p:spPr bwMode="auto">
            <a:xfrm>
              <a:off x="894" y="1228"/>
              <a:ext cx="67" cy="1"/>
            </a:xfrm>
            <a:prstGeom prst="line">
              <a:avLst/>
            </a:prstGeom>
            <a:noFill/>
            <a:ln w="4763" cap="rnd">
              <a:solidFill>
                <a:srgbClr val="000000"/>
              </a:solidFill>
              <a:round/>
              <a:headEnd/>
              <a:tailEnd/>
            </a:ln>
          </p:spPr>
          <p:txBody>
            <a:bodyPr/>
            <a:lstStyle/>
            <a:p>
              <a:endParaRPr lang="es-ES"/>
            </a:p>
          </p:txBody>
        </p:sp>
        <p:sp>
          <p:nvSpPr>
            <p:cNvPr id="238605" name="Rectangle 13"/>
            <p:cNvSpPr>
              <a:spLocks noChangeArrowheads="1"/>
            </p:cNvSpPr>
            <p:nvPr/>
          </p:nvSpPr>
          <p:spPr bwMode="auto">
            <a:xfrm>
              <a:off x="657" y="1191"/>
              <a:ext cx="1" cy="232"/>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endParaRPr lang="es-ES" sz="2400">
                <a:effectLst>
                  <a:outerShdw blurRad="38100" dist="38100" dir="2700000" algn="tl">
                    <a:srgbClr val="FFFFFF"/>
                  </a:outerShdw>
                </a:effectLst>
                <a:latin typeface="Verdana" pitchFamily="34" charset="0"/>
              </a:endParaRPr>
            </a:p>
          </p:txBody>
        </p:sp>
        <p:sp>
          <p:nvSpPr>
            <p:cNvPr id="238606" name="Rectangle 14"/>
            <p:cNvSpPr>
              <a:spLocks noChangeArrowheads="1"/>
            </p:cNvSpPr>
            <p:nvPr/>
          </p:nvSpPr>
          <p:spPr bwMode="auto">
            <a:xfrm>
              <a:off x="983" y="1186"/>
              <a:ext cx="84"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Si</a:t>
              </a:r>
              <a:endParaRPr lang="es-ES" sz="2400">
                <a:effectLst>
                  <a:outerShdw blurRad="38100" dist="38100" dir="2700000" algn="tl">
                    <a:srgbClr val="FFFFFF"/>
                  </a:outerShdw>
                </a:effectLst>
                <a:latin typeface="Verdana" pitchFamily="34" charset="0"/>
              </a:endParaRPr>
            </a:p>
          </p:txBody>
        </p:sp>
        <p:sp>
          <p:nvSpPr>
            <p:cNvPr id="164880" name="Line 15"/>
            <p:cNvSpPr>
              <a:spLocks noChangeShapeType="1"/>
            </p:cNvSpPr>
            <p:nvPr/>
          </p:nvSpPr>
          <p:spPr bwMode="auto">
            <a:xfrm>
              <a:off x="1023" y="1098"/>
              <a:ext cx="1" cy="64"/>
            </a:xfrm>
            <a:prstGeom prst="line">
              <a:avLst/>
            </a:prstGeom>
            <a:noFill/>
            <a:ln w="4763" cap="rnd">
              <a:solidFill>
                <a:srgbClr val="000000"/>
              </a:solidFill>
              <a:round/>
              <a:headEnd/>
              <a:tailEnd/>
            </a:ln>
          </p:spPr>
          <p:txBody>
            <a:bodyPr/>
            <a:lstStyle/>
            <a:p>
              <a:endParaRPr lang="es-ES"/>
            </a:p>
          </p:txBody>
        </p:sp>
        <p:sp>
          <p:nvSpPr>
            <p:cNvPr id="164881" name="Line 16"/>
            <p:cNvSpPr>
              <a:spLocks noChangeShapeType="1"/>
            </p:cNvSpPr>
            <p:nvPr/>
          </p:nvSpPr>
          <p:spPr bwMode="auto">
            <a:xfrm>
              <a:off x="1023" y="1303"/>
              <a:ext cx="1" cy="65"/>
            </a:xfrm>
            <a:prstGeom prst="line">
              <a:avLst/>
            </a:prstGeom>
            <a:noFill/>
            <a:ln w="4763" cap="rnd">
              <a:solidFill>
                <a:srgbClr val="000000"/>
              </a:solidFill>
              <a:round/>
              <a:headEnd/>
              <a:tailEnd/>
            </a:ln>
          </p:spPr>
          <p:txBody>
            <a:bodyPr/>
            <a:lstStyle/>
            <a:p>
              <a:endParaRPr lang="es-ES"/>
            </a:p>
          </p:txBody>
        </p:sp>
        <p:sp>
          <p:nvSpPr>
            <p:cNvPr id="238609" name="Rectangle 17"/>
            <p:cNvSpPr>
              <a:spLocks noChangeArrowheads="1"/>
            </p:cNvSpPr>
            <p:nvPr/>
          </p:nvSpPr>
          <p:spPr bwMode="auto">
            <a:xfrm>
              <a:off x="987" y="990"/>
              <a:ext cx="1" cy="229"/>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endParaRPr lang="es-ES" sz="2400">
                <a:effectLst>
                  <a:outerShdw blurRad="38100" dist="38100" dir="2700000" algn="tl">
                    <a:srgbClr val="FFFFFF"/>
                  </a:outerShdw>
                </a:effectLst>
                <a:latin typeface="Verdana" pitchFamily="34" charset="0"/>
              </a:endParaRPr>
            </a:p>
          </p:txBody>
        </p:sp>
        <p:sp>
          <p:nvSpPr>
            <p:cNvPr id="164883" name="Line 18"/>
            <p:cNvSpPr>
              <a:spLocks noChangeShapeType="1"/>
            </p:cNvSpPr>
            <p:nvPr/>
          </p:nvSpPr>
          <p:spPr bwMode="auto">
            <a:xfrm>
              <a:off x="1023" y="1098"/>
              <a:ext cx="1" cy="64"/>
            </a:xfrm>
            <a:prstGeom prst="line">
              <a:avLst/>
            </a:prstGeom>
            <a:noFill/>
            <a:ln w="4763" cap="rnd">
              <a:solidFill>
                <a:srgbClr val="000000"/>
              </a:solidFill>
              <a:round/>
              <a:headEnd/>
              <a:tailEnd/>
            </a:ln>
          </p:spPr>
          <p:txBody>
            <a:bodyPr/>
            <a:lstStyle/>
            <a:p>
              <a:endParaRPr lang="es-ES"/>
            </a:p>
          </p:txBody>
        </p:sp>
        <p:sp>
          <p:nvSpPr>
            <p:cNvPr id="238611" name="Rectangle 19"/>
            <p:cNvSpPr>
              <a:spLocks noChangeArrowheads="1"/>
            </p:cNvSpPr>
            <p:nvPr/>
          </p:nvSpPr>
          <p:spPr bwMode="auto">
            <a:xfrm>
              <a:off x="992" y="1376"/>
              <a:ext cx="1" cy="229"/>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endParaRPr lang="es-ES" sz="2400">
                <a:effectLst>
                  <a:outerShdw blurRad="38100" dist="38100" dir="2700000" algn="tl">
                    <a:srgbClr val="FFFFFF"/>
                  </a:outerShdw>
                </a:effectLst>
                <a:latin typeface="Verdana" pitchFamily="34" charset="0"/>
              </a:endParaRPr>
            </a:p>
          </p:txBody>
        </p:sp>
        <p:sp>
          <p:nvSpPr>
            <p:cNvPr id="164885" name="Line 20"/>
            <p:cNvSpPr>
              <a:spLocks noChangeShapeType="1"/>
            </p:cNvSpPr>
            <p:nvPr/>
          </p:nvSpPr>
          <p:spPr bwMode="auto">
            <a:xfrm flipV="1">
              <a:off x="1081" y="1148"/>
              <a:ext cx="113" cy="77"/>
            </a:xfrm>
            <a:prstGeom prst="line">
              <a:avLst/>
            </a:prstGeom>
            <a:noFill/>
            <a:ln w="4763" cap="rnd">
              <a:solidFill>
                <a:srgbClr val="000000"/>
              </a:solidFill>
              <a:round/>
              <a:headEnd/>
              <a:tailEnd/>
            </a:ln>
          </p:spPr>
          <p:txBody>
            <a:bodyPr/>
            <a:lstStyle/>
            <a:p>
              <a:endParaRPr lang="es-ES"/>
            </a:p>
          </p:txBody>
        </p:sp>
        <p:sp>
          <p:nvSpPr>
            <p:cNvPr id="164886" name="Line 21"/>
            <p:cNvSpPr>
              <a:spLocks noChangeShapeType="1"/>
            </p:cNvSpPr>
            <p:nvPr/>
          </p:nvSpPr>
          <p:spPr bwMode="auto">
            <a:xfrm>
              <a:off x="1195" y="1145"/>
              <a:ext cx="114" cy="79"/>
            </a:xfrm>
            <a:prstGeom prst="line">
              <a:avLst/>
            </a:prstGeom>
            <a:noFill/>
            <a:ln w="4763" cap="rnd">
              <a:solidFill>
                <a:srgbClr val="000000"/>
              </a:solidFill>
              <a:round/>
              <a:headEnd/>
              <a:tailEnd/>
            </a:ln>
          </p:spPr>
          <p:txBody>
            <a:bodyPr/>
            <a:lstStyle/>
            <a:p>
              <a:endParaRPr lang="es-ES"/>
            </a:p>
          </p:txBody>
        </p:sp>
        <p:sp>
          <p:nvSpPr>
            <p:cNvPr id="164887" name="Line 22"/>
            <p:cNvSpPr>
              <a:spLocks noChangeShapeType="1"/>
            </p:cNvSpPr>
            <p:nvPr/>
          </p:nvSpPr>
          <p:spPr bwMode="auto">
            <a:xfrm flipV="1">
              <a:off x="1311" y="1145"/>
              <a:ext cx="112" cy="79"/>
            </a:xfrm>
            <a:prstGeom prst="line">
              <a:avLst/>
            </a:prstGeom>
            <a:noFill/>
            <a:ln w="4763" cap="rnd">
              <a:solidFill>
                <a:srgbClr val="000000"/>
              </a:solidFill>
              <a:round/>
              <a:headEnd/>
              <a:tailEnd/>
            </a:ln>
          </p:spPr>
          <p:txBody>
            <a:bodyPr/>
            <a:lstStyle/>
            <a:p>
              <a:endParaRPr lang="es-ES"/>
            </a:p>
          </p:txBody>
        </p:sp>
        <p:sp>
          <p:nvSpPr>
            <p:cNvPr id="164888" name="Line 23"/>
            <p:cNvSpPr>
              <a:spLocks noChangeShapeType="1"/>
            </p:cNvSpPr>
            <p:nvPr/>
          </p:nvSpPr>
          <p:spPr bwMode="auto">
            <a:xfrm>
              <a:off x="1426" y="1145"/>
              <a:ext cx="114" cy="77"/>
            </a:xfrm>
            <a:prstGeom prst="line">
              <a:avLst/>
            </a:prstGeom>
            <a:noFill/>
            <a:ln w="4763" cap="rnd">
              <a:solidFill>
                <a:srgbClr val="000000"/>
              </a:solidFill>
              <a:round/>
              <a:headEnd/>
              <a:tailEnd/>
            </a:ln>
          </p:spPr>
          <p:txBody>
            <a:bodyPr/>
            <a:lstStyle/>
            <a:p>
              <a:endParaRPr lang="es-ES"/>
            </a:p>
          </p:txBody>
        </p:sp>
        <p:sp>
          <p:nvSpPr>
            <p:cNvPr id="238616" name="Rectangle 24"/>
            <p:cNvSpPr>
              <a:spLocks noChangeArrowheads="1"/>
            </p:cNvSpPr>
            <p:nvPr/>
          </p:nvSpPr>
          <p:spPr bwMode="auto">
            <a:xfrm>
              <a:off x="1565" y="1184"/>
              <a:ext cx="133"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NH</a:t>
              </a:r>
              <a:endParaRPr lang="es-ES" sz="2400">
                <a:effectLst>
                  <a:outerShdw blurRad="38100" dist="38100" dir="2700000" algn="tl">
                    <a:srgbClr val="FFFFFF"/>
                  </a:outerShdw>
                </a:effectLst>
                <a:latin typeface="Verdana" pitchFamily="34" charset="0"/>
              </a:endParaRPr>
            </a:p>
          </p:txBody>
        </p:sp>
        <p:sp>
          <p:nvSpPr>
            <p:cNvPr id="164890" name="Line 25"/>
            <p:cNvSpPr>
              <a:spLocks noChangeShapeType="1"/>
            </p:cNvSpPr>
            <p:nvPr/>
          </p:nvSpPr>
          <p:spPr bwMode="auto">
            <a:xfrm>
              <a:off x="1825" y="1142"/>
              <a:ext cx="139" cy="0"/>
            </a:xfrm>
            <a:prstGeom prst="line">
              <a:avLst/>
            </a:prstGeom>
            <a:noFill/>
            <a:ln w="4763" cap="rnd">
              <a:solidFill>
                <a:srgbClr val="000000"/>
              </a:solidFill>
              <a:round/>
              <a:headEnd/>
              <a:tailEnd/>
            </a:ln>
          </p:spPr>
          <p:txBody>
            <a:bodyPr/>
            <a:lstStyle/>
            <a:p>
              <a:endParaRPr lang="es-ES"/>
            </a:p>
          </p:txBody>
        </p:sp>
        <p:sp>
          <p:nvSpPr>
            <p:cNvPr id="238618" name="Rectangle 26"/>
            <p:cNvSpPr>
              <a:spLocks noChangeArrowheads="1"/>
            </p:cNvSpPr>
            <p:nvPr/>
          </p:nvSpPr>
          <p:spPr bwMode="auto">
            <a:xfrm>
              <a:off x="2099" y="1191"/>
              <a:ext cx="131"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NH</a:t>
              </a:r>
              <a:endParaRPr lang="es-ES" sz="2400">
                <a:effectLst>
                  <a:outerShdw blurRad="38100" dist="38100" dir="2700000" algn="tl">
                    <a:srgbClr val="FFFFFF"/>
                  </a:outerShdw>
                </a:effectLst>
                <a:latin typeface="Verdana" pitchFamily="34" charset="0"/>
              </a:endParaRPr>
            </a:p>
          </p:txBody>
        </p:sp>
        <p:sp>
          <p:nvSpPr>
            <p:cNvPr id="164892" name="Line 27"/>
            <p:cNvSpPr>
              <a:spLocks noChangeShapeType="1"/>
            </p:cNvSpPr>
            <p:nvPr/>
          </p:nvSpPr>
          <p:spPr bwMode="auto">
            <a:xfrm flipV="1">
              <a:off x="2234" y="1145"/>
              <a:ext cx="114" cy="79"/>
            </a:xfrm>
            <a:prstGeom prst="line">
              <a:avLst/>
            </a:prstGeom>
            <a:noFill/>
            <a:ln w="4763" cap="rnd">
              <a:solidFill>
                <a:srgbClr val="000000"/>
              </a:solidFill>
              <a:round/>
              <a:headEnd/>
              <a:tailEnd/>
            </a:ln>
          </p:spPr>
          <p:txBody>
            <a:bodyPr/>
            <a:lstStyle/>
            <a:p>
              <a:endParaRPr lang="es-ES"/>
            </a:p>
          </p:txBody>
        </p:sp>
        <p:sp>
          <p:nvSpPr>
            <p:cNvPr id="164893" name="Line 28"/>
            <p:cNvSpPr>
              <a:spLocks noChangeShapeType="1"/>
            </p:cNvSpPr>
            <p:nvPr/>
          </p:nvSpPr>
          <p:spPr bwMode="auto">
            <a:xfrm>
              <a:off x="2490" y="1145"/>
              <a:ext cx="114" cy="79"/>
            </a:xfrm>
            <a:prstGeom prst="line">
              <a:avLst/>
            </a:prstGeom>
            <a:noFill/>
            <a:ln w="4763" cap="rnd">
              <a:solidFill>
                <a:srgbClr val="000000"/>
              </a:solidFill>
              <a:round/>
              <a:headEnd/>
              <a:tailEnd/>
            </a:ln>
          </p:spPr>
          <p:txBody>
            <a:bodyPr/>
            <a:lstStyle/>
            <a:p>
              <a:endParaRPr lang="es-ES"/>
            </a:p>
          </p:txBody>
        </p:sp>
        <p:sp>
          <p:nvSpPr>
            <p:cNvPr id="164894" name="Line 29"/>
            <p:cNvSpPr>
              <a:spLocks noChangeShapeType="1"/>
            </p:cNvSpPr>
            <p:nvPr/>
          </p:nvSpPr>
          <p:spPr bwMode="auto">
            <a:xfrm>
              <a:off x="2351" y="1145"/>
              <a:ext cx="138" cy="1"/>
            </a:xfrm>
            <a:prstGeom prst="line">
              <a:avLst/>
            </a:prstGeom>
            <a:noFill/>
            <a:ln w="4763" cap="rnd">
              <a:solidFill>
                <a:srgbClr val="000000"/>
              </a:solidFill>
              <a:round/>
              <a:headEnd/>
              <a:tailEnd/>
            </a:ln>
          </p:spPr>
          <p:txBody>
            <a:bodyPr/>
            <a:lstStyle/>
            <a:p>
              <a:endParaRPr lang="es-ES"/>
            </a:p>
          </p:txBody>
        </p:sp>
        <p:sp>
          <p:nvSpPr>
            <p:cNvPr id="238622" name="Rectangle 30"/>
            <p:cNvSpPr>
              <a:spLocks noChangeArrowheads="1"/>
            </p:cNvSpPr>
            <p:nvPr/>
          </p:nvSpPr>
          <p:spPr bwMode="auto">
            <a:xfrm>
              <a:off x="2627" y="1192"/>
              <a:ext cx="132"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NH</a:t>
              </a:r>
              <a:endParaRPr lang="es-ES" sz="2400">
                <a:effectLst>
                  <a:outerShdw blurRad="38100" dist="38100" dir="2700000" algn="tl">
                    <a:srgbClr val="FFFFFF"/>
                  </a:outerShdw>
                </a:effectLst>
                <a:latin typeface="Verdana" pitchFamily="34" charset="0"/>
              </a:endParaRPr>
            </a:p>
          </p:txBody>
        </p:sp>
        <p:sp>
          <p:nvSpPr>
            <p:cNvPr id="238623" name="Rectangle 31"/>
            <p:cNvSpPr>
              <a:spLocks noChangeArrowheads="1"/>
            </p:cNvSpPr>
            <p:nvPr/>
          </p:nvSpPr>
          <p:spPr bwMode="auto">
            <a:xfrm>
              <a:off x="2753" y="1242"/>
              <a:ext cx="35" cy="6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700">
                  <a:latin typeface="Verdana" pitchFamily="34" charset="0"/>
                </a:rPr>
                <a:t>2</a:t>
              </a:r>
              <a:endParaRPr lang="es-ES" sz="2400">
                <a:effectLst>
                  <a:outerShdw blurRad="38100" dist="38100" dir="2700000" algn="tl">
                    <a:srgbClr val="FFFFFF"/>
                  </a:outerShdw>
                </a:effectLst>
                <a:latin typeface="Verdana" pitchFamily="34" charset="0"/>
              </a:endParaRPr>
            </a:p>
          </p:txBody>
        </p:sp>
        <p:sp>
          <p:nvSpPr>
            <p:cNvPr id="164897" name="Oval 32"/>
            <p:cNvSpPr>
              <a:spLocks noChangeArrowheads="1"/>
            </p:cNvSpPr>
            <p:nvPr/>
          </p:nvSpPr>
          <p:spPr bwMode="auto">
            <a:xfrm>
              <a:off x="2047" y="1110"/>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898" name="Oval 33"/>
            <p:cNvSpPr>
              <a:spLocks noChangeArrowheads="1"/>
            </p:cNvSpPr>
            <p:nvPr/>
          </p:nvSpPr>
          <p:spPr bwMode="auto">
            <a:xfrm>
              <a:off x="1506" y="1105"/>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899" name="Line 3"/>
            <p:cNvSpPr>
              <a:spLocks noChangeShapeType="1"/>
            </p:cNvSpPr>
            <p:nvPr/>
          </p:nvSpPr>
          <p:spPr bwMode="auto">
            <a:xfrm flipH="1">
              <a:off x="1736" y="1459"/>
              <a:ext cx="4" cy="443"/>
            </a:xfrm>
            <a:prstGeom prst="line">
              <a:avLst/>
            </a:prstGeom>
            <a:noFill/>
            <a:ln w="9525">
              <a:solidFill>
                <a:schemeClr val="tx1"/>
              </a:solidFill>
              <a:round/>
              <a:headEnd/>
              <a:tailEnd type="triangle" w="med" len="med"/>
            </a:ln>
          </p:spPr>
          <p:txBody>
            <a:bodyPr/>
            <a:lstStyle/>
            <a:p>
              <a:endParaRPr lang="es-ES"/>
            </a:p>
          </p:txBody>
        </p:sp>
        <p:sp>
          <p:nvSpPr>
            <p:cNvPr id="164900" name="Rectangle 4"/>
            <p:cNvSpPr>
              <a:spLocks noChangeArrowheads="1"/>
            </p:cNvSpPr>
            <p:nvPr/>
          </p:nvSpPr>
          <p:spPr bwMode="auto">
            <a:xfrm>
              <a:off x="1894" y="2277"/>
              <a:ext cx="968"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pPr>
              <a:r>
                <a:rPr lang="es-ES" sz="1100">
                  <a:latin typeface="Verdana" pitchFamily="34" charset="0"/>
                </a:rPr>
                <a:t> + Oxidation Products</a:t>
              </a:r>
            </a:p>
          </p:txBody>
        </p:sp>
        <p:sp>
          <p:nvSpPr>
            <p:cNvPr id="164901" name="Rectangle 5"/>
            <p:cNvSpPr>
              <a:spLocks noChangeArrowheads="1"/>
            </p:cNvSpPr>
            <p:nvPr/>
          </p:nvSpPr>
          <p:spPr bwMode="auto">
            <a:xfrm>
              <a:off x="1861" y="1489"/>
              <a:ext cx="707" cy="192"/>
            </a:xfrm>
            <a:prstGeom prst="rect">
              <a:avLst/>
            </a:prstGeom>
            <a:noFill/>
            <a:ln w="9525">
              <a:noFill/>
              <a:miter lim="800000"/>
              <a:headEnd/>
              <a:tailEnd/>
            </a:ln>
          </p:spPr>
          <p:txBody>
            <a:bodyPr wrap="none">
              <a:spAutoFit/>
            </a:bodyPr>
            <a:lstStyle/>
            <a:p>
              <a:r>
                <a:rPr lang="en-US" sz="1400">
                  <a:latin typeface="Verdana" pitchFamily="34" charset="0"/>
                </a:rPr>
                <a:t>T = 110ºC</a:t>
              </a:r>
              <a:endParaRPr lang="en-US" sz="1400" baseline="-25000">
                <a:latin typeface="Verdana" pitchFamily="34" charset="0"/>
              </a:endParaRPr>
            </a:p>
          </p:txBody>
        </p:sp>
        <p:sp>
          <p:nvSpPr>
            <p:cNvPr id="164902" name="Rectangle 6"/>
            <p:cNvSpPr>
              <a:spLocks noChangeArrowheads="1"/>
            </p:cNvSpPr>
            <p:nvPr/>
          </p:nvSpPr>
          <p:spPr bwMode="auto">
            <a:xfrm>
              <a:off x="161" y="674"/>
              <a:ext cx="3135" cy="3038"/>
            </a:xfrm>
            <a:prstGeom prst="rect">
              <a:avLst/>
            </a:prstGeom>
            <a:noFill/>
            <a:ln w="9525">
              <a:solidFill>
                <a:schemeClr val="tx1"/>
              </a:solidFill>
              <a:prstDash val="dash"/>
              <a:miter lim="800000"/>
              <a:headEnd/>
              <a:tailEnd/>
            </a:ln>
          </p:spPr>
          <p:txBody>
            <a:bodyPr wrap="none" anchor="ctr"/>
            <a:lstStyle/>
            <a:p>
              <a:endParaRPr lang="en-US"/>
            </a:p>
          </p:txBody>
        </p:sp>
        <p:sp>
          <p:nvSpPr>
            <p:cNvPr id="164903" name="AutoShape 34"/>
            <p:cNvSpPr>
              <a:spLocks/>
            </p:cNvSpPr>
            <p:nvPr/>
          </p:nvSpPr>
          <p:spPr bwMode="auto">
            <a:xfrm rot="5400000">
              <a:off x="1646" y="841"/>
              <a:ext cx="149" cy="2483"/>
            </a:xfrm>
            <a:prstGeom prst="leftBrace">
              <a:avLst>
                <a:gd name="adj1" fmla="val 138870"/>
                <a:gd name="adj2" fmla="val 49389"/>
              </a:avLst>
            </a:prstGeom>
            <a:noFill/>
            <a:ln w="9525">
              <a:solidFill>
                <a:schemeClr val="tx1"/>
              </a:solidFill>
              <a:round/>
              <a:headEnd/>
              <a:tailEnd/>
            </a:ln>
          </p:spPr>
          <p:txBody>
            <a:bodyPr lIns="90000" tIns="46800" rIns="90000" bIns="46800" anchor="ctr">
              <a:spAutoFit/>
            </a:bodyPr>
            <a:lstStyle/>
            <a:p>
              <a:endParaRPr lang="en-US"/>
            </a:p>
          </p:txBody>
        </p:sp>
        <p:sp>
          <p:nvSpPr>
            <p:cNvPr id="164904" name="Rectangle 35"/>
            <p:cNvSpPr>
              <a:spLocks noChangeArrowheads="1"/>
            </p:cNvSpPr>
            <p:nvPr/>
          </p:nvSpPr>
          <p:spPr bwMode="auto">
            <a:xfrm>
              <a:off x="1953" y="1683"/>
              <a:ext cx="547" cy="192"/>
            </a:xfrm>
            <a:prstGeom prst="rect">
              <a:avLst/>
            </a:prstGeom>
            <a:noFill/>
            <a:ln w="9525">
              <a:noFill/>
              <a:miter lim="800000"/>
              <a:headEnd/>
              <a:tailEnd/>
            </a:ln>
          </p:spPr>
          <p:txBody>
            <a:bodyPr wrap="none">
              <a:spAutoFit/>
            </a:bodyPr>
            <a:lstStyle/>
            <a:p>
              <a:r>
                <a:rPr lang="en-US" sz="1400">
                  <a:latin typeface="Verdana" pitchFamily="34" charset="0"/>
                </a:rPr>
                <a:t>O</a:t>
              </a:r>
              <a:r>
                <a:rPr lang="en-US" sz="1400" baseline="-25000">
                  <a:latin typeface="Verdana" pitchFamily="34" charset="0"/>
                </a:rPr>
                <a:t>2</a:t>
              </a:r>
              <a:r>
                <a:rPr lang="en-US" sz="1400">
                  <a:latin typeface="Verdana" pitchFamily="34" charset="0"/>
                </a:rPr>
                <a:t> (Air)</a:t>
              </a:r>
              <a:endParaRPr lang="en-US" sz="1400" baseline="-25000">
                <a:latin typeface="Verdana" pitchFamily="34" charset="0"/>
              </a:endParaRPr>
            </a:p>
          </p:txBody>
        </p:sp>
        <p:sp>
          <p:nvSpPr>
            <p:cNvPr id="164905" name="Line 37"/>
            <p:cNvSpPr>
              <a:spLocks noChangeShapeType="1"/>
            </p:cNvSpPr>
            <p:nvPr/>
          </p:nvSpPr>
          <p:spPr bwMode="auto">
            <a:xfrm flipV="1">
              <a:off x="1254" y="2241"/>
              <a:ext cx="114" cy="78"/>
            </a:xfrm>
            <a:prstGeom prst="line">
              <a:avLst/>
            </a:prstGeom>
            <a:noFill/>
            <a:ln w="4763" cap="rnd">
              <a:solidFill>
                <a:srgbClr val="000000"/>
              </a:solidFill>
              <a:round/>
              <a:headEnd/>
              <a:tailEnd/>
            </a:ln>
          </p:spPr>
          <p:txBody>
            <a:bodyPr/>
            <a:lstStyle/>
            <a:p>
              <a:endParaRPr lang="es-ES"/>
            </a:p>
          </p:txBody>
        </p:sp>
        <p:sp>
          <p:nvSpPr>
            <p:cNvPr id="164906" name="Line 38"/>
            <p:cNvSpPr>
              <a:spLocks noChangeShapeType="1"/>
            </p:cNvSpPr>
            <p:nvPr/>
          </p:nvSpPr>
          <p:spPr bwMode="auto">
            <a:xfrm flipV="1">
              <a:off x="682" y="2247"/>
              <a:ext cx="113" cy="77"/>
            </a:xfrm>
            <a:prstGeom prst="line">
              <a:avLst/>
            </a:prstGeom>
            <a:noFill/>
            <a:ln w="4763" cap="rnd">
              <a:solidFill>
                <a:srgbClr val="000000"/>
              </a:solidFill>
              <a:round/>
              <a:headEnd/>
              <a:tailEnd/>
            </a:ln>
          </p:spPr>
          <p:txBody>
            <a:bodyPr/>
            <a:lstStyle/>
            <a:p>
              <a:endParaRPr lang="es-ES"/>
            </a:p>
          </p:txBody>
        </p:sp>
        <p:sp>
          <p:nvSpPr>
            <p:cNvPr id="164907" name="Line 39"/>
            <p:cNvSpPr>
              <a:spLocks noChangeShapeType="1"/>
            </p:cNvSpPr>
            <p:nvPr/>
          </p:nvSpPr>
          <p:spPr bwMode="auto">
            <a:xfrm>
              <a:off x="796" y="2244"/>
              <a:ext cx="113" cy="79"/>
            </a:xfrm>
            <a:prstGeom prst="line">
              <a:avLst/>
            </a:prstGeom>
            <a:noFill/>
            <a:ln w="4763" cap="rnd">
              <a:solidFill>
                <a:srgbClr val="000000"/>
              </a:solidFill>
              <a:round/>
              <a:headEnd/>
              <a:tailEnd/>
            </a:ln>
          </p:spPr>
          <p:txBody>
            <a:bodyPr/>
            <a:lstStyle/>
            <a:p>
              <a:endParaRPr lang="es-ES"/>
            </a:p>
          </p:txBody>
        </p:sp>
        <p:sp>
          <p:nvSpPr>
            <p:cNvPr id="164908" name="Line 40"/>
            <p:cNvSpPr>
              <a:spLocks noChangeShapeType="1"/>
            </p:cNvSpPr>
            <p:nvPr/>
          </p:nvSpPr>
          <p:spPr bwMode="auto">
            <a:xfrm flipV="1">
              <a:off x="912" y="2244"/>
              <a:ext cx="112" cy="79"/>
            </a:xfrm>
            <a:prstGeom prst="line">
              <a:avLst/>
            </a:prstGeom>
            <a:noFill/>
            <a:ln w="4763" cap="rnd">
              <a:solidFill>
                <a:srgbClr val="000000"/>
              </a:solidFill>
              <a:round/>
              <a:headEnd/>
              <a:tailEnd/>
            </a:ln>
          </p:spPr>
          <p:txBody>
            <a:bodyPr/>
            <a:lstStyle/>
            <a:p>
              <a:endParaRPr lang="es-ES"/>
            </a:p>
          </p:txBody>
        </p:sp>
        <p:sp>
          <p:nvSpPr>
            <p:cNvPr id="238633" name="Rectangle 41"/>
            <p:cNvSpPr>
              <a:spLocks noChangeArrowheads="1"/>
            </p:cNvSpPr>
            <p:nvPr/>
          </p:nvSpPr>
          <p:spPr bwMode="auto">
            <a:xfrm>
              <a:off x="1166" y="2283"/>
              <a:ext cx="66"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a:t>
              </a:r>
              <a:endParaRPr lang="es-ES" sz="2400">
                <a:effectLst>
                  <a:outerShdw blurRad="38100" dist="38100" dir="2700000" algn="tl">
                    <a:srgbClr val="FFFFFF"/>
                  </a:outerShdw>
                </a:effectLst>
                <a:latin typeface="Verdana" pitchFamily="34" charset="0"/>
              </a:endParaRPr>
            </a:p>
          </p:txBody>
        </p:sp>
        <p:sp>
          <p:nvSpPr>
            <p:cNvPr id="164910" name="Line 42"/>
            <p:cNvSpPr>
              <a:spLocks noChangeShapeType="1"/>
            </p:cNvSpPr>
            <p:nvPr/>
          </p:nvSpPr>
          <p:spPr bwMode="auto">
            <a:xfrm>
              <a:off x="1370" y="2241"/>
              <a:ext cx="138" cy="0"/>
            </a:xfrm>
            <a:prstGeom prst="line">
              <a:avLst/>
            </a:prstGeom>
            <a:noFill/>
            <a:ln w="4763" cap="rnd">
              <a:solidFill>
                <a:srgbClr val="000000"/>
              </a:solidFill>
              <a:round/>
              <a:headEnd/>
              <a:tailEnd/>
            </a:ln>
          </p:spPr>
          <p:txBody>
            <a:bodyPr/>
            <a:lstStyle/>
            <a:p>
              <a:endParaRPr lang="es-ES"/>
            </a:p>
          </p:txBody>
        </p:sp>
        <p:sp>
          <p:nvSpPr>
            <p:cNvPr id="238636" name="Rectangle 44"/>
            <p:cNvSpPr>
              <a:spLocks noChangeArrowheads="1"/>
            </p:cNvSpPr>
            <p:nvPr/>
          </p:nvSpPr>
          <p:spPr bwMode="auto">
            <a:xfrm>
              <a:off x="578" y="2303"/>
              <a:ext cx="84"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Si</a:t>
              </a:r>
              <a:endParaRPr lang="es-ES" sz="2400">
                <a:effectLst>
                  <a:outerShdw blurRad="38100" dist="38100" dir="2700000" algn="tl">
                    <a:srgbClr val="FFFFFF"/>
                  </a:outerShdw>
                </a:effectLst>
                <a:latin typeface="Verdana" pitchFamily="34" charset="0"/>
              </a:endParaRPr>
            </a:p>
          </p:txBody>
        </p:sp>
        <p:sp>
          <p:nvSpPr>
            <p:cNvPr id="164912" name="Line 45"/>
            <p:cNvSpPr>
              <a:spLocks noChangeShapeType="1"/>
            </p:cNvSpPr>
            <p:nvPr/>
          </p:nvSpPr>
          <p:spPr bwMode="auto">
            <a:xfrm>
              <a:off x="1030" y="2253"/>
              <a:ext cx="114" cy="78"/>
            </a:xfrm>
            <a:prstGeom prst="line">
              <a:avLst/>
            </a:prstGeom>
            <a:noFill/>
            <a:ln w="4763" cap="rnd">
              <a:solidFill>
                <a:srgbClr val="000000"/>
              </a:solidFill>
              <a:round/>
              <a:headEnd/>
              <a:tailEnd/>
            </a:ln>
          </p:spPr>
          <p:txBody>
            <a:bodyPr/>
            <a:lstStyle/>
            <a:p>
              <a:endParaRPr lang="es-ES"/>
            </a:p>
          </p:txBody>
        </p:sp>
        <p:sp>
          <p:nvSpPr>
            <p:cNvPr id="164913" name="Line 46"/>
            <p:cNvSpPr>
              <a:spLocks noChangeShapeType="1"/>
            </p:cNvSpPr>
            <p:nvPr/>
          </p:nvSpPr>
          <p:spPr bwMode="auto">
            <a:xfrm>
              <a:off x="1040" y="2235"/>
              <a:ext cx="114" cy="78"/>
            </a:xfrm>
            <a:prstGeom prst="line">
              <a:avLst/>
            </a:prstGeom>
            <a:noFill/>
            <a:ln w="4763" cap="rnd">
              <a:solidFill>
                <a:srgbClr val="000000"/>
              </a:solidFill>
              <a:round/>
              <a:headEnd/>
              <a:tailEnd/>
            </a:ln>
          </p:spPr>
          <p:txBody>
            <a:bodyPr/>
            <a:lstStyle/>
            <a:p>
              <a:endParaRPr lang="es-ES"/>
            </a:p>
          </p:txBody>
        </p:sp>
        <p:sp>
          <p:nvSpPr>
            <p:cNvPr id="238639" name="Rectangle 47"/>
            <p:cNvSpPr>
              <a:spLocks noChangeArrowheads="1"/>
            </p:cNvSpPr>
            <p:nvPr/>
          </p:nvSpPr>
          <p:spPr bwMode="auto">
            <a:xfrm>
              <a:off x="1650" y="2282"/>
              <a:ext cx="201"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NOH</a:t>
              </a:r>
              <a:endParaRPr lang="es-ES" sz="2400">
                <a:effectLst>
                  <a:outerShdw blurRad="38100" dist="38100" dir="2700000" algn="tl">
                    <a:srgbClr val="FFFFFF"/>
                  </a:outerShdw>
                </a:effectLst>
                <a:latin typeface="Verdana" pitchFamily="34" charset="0"/>
              </a:endParaRPr>
            </a:p>
          </p:txBody>
        </p:sp>
        <p:sp>
          <p:nvSpPr>
            <p:cNvPr id="164915" name="Line 48"/>
            <p:cNvSpPr>
              <a:spLocks noChangeShapeType="1"/>
            </p:cNvSpPr>
            <p:nvPr/>
          </p:nvSpPr>
          <p:spPr bwMode="auto">
            <a:xfrm>
              <a:off x="1514" y="2251"/>
              <a:ext cx="114" cy="78"/>
            </a:xfrm>
            <a:prstGeom prst="line">
              <a:avLst/>
            </a:prstGeom>
            <a:noFill/>
            <a:ln w="4763" cap="rnd">
              <a:solidFill>
                <a:srgbClr val="000000"/>
              </a:solidFill>
              <a:round/>
              <a:headEnd/>
              <a:tailEnd/>
            </a:ln>
          </p:spPr>
          <p:txBody>
            <a:bodyPr/>
            <a:lstStyle/>
            <a:p>
              <a:endParaRPr lang="es-ES"/>
            </a:p>
          </p:txBody>
        </p:sp>
        <p:sp>
          <p:nvSpPr>
            <p:cNvPr id="164916" name="Line 49"/>
            <p:cNvSpPr>
              <a:spLocks noChangeShapeType="1"/>
            </p:cNvSpPr>
            <p:nvPr/>
          </p:nvSpPr>
          <p:spPr bwMode="auto">
            <a:xfrm>
              <a:off x="1524" y="2233"/>
              <a:ext cx="114" cy="78"/>
            </a:xfrm>
            <a:prstGeom prst="line">
              <a:avLst/>
            </a:prstGeom>
            <a:noFill/>
            <a:ln w="4763" cap="rnd">
              <a:solidFill>
                <a:srgbClr val="000000"/>
              </a:solidFill>
              <a:round/>
              <a:headEnd/>
              <a:tailEnd/>
            </a:ln>
          </p:spPr>
          <p:txBody>
            <a:bodyPr/>
            <a:lstStyle/>
            <a:p>
              <a:endParaRPr lang="es-ES"/>
            </a:p>
          </p:txBody>
        </p:sp>
        <p:sp>
          <p:nvSpPr>
            <p:cNvPr id="164917" name="Text Box 89"/>
            <p:cNvSpPr txBox="1">
              <a:spLocks noChangeArrowheads="1"/>
            </p:cNvSpPr>
            <p:nvPr/>
          </p:nvSpPr>
          <p:spPr bwMode="auto">
            <a:xfrm>
              <a:off x="1534" y="2431"/>
              <a:ext cx="457" cy="212"/>
            </a:xfrm>
            <a:prstGeom prst="rect">
              <a:avLst/>
            </a:prstGeom>
            <a:noFill/>
            <a:ln w="9525">
              <a:noFill/>
              <a:miter lim="800000"/>
              <a:headEnd/>
              <a:tailEnd/>
            </a:ln>
          </p:spPr>
          <p:txBody>
            <a:bodyPr wrap="none">
              <a:spAutoFit/>
            </a:bodyPr>
            <a:lstStyle/>
            <a:p>
              <a:r>
                <a:rPr lang="en-US" sz="1600">
                  <a:solidFill>
                    <a:srgbClr val="000099"/>
                  </a:solidFill>
                </a:rPr>
                <a:t>oxima</a:t>
              </a:r>
              <a:endParaRPr lang="es-ES_tradnl" sz="1600">
                <a:solidFill>
                  <a:srgbClr val="000099"/>
                </a:solidFill>
              </a:endParaRPr>
            </a:p>
          </p:txBody>
        </p:sp>
        <p:sp>
          <p:nvSpPr>
            <p:cNvPr id="164918" name="Text Box 90"/>
            <p:cNvSpPr txBox="1">
              <a:spLocks noChangeArrowheads="1"/>
            </p:cNvSpPr>
            <p:nvPr/>
          </p:nvSpPr>
          <p:spPr bwMode="auto">
            <a:xfrm>
              <a:off x="1240" y="2933"/>
              <a:ext cx="421" cy="212"/>
            </a:xfrm>
            <a:prstGeom prst="rect">
              <a:avLst/>
            </a:prstGeom>
            <a:noFill/>
            <a:ln w="9525">
              <a:noFill/>
              <a:miter lim="800000"/>
              <a:headEnd/>
              <a:tailEnd/>
            </a:ln>
          </p:spPr>
          <p:txBody>
            <a:bodyPr wrap="none">
              <a:spAutoFit/>
            </a:bodyPr>
            <a:lstStyle/>
            <a:p>
              <a:r>
                <a:rPr lang="en-US" sz="1600">
                  <a:solidFill>
                    <a:srgbClr val="000099"/>
                  </a:solidFill>
                </a:rPr>
                <a:t>imina</a:t>
              </a:r>
              <a:endParaRPr lang="es-ES_tradnl" sz="1600">
                <a:solidFill>
                  <a:srgbClr val="000099"/>
                </a:solidFill>
              </a:endParaRPr>
            </a:p>
          </p:txBody>
        </p:sp>
        <p:sp>
          <p:nvSpPr>
            <p:cNvPr id="164919" name="Text Box 91"/>
            <p:cNvSpPr txBox="1">
              <a:spLocks noChangeArrowheads="1"/>
            </p:cNvSpPr>
            <p:nvPr/>
          </p:nvSpPr>
          <p:spPr bwMode="auto">
            <a:xfrm>
              <a:off x="1243" y="3420"/>
              <a:ext cx="421" cy="212"/>
            </a:xfrm>
            <a:prstGeom prst="rect">
              <a:avLst/>
            </a:prstGeom>
            <a:noFill/>
            <a:ln w="9525">
              <a:noFill/>
              <a:miter lim="800000"/>
              <a:headEnd/>
              <a:tailEnd/>
            </a:ln>
          </p:spPr>
          <p:txBody>
            <a:bodyPr wrap="none">
              <a:spAutoFit/>
            </a:bodyPr>
            <a:lstStyle/>
            <a:p>
              <a:r>
                <a:rPr lang="en-US" sz="1600">
                  <a:solidFill>
                    <a:srgbClr val="000099"/>
                  </a:solidFill>
                </a:rPr>
                <a:t>imina</a:t>
              </a:r>
              <a:endParaRPr lang="es-ES_tradnl" sz="1600">
                <a:solidFill>
                  <a:srgbClr val="000099"/>
                </a:solidFill>
              </a:endParaRPr>
            </a:p>
          </p:txBody>
        </p:sp>
        <p:sp>
          <p:nvSpPr>
            <p:cNvPr id="164920" name="Line 51"/>
            <p:cNvSpPr>
              <a:spLocks noChangeShapeType="1"/>
            </p:cNvSpPr>
            <p:nvPr/>
          </p:nvSpPr>
          <p:spPr bwMode="auto">
            <a:xfrm flipV="1">
              <a:off x="1261" y="2815"/>
              <a:ext cx="114" cy="78"/>
            </a:xfrm>
            <a:prstGeom prst="line">
              <a:avLst/>
            </a:prstGeom>
            <a:noFill/>
            <a:ln w="4763" cap="rnd">
              <a:solidFill>
                <a:srgbClr val="000000"/>
              </a:solidFill>
              <a:round/>
              <a:headEnd/>
              <a:tailEnd/>
            </a:ln>
          </p:spPr>
          <p:txBody>
            <a:bodyPr/>
            <a:lstStyle/>
            <a:p>
              <a:endParaRPr lang="es-ES"/>
            </a:p>
          </p:txBody>
        </p:sp>
        <p:sp>
          <p:nvSpPr>
            <p:cNvPr id="164921" name="Line 52"/>
            <p:cNvSpPr>
              <a:spLocks noChangeShapeType="1"/>
            </p:cNvSpPr>
            <p:nvPr/>
          </p:nvSpPr>
          <p:spPr bwMode="auto">
            <a:xfrm flipV="1">
              <a:off x="689" y="2821"/>
              <a:ext cx="113" cy="77"/>
            </a:xfrm>
            <a:prstGeom prst="line">
              <a:avLst/>
            </a:prstGeom>
            <a:noFill/>
            <a:ln w="4763" cap="rnd">
              <a:solidFill>
                <a:srgbClr val="000000"/>
              </a:solidFill>
              <a:round/>
              <a:headEnd/>
              <a:tailEnd/>
            </a:ln>
          </p:spPr>
          <p:txBody>
            <a:bodyPr/>
            <a:lstStyle/>
            <a:p>
              <a:endParaRPr lang="es-ES"/>
            </a:p>
          </p:txBody>
        </p:sp>
        <p:sp>
          <p:nvSpPr>
            <p:cNvPr id="164922" name="Line 53"/>
            <p:cNvSpPr>
              <a:spLocks noChangeShapeType="1"/>
            </p:cNvSpPr>
            <p:nvPr/>
          </p:nvSpPr>
          <p:spPr bwMode="auto">
            <a:xfrm>
              <a:off x="803" y="2818"/>
              <a:ext cx="113" cy="79"/>
            </a:xfrm>
            <a:prstGeom prst="line">
              <a:avLst/>
            </a:prstGeom>
            <a:noFill/>
            <a:ln w="4763" cap="rnd">
              <a:solidFill>
                <a:srgbClr val="000000"/>
              </a:solidFill>
              <a:round/>
              <a:headEnd/>
              <a:tailEnd/>
            </a:ln>
          </p:spPr>
          <p:txBody>
            <a:bodyPr/>
            <a:lstStyle/>
            <a:p>
              <a:endParaRPr lang="es-ES"/>
            </a:p>
          </p:txBody>
        </p:sp>
        <p:sp>
          <p:nvSpPr>
            <p:cNvPr id="164923" name="Line 54"/>
            <p:cNvSpPr>
              <a:spLocks noChangeShapeType="1"/>
            </p:cNvSpPr>
            <p:nvPr/>
          </p:nvSpPr>
          <p:spPr bwMode="auto">
            <a:xfrm flipV="1">
              <a:off x="919" y="2818"/>
              <a:ext cx="112" cy="79"/>
            </a:xfrm>
            <a:prstGeom prst="line">
              <a:avLst/>
            </a:prstGeom>
            <a:noFill/>
            <a:ln w="4763" cap="rnd">
              <a:solidFill>
                <a:srgbClr val="000000"/>
              </a:solidFill>
              <a:round/>
              <a:headEnd/>
              <a:tailEnd/>
            </a:ln>
          </p:spPr>
          <p:txBody>
            <a:bodyPr/>
            <a:lstStyle/>
            <a:p>
              <a:endParaRPr lang="es-ES"/>
            </a:p>
          </p:txBody>
        </p:sp>
        <p:sp>
          <p:nvSpPr>
            <p:cNvPr id="238647" name="Rectangle 55"/>
            <p:cNvSpPr>
              <a:spLocks noChangeArrowheads="1"/>
            </p:cNvSpPr>
            <p:nvPr/>
          </p:nvSpPr>
          <p:spPr bwMode="auto">
            <a:xfrm>
              <a:off x="1173" y="2857"/>
              <a:ext cx="66"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a:t>
              </a:r>
              <a:endParaRPr lang="es-ES" sz="2400">
                <a:effectLst>
                  <a:outerShdw blurRad="38100" dist="38100" dir="2700000" algn="tl">
                    <a:srgbClr val="FFFFFF"/>
                  </a:outerShdw>
                </a:effectLst>
                <a:latin typeface="Verdana" pitchFamily="34" charset="0"/>
              </a:endParaRPr>
            </a:p>
          </p:txBody>
        </p:sp>
        <p:sp>
          <p:nvSpPr>
            <p:cNvPr id="164925" name="Line 56"/>
            <p:cNvSpPr>
              <a:spLocks noChangeShapeType="1"/>
            </p:cNvSpPr>
            <p:nvPr/>
          </p:nvSpPr>
          <p:spPr bwMode="auto">
            <a:xfrm>
              <a:off x="1377" y="2815"/>
              <a:ext cx="138" cy="0"/>
            </a:xfrm>
            <a:prstGeom prst="line">
              <a:avLst/>
            </a:prstGeom>
            <a:noFill/>
            <a:ln w="4763" cap="rnd">
              <a:solidFill>
                <a:srgbClr val="000000"/>
              </a:solidFill>
              <a:round/>
              <a:headEnd/>
              <a:tailEnd/>
            </a:ln>
          </p:spPr>
          <p:txBody>
            <a:bodyPr/>
            <a:lstStyle/>
            <a:p>
              <a:endParaRPr lang="es-ES"/>
            </a:p>
          </p:txBody>
        </p:sp>
        <p:sp>
          <p:nvSpPr>
            <p:cNvPr id="238650" name="Rectangle 58"/>
            <p:cNvSpPr>
              <a:spLocks noChangeArrowheads="1"/>
            </p:cNvSpPr>
            <p:nvPr/>
          </p:nvSpPr>
          <p:spPr bwMode="auto">
            <a:xfrm>
              <a:off x="585" y="2876"/>
              <a:ext cx="84"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Si</a:t>
              </a:r>
              <a:endParaRPr lang="es-ES" sz="2400">
                <a:effectLst>
                  <a:outerShdw blurRad="38100" dist="38100" dir="2700000" algn="tl">
                    <a:srgbClr val="FFFFFF"/>
                  </a:outerShdw>
                </a:effectLst>
                <a:latin typeface="Verdana" pitchFamily="34" charset="0"/>
              </a:endParaRPr>
            </a:p>
          </p:txBody>
        </p:sp>
        <p:sp>
          <p:nvSpPr>
            <p:cNvPr id="164927" name="Line 59"/>
            <p:cNvSpPr>
              <a:spLocks noChangeShapeType="1"/>
            </p:cNvSpPr>
            <p:nvPr/>
          </p:nvSpPr>
          <p:spPr bwMode="auto">
            <a:xfrm>
              <a:off x="1037" y="2827"/>
              <a:ext cx="114" cy="78"/>
            </a:xfrm>
            <a:prstGeom prst="line">
              <a:avLst/>
            </a:prstGeom>
            <a:noFill/>
            <a:ln w="4763" cap="rnd">
              <a:solidFill>
                <a:srgbClr val="000000"/>
              </a:solidFill>
              <a:round/>
              <a:headEnd/>
              <a:tailEnd/>
            </a:ln>
          </p:spPr>
          <p:txBody>
            <a:bodyPr/>
            <a:lstStyle/>
            <a:p>
              <a:endParaRPr lang="es-ES"/>
            </a:p>
          </p:txBody>
        </p:sp>
        <p:sp>
          <p:nvSpPr>
            <p:cNvPr id="164928" name="Line 60"/>
            <p:cNvSpPr>
              <a:spLocks noChangeShapeType="1"/>
            </p:cNvSpPr>
            <p:nvPr/>
          </p:nvSpPr>
          <p:spPr bwMode="auto">
            <a:xfrm>
              <a:off x="1047" y="2809"/>
              <a:ext cx="114" cy="78"/>
            </a:xfrm>
            <a:prstGeom prst="line">
              <a:avLst/>
            </a:prstGeom>
            <a:noFill/>
            <a:ln w="4763" cap="rnd">
              <a:solidFill>
                <a:srgbClr val="000000"/>
              </a:solidFill>
              <a:round/>
              <a:headEnd/>
              <a:tailEnd/>
            </a:ln>
          </p:spPr>
          <p:txBody>
            <a:bodyPr/>
            <a:lstStyle/>
            <a:p>
              <a:endParaRPr lang="es-ES"/>
            </a:p>
          </p:txBody>
        </p:sp>
        <p:sp>
          <p:nvSpPr>
            <p:cNvPr id="238653" name="Rectangle 61"/>
            <p:cNvSpPr>
              <a:spLocks noChangeArrowheads="1"/>
            </p:cNvSpPr>
            <p:nvPr/>
          </p:nvSpPr>
          <p:spPr bwMode="auto">
            <a:xfrm>
              <a:off x="1657" y="2855"/>
              <a:ext cx="66"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dirty="0">
                  <a:latin typeface="Verdana" pitchFamily="34" charset="0"/>
                </a:rPr>
                <a:t>N</a:t>
              </a:r>
              <a:endParaRPr lang="es-ES" sz="2400" dirty="0">
                <a:effectLst>
                  <a:outerShdw blurRad="38100" dist="38100" dir="2700000" algn="tl">
                    <a:srgbClr val="FFFFFF"/>
                  </a:outerShdw>
                </a:effectLst>
                <a:latin typeface="Verdana" pitchFamily="34" charset="0"/>
              </a:endParaRPr>
            </a:p>
          </p:txBody>
        </p:sp>
        <p:sp>
          <p:nvSpPr>
            <p:cNvPr id="164930" name="Line 62"/>
            <p:cNvSpPr>
              <a:spLocks noChangeShapeType="1"/>
            </p:cNvSpPr>
            <p:nvPr/>
          </p:nvSpPr>
          <p:spPr bwMode="auto">
            <a:xfrm>
              <a:off x="1521" y="2825"/>
              <a:ext cx="114" cy="78"/>
            </a:xfrm>
            <a:prstGeom prst="line">
              <a:avLst/>
            </a:prstGeom>
            <a:noFill/>
            <a:ln w="4763" cap="rnd">
              <a:solidFill>
                <a:srgbClr val="000000"/>
              </a:solidFill>
              <a:round/>
              <a:headEnd/>
              <a:tailEnd/>
            </a:ln>
          </p:spPr>
          <p:txBody>
            <a:bodyPr/>
            <a:lstStyle/>
            <a:p>
              <a:endParaRPr lang="es-ES"/>
            </a:p>
          </p:txBody>
        </p:sp>
        <p:sp>
          <p:nvSpPr>
            <p:cNvPr id="164931" name="Line 63"/>
            <p:cNvSpPr>
              <a:spLocks noChangeShapeType="1"/>
            </p:cNvSpPr>
            <p:nvPr/>
          </p:nvSpPr>
          <p:spPr bwMode="auto">
            <a:xfrm>
              <a:off x="1531" y="2807"/>
              <a:ext cx="114" cy="78"/>
            </a:xfrm>
            <a:prstGeom prst="line">
              <a:avLst/>
            </a:prstGeom>
            <a:noFill/>
            <a:ln w="4763" cap="rnd">
              <a:solidFill>
                <a:srgbClr val="000000"/>
              </a:solidFill>
              <a:round/>
              <a:headEnd/>
              <a:tailEnd/>
            </a:ln>
          </p:spPr>
          <p:txBody>
            <a:bodyPr/>
            <a:lstStyle/>
            <a:p>
              <a:endParaRPr lang="es-ES"/>
            </a:p>
          </p:txBody>
        </p:sp>
        <p:sp>
          <p:nvSpPr>
            <p:cNvPr id="164932" name="Line 64"/>
            <p:cNvSpPr>
              <a:spLocks noChangeShapeType="1"/>
            </p:cNvSpPr>
            <p:nvPr/>
          </p:nvSpPr>
          <p:spPr bwMode="auto">
            <a:xfrm flipV="1">
              <a:off x="1763" y="2808"/>
              <a:ext cx="114" cy="78"/>
            </a:xfrm>
            <a:prstGeom prst="line">
              <a:avLst/>
            </a:prstGeom>
            <a:noFill/>
            <a:ln w="4763" cap="rnd">
              <a:solidFill>
                <a:srgbClr val="000000"/>
              </a:solidFill>
              <a:round/>
              <a:headEnd/>
              <a:tailEnd/>
            </a:ln>
          </p:spPr>
          <p:txBody>
            <a:bodyPr/>
            <a:lstStyle/>
            <a:p>
              <a:endParaRPr lang="es-ES"/>
            </a:p>
          </p:txBody>
        </p:sp>
        <p:sp>
          <p:nvSpPr>
            <p:cNvPr id="164933" name="Line 65"/>
            <p:cNvSpPr>
              <a:spLocks noChangeShapeType="1"/>
            </p:cNvSpPr>
            <p:nvPr/>
          </p:nvSpPr>
          <p:spPr bwMode="auto">
            <a:xfrm>
              <a:off x="1879" y="2808"/>
              <a:ext cx="138" cy="0"/>
            </a:xfrm>
            <a:prstGeom prst="line">
              <a:avLst/>
            </a:prstGeom>
            <a:noFill/>
            <a:ln w="4763" cap="rnd">
              <a:solidFill>
                <a:srgbClr val="000000"/>
              </a:solidFill>
              <a:round/>
              <a:headEnd/>
              <a:tailEnd/>
            </a:ln>
          </p:spPr>
          <p:txBody>
            <a:bodyPr/>
            <a:lstStyle/>
            <a:p>
              <a:endParaRPr lang="es-ES"/>
            </a:p>
          </p:txBody>
        </p:sp>
        <p:sp>
          <p:nvSpPr>
            <p:cNvPr id="238658" name="Rectangle 66"/>
            <p:cNvSpPr>
              <a:spLocks noChangeArrowheads="1"/>
            </p:cNvSpPr>
            <p:nvPr/>
          </p:nvSpPr>
          <p:spPr bwMode="auto">
            <a:xfrm>
              <a:off x="2159" y="2848"/>
              <a:ext cx="168"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NH</a:t>
              </a:r>
              <a:r>
                <a:rPr lang="es-ES" sz="1100" baseline="-25000">
                  <a:latin typeface="Verdana" pitchFamily="34" charset="0"/>
                </a:rPr>
                <a:t>2</a:t>
              </a:r>
              <a:endParaRPr lang="es-ES" sz="2400" baseline="-25000">
                <a:effectLst>
                  <a:outerShdw blurRad="38100" dist="38100" dir="2700000" algn="tl">
                    <a:srgbClr val="FFFFFF"/>
                  </a:outerShdw>
                </a:effectLst>
                <a:latin typeface="Verdana" pitchFamily="34" charset="0"/>
              </a:endParaRPr>
            </a:p>
          </p:txBody>
        </p:sp>
        <p:sp>
          <p:nvSpPr>
            <p:cNvPr id="164935" name="Line 67"/>
            <p:cNvSpPr>
              <a:spLocks noChangeShapeType="1"/>
            </p:cNvSpPr>
            <p:nvPr/>
          </p:nvSpPr>
          <p:spPr bwMode="auto">
            <a:xfrm>
              <a:off x="2015" y="2802"/>
              <a:ext cx="114" cy="78"/>
            </a:xfrm>
            <a:prstGeom prst="line">
              <a:avLst/>
            </a:prstGeom>
            <a:noFill/>
            <a:ln w="4763" cap="rnd">
              <a:solidFill>
                <a:srgbClr val="000000"/>
              </a:solidFill>
              <a:round/>
              <a:headEnd/>
              <a:tailEnd/>
            </a:ln>
          </p:spPr>
          <p:txBody>
            <a:bodyPr/>
            <a:lstStyle/>
            <a:p>
              <a:endParaRPr lang="es-ES"/>
            </a:p>
          </p:txBody>
        </p:sp>
        <p:sp>
          <p:nvSpPr>
            <p:cNvPr id="164936" name="Oval 93"/>
            <p:cNvSpPr>
              <a:spLocks noChangeArrowheads="1"/>
            </p:cNvSpPr>
            <p:nvPr/>
          </p:nvSpPr>
          <p:spPr bwMode="auto">
            <a:xfrm>
              <a:off x="1553" y="2780"/>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937" name="Oval 95"/>
            <p:cNvSpPr>
              <a:spLocks noChangeArrowheads="1"/>
            </p:cNvSpPr>
            <p:nvPr/>
          </p:nvSpPr>
          <p:spPr bwMode="auto">
            <a:xfrm>
              <a:off x="1080" y="2771"/>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938" name="Oval 96"/>
            <p:cNvSpPr>
              <a:spLocks noChangeArrowheads="1"/>
            </p:cNvSpPr>
            <p:nvPr/>
          </p:nvSpPr>
          <p:spPr bwMode="auto">
            <a:xfrm>
              <a:off x="1070" y="2211"/>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939" name="Oval 97"/>
            <p:cNvSpPr>
              <a:spLocks noChangeArrowheads="1"/>
            </p:cNvSpPr>
            <p:nvPr/>
          </p:nvSpPr>
          <p:spPr bwMode="auto">
            <a:xfrm>
              <a:off x="1579" y="2167"/>
              <a:ext cx="315" cy="308"/>
            </a:xfrm>
            <a:prstGeom prst="ellipse">
              <a:avLst/>
            </a:prstGeom>
            <a:noFill/>
            <a:ln w="19050">
              <a:solidFill>
                <a:srgbClr val="CC0000"/>
              </a:solidFill>
              <a:prstDash val="sysDot"/>
              <a:round/>
              <a:headEnd/>
              <a:tailEnd/>
            </a:ln>
          </p:spPr>
          <p:txBody>
            <a:bodyPr wrap="none" anchor="ctr"/>
            <a:lstStyle/>
            <a:p>
              <a:endParaRPr lang="en-US"/>
            </a:p>
          </p:txBody>
        </p:sp>
        <p:sp>
          <p:nvSpPr>
            <p:cNvPr id="164940" name="Oval 92"/>
            <p:cNvSpPr>
              <a:spLocks noChangeArrowheads="1"/>
            </p:cNvSpPr>
            <p:nvPr/>
          </p:nvSpPr>
          <p:spPr bwMode="auto">
            <a:xfrm>
              <a:off x="1571" y="3255"/>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941" name="Line 99"/>
            <p:cNvSpPr>
              <a:spLocks noChangeShapeType="1"/>
            </p:cNvSpPr>
            <p:nvPr/>
          </p:nvSpPr>
          <p:spPr bwMode="auto">
            <a:xfrm flipV="1">
              <a:off x="1269" y="3294"/>
              <a:ext cx="114" cy="78"/>
            </a:xfrm>
            <a:prstGeom prst="line">
              <a:avLst/>
            </a:prstGeom>
            <a:noFill/>
            <a:ln w="4763" cap="rnd">
              <a:solidFill>
                <a:srgbClr val="000000"/>
              </a:solidFill>
              <a:round/>
              <a:headEnd/>
              <a:tailEnd/>
            </a:ln>
          </p:spPr>
          <p:txBody>
            <a:bodyPr/>
            <a:lstStyle/>
            <a:p>
              <a:endParaRPr lang="es-ES"/>
            </a:p>
          </p:txBody>
        </p:sp>
        <p:sp>
          <p:nvSpPr>
            <p:cNvPr id="164942" name="Line 100"/>
            <p:cNvSpPr>
              <a:spLocks noChangeShapeType="1"/>
            </p:cNvSpPr>
            <p:nvPr/>
          </p:nvSpPr>
          <p:spPr bwMode="auto">
            <a:xfrm flipV="1">
              <a:off x="697" y="3300"/>
              <a:ext cx="113" cy="77"/>
            </a:xfrm>
            <a:prstGeom prst="line">
              <a:avLst/>
            </a:prstGeom>
            <a:noFill/>
            <a:ln w="4763" cap="rnd">
              <a:solidFill>
                <a:srgbClr val="000000"/>
              </a:solidFill>
              <a:round/>
              <a:headEnd/>
              <a:tailEnd/>
            </a:ln>
          </p:spPr>
          <p:txBody>
            <a:bodyPr/>
            <a:lstStyle/>
            <a:p>
              <a:endParaRPr lang="es-ES"/>
            </a:p>
          </p:txBody>
        </p:sp>
        <p:sp>
          <p:nvSpPr>
            <p:cNvPr id="164943" name="Line 101"/>
            <p:cNvSpPr>
              <a:spLocks noChangeShapeType="1"/>
            </p:cNvSpPr>
            <p:nvPr/>
          </p:nvSpPr>
          <p:spPr bwMode="auto">
            <a:xfrm>
              <a:off x="811" y="3297"/>
              <a:ext cx="113" cy="79"/>
            </a:xfrm>
            <a:prstGeom prst="line">
              <a:avLst/>
            </a:prstGeom>
            <a:noFill/>
            <a:ln w="4763" cap="rnd">
              <a:solidFill>
                <a:srgbClr val="000000"/>
              </a:solidFill>
              <a:round/>
              <a:headEnd/>
              <a:tailEnd/>
            </a:ln>
          </p:spPr>
          <p:txBody>
            <a:bodyPr/>
            <a:lstStyle/>
            <a:p>
              <a:endParaRPr lang="es-ES"/>
            </a:p>
          </p:txBody>
        </p:sp>
        <p:sp>
          <p:nvSpPr>
            <p:cNvPr id="164944" name="Line 102"/>
            <p:cNvSpPr>
              <a:spLocks noChangeShapeType="1"/>
            </p:cNvSpPr>
            <p:nvPr/>
          </p:nvSpPr>
          <p:spPr bwMode="auto">
            <a:xfrm flipV="1">
              <a:off x="927" y="3297"/>
              <a:ext cx="112" cy="79"/>
            </a:xfrm>
            <a:prstGeom prst="line">
              <a:avLst/>
            </a:prstGeom>
            <a:noFill/>
            <a:ln w="4763" cap="rnd">
              <a:solidFill>
                <a:srgbClr val="000000"/>
              </a:solidFill>
              <a:round/>
              <a:headEnd/>
              <a:tailEnd/>
            </a:ln>
          </p:spPr>
          <p:txBody>
            <a:bodyPr/>
            <a:lstStyle/>
            <a:p>
              <a:endParaRPr lang="es-ES"/>
            </a:p>
          </p:txBody>
        </p:sp>
        <p:sp>
          <p:nvSpPr>
            <p:cNvPr id="238695" name="Rectangle 103"/>
            <p:cNvSpPr>
              <a:spLocks noChangeArrowheads="1"/>
            </p:cNvSpPr>
            <p:nvPr/>
          </p:nvSpPr>
          <p:spPr bwMode="auto">
            <a:xfrm>
              <a:off x="1181" y="3336"/>
              <a:ext cx="66"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a:t>
              </a:r>
              <a:endParaRPr lang="es-ES" sz="2400">
                <a:effectLst>
                  <a:outerShdw blurRad="38100" dist="38100" dir="2700000" algn="tl">
                    <a:srgbClr val="FFFFFF"/>
                  </a:outerShdw>
                </a:effectLst>
                <a:latin typeface="Verdana" pitchFamily="34" charset="0"/>
              </a:endParaRPr>
            </a:p>
          </p:txBody>
        </p:sp>
        <p:sp>
          <p:nvSpPr>
            <p:cNvPr id="164946" name="Line 104"/>
            <p:cNvSpPr>
              <a:spLocks noChangeShapeType="1"/>
            </p:cNvSpPr>
            <p:nvPr/>
          </p:nvSpPr>
          <p:spPr bwMode="auto">
            <a:xfrm>
              <a:off x="1385" y="3294"/>
              <a:ext cx="138" cy="0"/>
            </a:xfrm>
            <a:prstGeom prst="line">
              <a:avLst/>
            </a:prstGeom>
            <a:noFill/>
            <a:ln w="4763" cap="rnd">
              <a:solidFill>
                <a:srgbClr val="000000"/>
              </a:solidFill>
              <a:round/>
              <a:headEnd/>
              <a:tailEnd/>
            </a:ln>
          </p:spPr>
          <p:txBody>
            <a:bodyPr/>
            <a:lstStyle/>
            <a:p>
              <a:endParaRPr lang="es-ES"/>
            </a:p>
          </p:txBody>
        </p:sp>
        <p:sp>
          <p:nvSpPr>
            <p:cNvPr id="238698" name="Rectangle 106"/>
            <p:cNvSpPr>
              <a:spLocks noChangeArrowheads="1"/>
            </p:cNvSpPr>
            <p:nvPr/>
          </p:nvSpPr>
          <p:spPr bwMode="auto">
            <a:xfrm>
              <a:off x="593" y="3356"/>
              <a:ext cx="84" cy="107"/>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Si</a:t>
              </a:r>
              <a:endParaRPr lang="es-ES" sz="2400">
                <a:effectLst>
                  <a:outerShdw blurRad="38100" dist="38100" dir="2700000" algn="tl">
                    <a:srgbClr val="FFFFFF"/>
                  </a:outerShdw>
                </a:effectLst>
                <a:latin typeface="Verdana" pitchFamily="34" charset="0"/>
              </a:endParaRPr>
            </a:p>
          </p:txBody>
        </p:sp>
        <p:sp>
          <p:nvSpPr>
            <p:cNvPr id="164948" name="Line 107"/>
            <p:cNvSpPr>
              <a:spLocks noChangeShapeType="1"/>
            </p:cNvSpPr>
            <p:nvPr/>
          </p:nvSpPr>
          <p:spPr bwMode="auto">
            <a:xfrm>
              <a:off x="1045" y="3306"/>
              <a:ext cx="114" cy="78"/>
            </a:xfrm>
            <a:prstGeom prst="line">
              <a:avLst/>
            </a:prstGeom>
            <a:noFill/>
            <a:ln w="4763" cap="rnd">
              <a:solidFill>
                <a:srgbClr val="000000"/>
              </a:solidFill>
              <a:round/>
              <a:headEnd/>
              <a:tailEnd/>
            </a:ln>
          </p:spPr>
          <p:txBody>
            <a:bodyPr/>
            <a:lstStyle/>
            <a:p>
              <a:endParaRPr lang="es-ES"/>
            </a:p>
          </p:txBody>
        </p:sp>
        <p:sp>
          <p:nvSpPr>
            <p:cNvPr id="164949" name="Line 108"/>
            <p:cNvSpPr>
              <a:spLocks noChangeShapeType="1"/>
            </p:cNvSpPr>
            <p:nvPr/>
          </p:nvSpPr>
          <p:spPr bwMode="auto">
            <a:xfrm>
              <a:off x="1055" y="3288"/>
              <a:ext cx="114" cy="78"/>
            </a:xfrm>
            <a:prstGeom prst="line">
              <a:avLst/>
            </a:prstGeom>
            <a:noFill/>
            <a:ln w="4763" cap="rnd">
              <a:solidFill>
                <a:srgbClr val="000000"/>
              </a:solidFill>
              <a:round/>
              <a:headEnd/>
              <a:tailEnd/>
            </a:ln>
          </p:spPr>
          <p:txBody>
            <a:bodyPr/>
            <a:lstStyle/>
            <a:p>
              <a:endParaRPr lang="es-ES"/>
            </a:p>
          </p:txBody>
        </p:sp>
        <p:sp>
          <p:nvSpPr>
            <p:cNvPr id="238701" name="Rectangle 109"/>
            <p:cNvSpPr>
              <a:spLocks noChangeArrowheads="1"/>
            </p:cNvSpPr>
            <p:nvPr/>
          </p:nvSpPr>
          <p:spPr bwMode="auto">
            <a:xfrm>
              <a:off x="1665" y="3334"/>
              <a:ext cx="66"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a:t>
              </a:r>
              <a:endParaRPr lang="es-ES" sz="2400">
                <a:effectLst>
                  <a:outerShdw blurRad="38100" dist="38100" dir="2700000" algn="tl">
                    <a:srgbClr val="FFFFFF"/>
                  </a:outerShdw>
                </a:effectLst>
                <a:latin typeface="Verdana" pitchFamily="34" charset="0"/>
              </a:endParaRPr>
            </a:p>
          </p:txBody>
        </p:sp>
        <p:sp>
          <p:nvSpPr>
            <p:cNvPr id="164951" name="Line 110"/>
            <p:cNvSpPr>
              <a:spLocks noChangeShapeType="1"/>
            </p:cNvSpPr>
            <p:nvPr/>
          </p:nvSpPr>
          <p:spPr bwMode="auto">
            <a:xfrm>
              <a:off x="1529" y="3304"/>
              <a:ext cx="114" cy="78"/>
            </a:xfrm>
            <a:prstGeom prst="line">
              <a:avLst/>
            </a:prstGeom>
            <a:noFill/>
            <a:ln w="4763" cap="rnd">
              <a:solidFill>
                <a:srgbClr val="000000"/>
              </a:solidFill>
              <a:round/>
              <a:headEnd/>
              <a:tailEnd/>
            </a:ln>
          </p:spPr>
          <p:txBody>
            <a:bodyPr/>
            <a:lstStyle/>
            <a:p>
              <a:endParaRPr lang="es-ES"/>
            </a:p>
          </p:txBody>
        </p:sp>
        <p:sp>
          <p:nvSpPr>
            <p:cNvPr id="164952" name="Line 111"/>
            <p:cNvSpPr>
              <a:spLocks noChangeShapeType="1"/>
            </p:cNvSpPr>
            <p:nvPr/>
          </p:nvSpPr>
          <p:spPr bwMode="auto">
            <a:xfrm>
              <a:off x="1539" y="3286"/>
              <a:ext cx="114" cy="78"/>
            </a:xfrm>
            <a:prstGeom prst="line">
              <a:avLst/>
            </a:prstGeom>
            <a:noFill/>
            <a:ln w="4763" cap="rnd">
              <a:solidFill>
                <a:srgbClr val="000000"/>
              </a:solidFill>
              <a:round/>
              <a:headEnd/>
              <a:tailEnd/>
            </a:ln>
          </p:spPr>
          <p:txBody>
            <a:bodyPr/>
            <a:lstStyle/>
            <a:p>
              <a:endParaRPr lang="es-ES"/>
            </a:p>
          </p:txBody>
        </p:sp>
        <p:sp>
          <p:nvSpPr>
            <p:cNvPr id="164953" name="Line 112"/>
            <p:cNvSpPr>
              <a:spLocks noChangeShapeType="1"/>
            </p:cNvSpPr>
            <p:nvPr/>
          </p:nvSpPr>
          <p:spPr bwMode="auto">
            <a:xfrm flipV="1">
              <a:off x="1773" y="3294"/>
              <a:ext cx="114" cy="78"/>
            </a:xfrm>
            <a:prstGeom prst="line">
              <a:avLst/>
            </a:prstGeom>
            <a:noFill/>
            <a:ln w="4763" cap="rnd">
              <a:solidFill>
                <a:srgbClr val="000000"/>
              </a:solidFill>
              <a:round/>
              <a:headEnd/>
              <a:tailEnd/>
            </a:ln>
          </p:spPr>
          <p:txBody>
            <a:bodyPr/>
            <a:lstStyle/>
            <a:p>
              <a:endParaRPr lang="es-ES"/>
            </a:p>
          </p:txBody>
        </p:sp>
        <p:sp>
          <p:nvSpPr>
            <p:cNvPr id="164954" name="Line 113"/>
            <p:cNvSpPr>
              <a:spLocks noChangeShapeType="1"/>
            </p:cNvSpPr>
            <p:nvPr/>
          </p:nvSpPr>
          <p:spPr bwMode="auto">
            <a:xfrm>
              <a:off x="1889" y="3294"/>
              <a:ext cx="138" cy="0"/>
            </a:xfrm>
            <a:prstGeom prst="line">
              <a:avLst/>
            </a:prstGeom>
            <a:noFill/>
            <a:ln w="4763" cap="rnd">
              <a:solidFill>
                <a:srgbClr val="000000"/>
              </a:solidFill>
              <a:round/>
              <a:headEnd/>
              <a:tailEnd/>
            </a:ln>
          </p:spPr>
          <p:txBody>
            <a:bodyPr/>
            <a:lstStyle/>
            <a:p>
              <a:endParaRPr lang="es-ES"/>
            </a:p>
          </p:txBody>
        </p:sp>
        <p:sp>
          <p:nvSpPr>
            <p:cNvPr id="238706" name="Rectangle 114"/>
            <p:cNvSpPr>
              <a:spLocks noChangeArrowheads="1"/>
            </p:cNvSpPr>
            <p:nvPr/>
          </p:nvSpPr>
          <p:spPr bwMode="auto">
            <a:xfrm>
              <a:off x="2169" y="3334"/>
              <a:ext cx="132" cy="106"/>
            </a:xfrm>
            <a:prstGeom prst="rect">
              <a:avLst/>
            </a:prstGeom>
            <a:noFill/>
            <a:ln w="9525">
              <a:noFill/>
              <a:miter lim="800000"/>
              <a:headEnd/>
              <a:tailEnd/>
            </a:ln>
          </p:spPr>
          <p:txBody>
            <a:bodyPr wrap="none" lIns="0" tIns="0" rIns="0" bIns="0">
              <a:spAutoFit/>
            </a:bodyPr>
            <a:lstStyle/>
            <a:p>
              <a:pPr marL="342900" indent="-342900" defTabSz="912813">
                <a:spcBef>
                  <a:spcPct val="20000"/>
                </a:spcBef>
                <a:buClr>
                  <a:schemeClr val="hlink"/>
                </a:buClr>
                <a:buSzPct val="70000"/>
                <a:buFont typeface="Wingdings" pitchFamily="2" charset="2"/>
                <a:buNone/>
                <a:defRPr/>
              </a:pPr>
              <a:r>
                <a:rPr lang="es-ES" sz="1100">
                  <a:latin typeface="Verdana" pitchFamily="34" charset="0"/>
                </a:rPr>
                <a:t>NH</a:t>
              </a:r>
              <a:endParaRPr lang="es-ES" sz="2400">
                <a:effectLst>
                  <a:outerShdw blurRad="38100" dist="38100" dir="2700000" algn="tl">
                    <a:srgbClr val="FFFFFF"/>
                  </a:outerShdw>
                </a:effectLst>
                <a:latin typeface="Verdana" pitchFamily="34" charset="0"/>
              </a:endParaRPr>
            </a:p>
          </p:txBody>
        </p:sp>
        <p:sp>
          <p:nvSpPr>
            <p:cNvPr id="164956" name="Line 115"/>
            <p:cNvSpPr>
              <a:spLocks noChangeShapeType="1"/>
            </p:cNvSpPr>
            <p:nvPr/>
          </p:nvSpPr>
          <p:spPr bwMode="auto">
            <a:xfrm>
              <a:off x="2033" y="3304"/>
              <a:ext cx="114" cy="78"/>
            </a:xfrm>
            <a:prstGeom prst="line">
              <a:avLst/>
            </a:prstGeom>
            <a:noFill/>
            <a:ln w="4763" cap="rnd">
              <a:solidFill>
                <a:srgbClr val="000000"/>
              </a:solidFill>
              <a:round/>
              <a:headEnd/>
              <a:tailEnd/>
            </a:ln>
          </p:spPr>
          <p:txBody>
            <a:bodyPr/>
            <a:lstStyle/>
            <a:p>
              <a:endParaRPr lang="es-ES"/>
            </a:p>
          </p:txBody>
        </p:sp>
        <p:sp>
          <p:nvSpPr>
            <p:cNvPr id="164957" name="Line 116"/>
            <p:cNvSpPr>
              <a:spLocks noChangeShapeType="1"/>
            </p:cNvSpPr>
            <p:nvPr/>
          </p:nvSpPr>
          <p:spPr bwMode="auto">
            <a:xfrm>
              <a:off x="2043" y="3286"/>
              <a:ext cx="114" cy="78"/>
            </a:xfrm>
            <a:prstGeom prst="line">
              <a:avLst/>
            </a:prstGeom>
            <a:noFill/>
            <a:ln w="4763" cap="rnd">
              <a:solidFill>
                <a:srgbClr val="000000"/>
              </a:solidFill>
              <a:round/>
              <a:headEnd/>
              <a:tailEnd/>
            </a:ln>
          </p:spPr>
          <p:txBody>
            <a:bodyPr/>
            <a:lstStyle/>
            <a:p>
              <a:endParaRPr lang="es-ES"/>
            </a:p>
          </p:txBody>
        </p:sp>
        <p:sp>
          <p:nvSpPr>
            <p:cNvPr id="164958" name="Oval 117"/>
            <p:cNvSpPr>
              <a:spLocks noChangeArrowheads="1"/>
            </p:cNvSpPr>
            <p:nvPr/>
          </p:nvSpPr>
          <p:spPr bwMode="auto">
            <a:xfrm>
              <a:off x="1085" y="3252"/>
              <a:ext cx="252" cy="252"/>
            </a:xfrm>
            <a:prstGeom prst="ellipse">
              <a:avLst/>
            </a:prstGeom>
            <a:noFill/>
            <a:ln w="19050">
              <a:solidFill>
                <a:srgbClr val="CC0000"/>
              </a:solidFill>
              <a:prstDash val="sysDot"/>
              <a:round/>
              <a:headEnd/>
              <a:tailEnd/>
            </a:ln>
          </p:spPr>
          <p:txBody>
            <a:bodyPr wrap="none" anchor="ctr"/>
            <a:lstStyle/>
            <a:p>
              <a:endParaRPr lang="en-US"/>
            </a:p>
          </p:txBody>
        </p:sp>
        <p:sp>
          <p:nvSpPr>
            <p:cNvPr id="164959" name="Line 120"/>
            <p:cNvSpPr>
              <a:spLocks noChangeShapeType="1"/>
            </p:cNvSpPr>
            <p:nvPr/>
          </p:nvSpPr>
          <p:spPr bwMode="auto">
            <a:xfrm>
              <a:off x="484" y="2351"/>
              <a:ext cx="67" cy="1"/>
            </a:xfrm>
            <a:prstGeom prst="line">
              <a:avLst/>
            </a:prstGeom>
            <a:noFill/>
            <a:ln w="4763" cap="rnd">
              <a:solidFill>
                <a:srgbClr val="000000"/>
              </a:solidFill>
              <a:round/>
              <a:headEnd/>
              <a:tailEnd/>
            </a:ln>
          </p:spPr>
          <p:txBody>
            <a:bodyPr/>
            <a:lstStyle/>
            <a:p>
              <a:endParaRPr lang="es-ES"/>
            </a:p>
          </p:txBody>
        </p:sp>
        <p:sp>
          <p:nvSpPr>
            <p:cNvPr id="164960" name="Line 121"/>
            <p:cNvSpPr>
              <a:spLocks noChangeShapeType="1"/>
            </p:cNvSpPr>
            <p:nvPr/>
          </p:nvSpPr>
          <p:spPr bwMode="auto">
            <a:xfrm>
              <a:off x="613" y="2426"/>
              <a:ext cx="1" cy="65"/>
            </a:xfrm>
            <a:prstGeom prst="line">
              <a:avLst/>
            </a:prstGeom>
            <a:noFill/>
            <a:ln w="4763" cap="rnd">
              <a:solidFill>
                <a:srgbClr val="000000"/>
              </a:solidFill>
              <a:round/>
              <a:headEnd/>
              <a:tailEnd/>
            </a:ln>
          </p:spPr>
          <p:txBody>
            <a:bodyPr/>
            <a:lstStyle/>
            <a:p>
              <a:endParaRPr lang="es-ES"/>
            </a:p>
          </p:txBody>
        </p:sp>
        <p:sp>
          <p:nvSpPr>
            <p:cNvPr id="164961" name="Line 122"/>
            <p:cNvSpPr>
              <a:spLocks noChangeShapeType="1"/>
            </p:cNvSpPr>
            <p:nvPr/>
          </p:nvSpPr>
          <p:spPr bwMode="auto">
            <a:xfrm>
              <a:off x="613" y="2221"/>
              <a:ext cx="1" cy="64"/>
            </a:xfrm>
            <a:prstGeom prst="line">
              <a:avLst/>
            </a:prstGeom>
            <a:noFill/>
            <a:ln w="4763" cap="rnd">
              <a:solidFill>
                <a:srgbClr val="000000"/>
              </a:solidFill>
              <a:round/>
              <a:headEnd/>
              <a:tailEnd/>
            </a:ln>
          </p:spPr>
          <p:txBody>
            <a:bodyPr/>
            <a:lstStyle/>
            <a:p>
              <a:endParaRPr lang="es-ES"/>
            </a:p>
          </p:txBody>
        </p:sp>
        <p:sp>
          <p:nvSpPr>
            <p:cNvPr id="164962" name="Line 123"/>
            <p:cNvSpPr>
              <a:spLocks noChangeShapeType="1"/>
            </p:cNvSpPr>
            <p:nvPr/>
          </p:nvSpPr>
          <p:spPr bwMode="auto">
            <a:xfrm>
              <a:off x="494" y="3411"/>
              <a:ext cx="67" cy="1"/>
            </a:xfrm>
            <a:prstGeom prst="line">
              <a:avLst/>
            </a:prstGeom>
            <a:noFill/>
            <a:ln w="4763" cap="rnd">
              <a:solidFill>
                <a:srgbClr val="000000"/>
              </a:solidFill>
              <a:round/>
              <a:headEnd/>
              <a:tailEnd/>
            </a:ln>
          </p:spPr>
          <p:txBody>
            <a:bodyPr/>
            <a:lstStyle/>
            <a:p>
              <a:endParaRPr lang="es-ES"/>
            </a:p>
          </p:txBody>
        </p:sp>
        <p:sp>
          <p:nvSpPr>
            <p:cNvPr id="164963" name="Line 124"/>
            <p:cNvSpPr>
              <a:spLocks noChangeShapeType="1"/>
            </p:cNvSpPr>
            <p:nvPr/>
          </p:nvSpPr>
          <p:spPr bwMode="auto">
            <a:xfrm>
              <a:off x="623" y="3486"/>
              <a:ext cx="1" cy="65"/>
            </a:xfrm>
            <a:prstGeom prst="line">
              <a:avLst/>
            </a:prstGeom>
            <a:noFill/>
            <a:ln w="4763" cap="rnd">
              <a:solidFill>
                <a:srgbClr val="000000"/>
              </a:solidFill>
              <a:round/>
              <a:headEnd/>
              <a:tailEnd/>
            </a:ln>
          </p:spPr>
          <p:txBody>
            <a:bodyPr/>
            <a:lstStyle/>
            <a:p>
              <a:endParaRPr lang="es-ES"/>
            </a:p>
          </p:txBody>
        </p:sp>
        <p:sp>
          <p:nvSpPr>
            <p:cNvPr id="164964" name="Line 125"/>
            <p:cNvSpPr>
              <a:spLocks noChangeShapeType="1"/>
            </p:cNvSpPr>
            <p:nvPr/>
          </p:nvSpPr>
          <p:spPr bwMode="auto">
            <a:xfrm>
              <a:off x="623" y="3281"/>
              <a:ext cx="1" cy="64"/>
            </a:xfrm>
            <a:prstGeom prst="line">
              <a:avLst/>
            </a:prstGeom>
            <a:noFill/>
            <a:ln w="4763" cap="rnd">
              <a:solidFill>
                <a:srgbClr val="000000"/>
              </a:solidFill>
              <a:round/>
              <a:headEnd/>
              <a:tailEnd/>
            </a:ln>
          </p:spPr>
          <p:txBody>
            <a:bodyPr/>
            <a:lstStyle/>
            <a:p>
              <a:endParaRPr lang="es-ES"/>
            </a:p>
          </p:txBody>
        </p:sp>
        <p:sp>
          <p:nvSpPr>
            <p:cNvPr id="164965" name="Line 126"/>
            <p:cNvSpPr>
              <a:spLocks noChangeShapeType="1"/>
            </p:cNvSpPr>
            <p:nvPr/>
          </p:nvSpPr>
          <p:spPr bwMode="auto">
            <a:xfrm>
              <a:off x="490" y="2924"/>
              <a:ext cx="67" cy="1"/>
            </a:xfrm>
            <a:prstGeom prst="line">
              <a:avLst/>
            </a:prstGeom>
            <a:noFill/>
            <a:ln w="4763" cap="rnd">
              <a:solidFill>
                <a:srgbClr val="000000"/>
              </a:solidFill>
              <a:round/>
              <a:headEnd/>
              <a:tailEnd/>
            </a:ln>
          </p:spPr>
          <p:txBody>
            <a:bodyPr/>
            <a:lstStyle/>
            <a:p>
              <a:endParaRPr lang="es-ES"/>
            </a:p>
          </p:txBody>
        </p:sp>
        <p:sp>
          <p:nvSpPr>
            <p:cNvPr id="164966" name="Line 127"/>
            <p:cNvSpPr>
              <a:spLocks noChangeShapeType="1"/>
            </p:cNvSpPr>
            <p:nvPr/>
          </p:nvSpPr>
          <p:spPr bwMode="auto">
            <a:xfrm>
              <a:off x="619" y="2999"/>
              <a:ext cx="1" cy="65"/>
            </a:xfrm>
            <a:prstGeom prst="line">
              <a:avLst/>
            </a:prstGeom>
            <a:noFill/>
            <a:ln w="4763" cap="rnd">
              <a:solidFill>
                <a:srgbClr val="000000"/>
              </a:solidFill>
              <a:round/>
              <a:headEnd/>
              <a:tailEnd/>
            </a:ln>
          </p:spPr>
          <p:txBody>
            <a:bodyPr/>
            <a:lstStyle/>
            <a:p>
              <a:endParaRPr lang="es-ES"/>
            </a:p>
          </p:txBody>
        </p:sp>
        <p:sp>
          <p:nvSpPr>
            <p:cNvPr id="164967" name="Line 128"/>
            <p:cNvSpPr>
              <a:spLocks noChangeShapeType="1"/>
            </p:cNvSpPr>
            <p:nvPr/>
          </p:nvSpPr>
          <p:spPr bwMode="auto">
            <a:xfrm>
              <a:off x="619" y="2794"/>
              <a:ext cx="1" cy="64"/>
            </a:xfrm>
            <a:prstGeom prst="line">
              <a:avLst/>
            </a:prstGeom>
            <a:noFill/>
            <a:ln w="4763" cap="rnd">
              <a:solidFill>
                <a:srgbClr val="000000"/>
              </a:solidFill>
              <a:round/>
              <a:headEnd/>
              <a:tailEnd/>
            </a:ln>
          </p:spPr>
          <p:txBody>
            <a:bodyPr/>
            <a:lstStyle/>
            <a:p>
              <a:endParaRPr lang="es-ES"/>
            </a:p>
          </p:txBody>
        </p:sp>
      </p:grpSp>
      <p:grpSp>
        <p:nvGrpSpPr>
          <p:cNvPr id="164867" name="21 Grupo"/>
          <p:cNvGrpSpPr>
            <a:grpSpLocks/>
          </p:cNvGrpSpPr>
          <p:nvPr/>
        </p:nvGrpSpPr>
        <p:grpSpPr bwMode="auto">
          <a:xfrm>
            <a:off x="323850" y="188913"/>
            <a:ext cx="4319588" cy="396875"/>
            <a:chOff x="323528" y="188640"/>
            <a:chExt cx="4968552" cy="396935"/>
          </a:xfrm>
        </p:grpSpPr>
        <p:sp>
          <p:nvSpPr>
            <p:cNvPr id="164872" name="22 CuadroTexto"/>
            <p:cNvSpPr txBox="1">
              <a:spLocks noChangeArrowheads="1"/>
            </p:cNvSpPr>
            <p:nvPr/>
          </p:nvSpPr>
          <p:spPr bwMode="auto">
            <a:xfrm>
              <a:off x="716118" y="188640"/>
              <a:ext cx="4179720" cy="396935"/>
            </a:xfrm>
            <a:prstGeom prst="rect">
              <a:avLst/>
            </a:prstGeom>
            <a:solidFill>
              <a:srgbClr val="FFF8EF"/>
            </a:solidFill>
            <a:ln w="9525">
              <a:noFill/>
              <a:miter lim="800000"/>
              <a:headEnd/>
              <a:tailEnd/>
            </a:ln>
          </p:spPr>
          <p:txBody>
            <a:bodyPr wrap="none">
              <a:spAutoFit/>
            </a:bodyPr>
            <a:lstStyle/>
            <a:p>
              <a:pPr algn="ctr"/>
              <a:r>
                <a:rPr lang="es-ES" sz="2000" b="1">
                  <a:solidFill>
                    <a:srgbClr val="000099"/>
                  </a:solidFill>
                  <a:cs typeface="Arial" charset="0"/>
                </a:rPr>
                <a:t>RESULTADOS Y DISCUSION</a:t>
              </a:r>
            </a:p>
          </p:txBody>
        </p:sp>
        <p:sp>
          <p:nvSpPr>
            <p:cNvPr id="101" name="100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164868" name="Rectangle 70"/>
          <p:cNvSpPr>
            <a:spLocks noChangeArrowheads="1"/>
          </p:cNvSpPr>
          <p:nvPr/>
        </p:nvSpPr>
        <p:spPr bwMode="auto">
          <a:xfrm>
            <a:off x="179388" y="549275"/>
            <a:ext cx="3960812" cy="576263"/>
          </a:xfrm>
          <a:prstGeom prst="rect">
            <a:avLst/>
          </a:prstGeom>
          <a:noFill/>
          <a:ln w="9525">
            <a:noFill/>
            <a:miter lim="800000"/>
            <a:headEnd/>
            <a:tailEnd/>
          </a:ln>
        </p:spPr>
        <p:txBody>
          <a:bodyPr/>
          <a:lstStyle/>
          <a:p>
            <a:pPr algn="just">
              <a:lnSpc>
                <a:spcPct val="50000"/>
              </a:lnSpc>
              <a:spcBef>
                <a:spcPct val="50000"/>
              </a:spcBef>
              <a:buFontTx/>
              <a:buChar char="•"/>
            </a:pPr>
            <a:endParaRPr lang="en-US" sz="1600">
              <a:solidFill>
                <a:srgbClr val="000099"/>
              </a:solidFill>
              <a:latin typeface="Verdana" pitchFamily="34" charset="0"/>
            </a:endParaRPr>
          </a:p>
          <a:p>
            <a:pPr algn="ctr">
              <a:lnSpc>
                <a:spcPct val="50000"/>
              </a:lnSpc>
              <a:spcBef>
                <a:spcPct val="50000"/>
              </a:spcBef>
            </a:pPr>
            <a:r>
              <a:rPr lang="en-US" sz="2000" b="1"/>
              <a:t>Condiciones de secado</a:t>
            </a:r>
          </a:p>
        </p:txBody>
      </p:sp>
      <p:sp>
        <p:nvSpPr>
          <p:cNvPr id="164870" name="Rectangle 11"/>
          <p:cNvSpPr>
            <a:spLocks noChangeArrowheads="1"/>
          </p:cNvSpPr>
          <p:nvPr/>
        </p:nvSpPr>
        <p:spPr bwMode="auto">
          <a:xfrm>
            <a:off x="3635375" y="679450"/>
            <a:ext cx="4595813" cy="400050"/>
          </a:xfrm>
          <a:prstGeom prst="rect">
            <a:avLst/>
          </a:prstGeom>
          <a:noFill/>
          <a:ln w="9525">
            <a:noFill/>
            <a:miter lim="800000"/>
            <a:headEnd/>
            <a:tailEnd/>
          </a:ln>
        </p:spPr>
        <p:txBody>
          <a:bodyPr>
            <a:spAutoFit/>
          </a:bodyPr>
          <a:lstStyle/>
          <a:p>
            <a:pPr algn="ctr">
              <a:spcBef>
                <a:spcPct val="50000"/>
              </a:spcBef>
            </a:pPr>
            <a:r>
              <a:rPr lang="en-US" b="1"/>
              <a:t>Materiales secados al aire a 110 ºC</a:t>
            </a:r>
            <a:r>
              <a:rPr lang="en-US" sz="2000" b="1"/>
              <a:t> </a:t>
            </a:r>
          </a:p>
        </p:txBody>
      </p:sp>
      <p:sp>
        <p:nvSpPr>
          <p:cNvPr id="105" name="Rectangle 24"/>
          <p:cNvSpPr>
            <a:spLocks noChangeArrowheads="1"/>
          </p:cNvSpPr>
          <p:nvPr/>
        </p:nvSpPr>
        <p:spPr bwMode="auto">
          <a:xfrm>
            <a:off x="250825" y="1341438"/>
            <a:ext cx="8280400" cy="493712"/>
          </a:xfrm>
          <a:prstGeom prst="rect">
            <a:avLst/>
          </a:prstGeom>
          <a:noFill/>
          <a:ln w="9525">
            <a:noFill/>
            <a:miter lim="800000"/>
            <a:headEnd/>
            <a:tailEnd/>
          </a:ln>
        </p:spPr>
        <p:txBody>
          <a:bodyPr>
            <a:spAutoFit/>
          </a:bodyPr>
          <a:lstStyle/>
          <a:p>
            <a:pPr algn="ctr">
              <a:lnSpc>
                <a:spcPct val="60000"/>
              </a:lnSpc>
              <a:spcBef>
                <a:spcPct val="70000"/>
              </a:spcBef>
            </a:pPr>
            <a:r>
              <a:rPr lang="es-ES" sz="1500" b="1">
                <a:solidFill>
                  <a:srgbClr val="CC0000"/>
                </a:solidFill>
              </a:rPr>
              <a:t>Los grupos amino secundarios se oxidan a grupos oxima, -C=N-OH, </a:t>
            </a:r>
          </a:p>
          <a:p>
            <a:pPr algn="ctr">
              <a:lnSpc>
                <a:spcPct val="60000"/>
              </a:lnSpc>
              <a:spcBef>
                <a:spcPct val="50000"/>
              </a:spcBef>
            </a:pPr>
            <a:r>
              <a:rPr lang="es-ES" sz="1500" b="1">
                <a:solidFill>
                  <a:srgbClr val="CC0000"/>
                </a:solidFill>
              </a:rPr>
              <a:t>y simultáneamente se pierden grupos amino primarios  </a:t>
            </a:r>
          </a:p>
        </p:txBody>
      </p:sp>
      <p:sp>
        <p:nvSpPr>
          <p:cNvPr id="106" name="Text Box 16"/>
          <p:cNvSpPr txBox="1">
            <a:spLocks noChangeArrowheads="1"/>
          </p:cNvSpPr>
          <p:nvPr/>
        </p:nvSpPr>
        <p:spPr bwMode="auto">
          <a:xfrm>
            <a:off x="899592" y="6453336"/>
            <a:ext cx="5264431"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a:solidFill>
                  <a:srgbClr val="990000"/>
                </a:solidFill>
              </a:rPr>
              <a:t>Top. </a:t>
            </a:r>
            <a:r>
              <a:rPr lang="en-US" sz="1400" b="1" i="1" dirty="0" err="1">
                <a:solidFill>
                  <a:srgbClr val="990000"/>
                </a:solidFill>
              </a:rPr>
              <a:t>Catal</a:t>
            </a:r>
            <a:r>
              <a:rPr lang="en-US" sz="1400" b="1" i="1" dirty="0" smtClean="0">
                <a:solidFill>
                  <a:srgbClr val="990000"/>
                </a:solidFill>
              </a:rPr>
              <a:t>. </a:t>
            </a:r>
            <a:r>
              <a:rPr lang="en-US" sz="1400" b="1" dirty="0" smtClean="0">
                <a:solidFill>
                  <a:srgbClr val="990000"/>
                </a:solidFill>
              </a:rPr>
              <a:t>54 </a:t>
            </a:r>
            <a:r>
              <a:rPr lang="en-US" sz="1400" b="1" dirty="0">
                <a:solidFill>
                  <a:srgbClr val="990000"/>
                </a:solidFill>
              </a:rPr>
              <a:t>(2011) 135-145</a:t>
            </a:r>
            <a:endParaRPr lang="en-US" sz="1400" dirty="0">
              <a:solidFill>
                <a:srgbClr val="990000"/>
              </a:solidFill>
            </a:endParaRPr>
          </a:p>
        </p:txBody>
      </p:sp>
      <p:sp>
        <p:nvSpPr>
          <p:cNvPr id="107" name="Text Box 106"/>
          <p:cNvSpPr txBox="1">
            <a:spLocks noChangeArrowheads="1"/>
          </p:cNvSpPr>
          <p:nvPr/>
        </p:nvSpPr>
        <p:spPr bwMode="auto">
          <a:xfrm>
            <a:off x="5950251" y="3140968"/>
            <a:ext cx="2331087" cy="523220"/>
          </a:xfrm>
          <a:prstGeom prst="rect">
            <a:avLst/>
          </a:prstGeom>
          <a:noFill/>
          <a:ln w="9525">
            <a:noFill/>
            <a:miter lim="800000"/>
            <a:headEnd/>
            <a:tailEnd/>
          </a:ln>
        </p:spPr>
        <p:txBody>
          <a:bodyPr wrap="none">
            <a:spAutoFit/>
          </a:bodyPr>
          <a:lstStyle/>
          <a:p>
            <a:pPr algn="ctr"/>
            <a:r>
              <a:rPr lang="en-US" sz="1400" b="1" dirty="0">
                <a:solidFill>
                  <a:srgbClr val="008000"/>
                </a:solidFill>
              </a:rPr>
              <a:t>Jones et al. </a:t>
            </a:r>
            <a:r>
              <a:rPr lang="en-US" sz="1400" b="1" i="1" dirty="0">
                <a:solidFill>
                  <a:srgbClr val="008000"/>
                </a:solidFill>
              </a:rPr>
              <a:t>Energy Fuels</a:t>
            </a:r>
          </a:p>
          <a:p>
            <a:pPr algn="ctr"/>
            <a:r>
              <a:rPr lang="en-US" sz="1400" b="1" dirty="0">
                <a:solidFill>
                  <a:srgbClr val="008000"/>
                </a:solidFill>
              </a:rPr>
              <a:t>25 (2011) 2416-2425</a:t>
            </a:r>
            <a:endParaRPr lang="en-US" sz="1400" dirty="0">
              <a:solidFill>
                <a:srgbClr val="008000"/>
              </a:solidFill>
            </a:endParaRPr>
          </a:p>
        </p:txBody>
      </p:sp>
      <p:sp>
        <p:nvSpPr>
          <p:cNvPr id="108" name="Rectangle 24"/>
          <p:cNvSpPr>
            <a:spLocks noChangeArrowheads="1"/>
          </p:cNvSpPr>
          <p:nvPr/>
        </p:nvSpPr>
        <p:spPr bwMode="auto">
          <a:xfrm>
            <a:off x="5435600" y="2276475"/>
            <a:ext cx="3240088" cy="915988"/>
          </a:xfrm>
          <a:prstGeom prst="rect">
            <a:avLst/>
          </a:prstGeom>
          <a:noFill/>
          <a:ln w="9525">
            <a:noFill/>
            <a:miter lim="800000"/>
            <a:headEnd/>
            <a:tailEnd/>
          </a:ln>
        </p:spPr>
        <p:txBody>
          <a:bodyPr>
            <a:spAutoFit/>
          </a:bodyPr>
          <a:lstStyle/>
          <a:p>
            <a:pPr algn="ctr">
              <a:spcBef>
                <a:spcPct val="70000"/>
              </a:spcBef>
            </a:pPr>
            <a:r>
              <a:rPr lang="es-ES" b="1" dirty="0" err="1">
                <a:solidFill>
                  <a:srgbClr val="008000"/>
                </a:solidFill>
              </a:rPr>
              <a:t>By</a:t>
            </a:r>
            <a:r>
              <a:rPr lang="es-ES" b="1" dirty="0">
                <a:solidFill>
                  <a:srgbClr val="008000"/>
                </a:solidFill>
              </a:rPr>
              <a:t> </a:t>
            </a:r>
            <a:r>
              <a:rPr lang="es-ES" b="1" dirty="0" err="1">
                <a:solidFill>
                  <a:srgbClr val="008000"/>
                </a:solidFill>
              </a:rPr>
              <a:t>using</a:t>
            </a:r>
            <a:r>
              <a:rPr lang="es-ES" b="1" dirty="0">
                <a:solidFill>
                  <a:srgbClr val="008000"/>
                </a:solidFill>
              </a:rPr>
              <a:t> XPS </a:t>
            </a:r>
            <a:r>
              <a:rPr lang="es-ES" b="1" dirty="0" err="1">
                <a:solidFill>
                  <a:srgbClr val="008000"/>
                </a:solidFill>
              </a:rPr>
              <a:t>the</a:t>
            </a:r>
            <a:r>
              <a:rPr lang="es-ES" b="1" dirty="0">
                <a:solidFill>
                  <a:srgbClr val="008000"/>
                </a:solidFill>
              </a:rPr>
              <a:t> </a:t>
            </a:r>
            <a:r>
              <a:rPr lang="es-ES" b="1" dirty="0" err="1">
                <a:solidFill>
                  <a:srgbClr val="008000"/>
                </a:solidFill>
              </a:rPr>
              <a:t>reaction</a:t>
            </a:r>
            <a:r>
              <a:rPr lang="es-ES" b="1" dirty="0">
                <a:solidFill>
                  <a:srgbClr val="008000"/>
                </a:solidFill>
              </a:rPr>
              <a:t> </a:t>
            </a:r>
            <a:r>
              <a:rPr lang="es-ES" b="1" dirty="0" err="1">
                <a:solidFill>
                  <a:srgbClr val="008000"/>
                </a:solidFill>
              </a:rPr>
              <a:t>products</a:t>
            </a:r>
            <a:r>
              <a:rPr lang="es-ES" b="1" dirty="0">
                <a:solidFill>
                  <a:srgbClr val="008000"/>
                </a:solidFill>
              </a:rPr>
              <a:t> </a:t>
            </a:r>
            <a:r>
              <a:rPr lang="es-ES" b="1" dirty="0" err="1">
                <a:solidFill>
                  <a:srgbClr val="008000"/>
                </a:solidFill>
              </a:rPr>
              <a:t>were</a:t>
            </a:r>
            <a:r>
              <a:rPr lang="es-ES" b="1" dirty="0">
                <a:solidFill>
                  <a:srgbClr val="008000"/>
                </a:solidFill>
              </a:rPr>
              <a:t> </a:t>
            </a:r>
            <a:r>
              <a:rPr lang="es-ES" b="1" dirty="0" err="1">
                <a:solidFill>
                  <a:srgbClr val="008000"/>
                </a:solidFill>
              </a:rPr>
              <a:t>identified</a:t>
            </a:r>
            <a:r>
              <a:rPr lang="es-ES" b="1" dirty="0">
                <a:solidFill>
                  <a:srgbClr val="008000"/>
                </a:solidFill>
              </a:rPr>
              <a:t> as </a:t>
            </a:r>
            <a:r>
              <a:rPr lang="en-GB" b="1" dirty="0">
                <a:solidFill>
                  <a:srgbClr val="008000"/>
                </a:solidFill>
              </a:rPr>
              <a:t>amides (R‑C=O‑NH‑)</a:t>
            </a:r>
            <a:r>
              <a:rPr lang="en-GB" b="1" dirty="0">
                <a:solidFill>
                  <a:srgbClr val="33CC33"/>
                </a:solidFill>
              </a:rPr>
              <a:t> </a:t>
            </a:r>
            <a:endParaRPr lang="es-ES" b="1" dirty="0">
              <a:solidFill>
                <a:srgbClr val="33CC33"/>
              </a:solidFill>
            </a:endParaRPr>
          </a:p>
        </p:txBody>
      </p:sp>
      <p:sp>
        <p:nvSpPr>
          <p:cNvPr id="109" name="108 CuadroTexto"/>
          <p:cNvSpPr txBox="1"/>
          <p:nvPr/>
        </p:nvSpPr>
        <p:spPr>
          <a:xfrm>
            <a:off x="7092280" y="188640"/>
            <a:ext cx="864339" cy="369332"/>
          </a:xfrm>
          <a:prstGeom prst="rect">
            <a:avLst/>
          </a:prstGeom>
          <a:solidFill>
            <a:srgbClr val="FFFF00"/>
          </a:solidFill>
        </p:spPr>
        <p:txBody>
          <a:bodyPr wrap="none" rtlCol="0">
            <a:spAutoFit/>
          </a:bodyPr>
          <a:lstStyle/>
          <a:p>
            <a:r>
              <a:rPr lang="es-ES" b="1" dirty="0" smtClean="0">
                <a:solidFill>
                  <a:srgbClr val="3333FF"/>
                </a:solidFill>
              </a:rPr>
              <a:t>oculta</a:t>
            </a:r>
            <a:endParaRPr lang="es-ES" b="1" dirty="0">
              <a:solidFill>
                <a:srgbClr val="3333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8722"/>
                                        </p:tgtEl>
                                        <p:attrNameLst>
                                          <p:attrName>style.visibility</p:attrName>
                                        </p:attrNameLst>
                                      </p:cBhvr>
                                      <p:to>
                                        <p:strVal val="visible"/>
                                      </p:to>
                                    </p:set>
                                    <p:animEffect transition="in" filter="wipe(down)">
                                      <p:cBhvr>
                                        <p:cTn id="7" dur="500"/>
                                        <p:tgtEl>
                                          <p:spTgt spid="2387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ipe(down)">
                                      <p:cBhvr>
                                        <p:cTn id="10" dur="500"/>
                                        <p:tgtEl>
                                          <p:spTgt spid="10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down)">
                                      <p:cBhvr>
                                        <p:cTn id="1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722" grpId="0"/>
      <p:bldP spid="105" grpId="0"/>
      <p:bldP spid="10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adroTexto 12"/>
          <p:cNvSpPr txBox="1">
            <a:spLocks noChangeArrowheads="1"/>
          </p:cNvSpPr>
          <p:nvPr/>
        </p:nvSpPr>
        <p:spPr bwMode="auto">
          <a:xfrm>
            <a:off x="5789688" y="5085184"/>
            <a:ext cx="3600127" cy="584775"/>
          </a:xfrm>
          <a:prstGeom prst="rect">
            <a:avLst/>
          </a:prstGeom>
          <a:noFill/>
          <a:ln w="9525">
            <a:noFill/>
            <a:miter lim="800000"/>
            <a:headEnd/>
            <a:tailEnd/>
          </a:ln>
        </p:spPr>
        <p:txBody>
          <a:bodyPr wrap="square">
            <a:spAutoFit/>
          </a:bodyPr>
          <a:lstStyle/>
          <a:p>
            <a:pPr algn="ctr"/>
            <a:r>
              <a:rPr lang="es-ES" sz="1600" b="1" dirty="0" err="1" smtClean="0">
                <a:solidFill>
                  <a:srgbClr val="FF0000"/>
                </a:solidFill>
                <a:cs typeface="Arial" charset="0"/>
              </a:rPr>
              <a:t>Larger</a:t>
            </a:r>
            <a:r>
              <a:rPr lang="es-ES" sz="1600" b="1" dirty="0" smtClean="0">
                <a:solidFill>
                  <a:srgbClr val="FF0000"/>
                </a:solidFill>
                <a:cs typeface="Arial" charset="0"/>
              </a:rPr>
              <a:t> </a:t>
            </a:r>
            <a:r>
              <a:rPr lang="es-ES" sz="1600" b="1" dirty="0" err="1" smtClean="0">
                <a:solidFill>
                  <a:srgbClr val="FF0000"/>
                </a:solidFill>
                <a:cs typeface="Arial" charset="0"/>
              </a:rPr>
              <a:t>pore</a:t>
            </a:r>
            <a:r>
              <a:rPr lang="es-ES" sz="1600" b="1" dirty="0" smtClean="0">
                <a:solidFill>
                  <a:srgbClr val="FF0000"/>
                </a:solidFill>
                <a:cs typeface="Arial" charset="0"/>
              </a:rPr>
              <a:t> </a:t>
            </a:r>
            <a:r>
              <a:rPr lang="es-ES" sz="1600" b="1" dirty="0" err="1" smtClean="0">
                <a:solidFill>
                  <a:srgbClr val="FF0000"/>
                </a:solidFill>
                <a:cs typeface="Arial" charset="0"/>
              </a:rPr>
              <a:t>diameter</a:t>
            </a:r>
            <a:endParaRPr lang="es-ES" sz="1600" b="1" dirty="0" smtClean="0">
              <a:solidFill>
                <a:srgbClr val="FF0000"/>
              </a:solidFill>
              <a:cs typeface="Arial" charset="0"/>
            </a:endParaRPr>
          </a:p>
          <a:p>
            <a:pPr algn="ctr"/>
            <a:r>
              <a:rPr lang="es-ES" sz="1600" b="1" dirty="0" err="1" smtClean="0">
                <a:solidFill>
                  <a:srgbClr val="FF0000"/>
                </a:solidFill>
                <a:cs typeface="Arial" charset="0"/>
              </a:rPr>
              <a:t>Same</a:t>
            </a:r>
            <a:r>
              <a:rPr lang="es-ES" sz="1600" b="1" dirty="0" smtClean="0">
                <a:solidFill>
                  <a:srgbClr val="FF0000"/>
                </a:solidFill>
                <a:cs typeface="Arial" charset="0"/>
              </a:rPr>
              <a:t> </a:t>
            </a:r>
            <a:r>
              <a:rPr lang="es-ES" sz="1600" b="1" dirty="0" err="1" smtClean="0">
                <a:solidFill>
                  <a:srgbClr val="FF0000"/>
                </a:solidFill>
                <a:cs typeface="Arial" charset="0"/>
              </a:rPr>
              <a:t>pore</a:t>
            </a:r>
            <a:r>
              <a:rPr lang="es-ES" sz="1600" b="1" dirty="0" smtClean="0">
                <a:solidFill>
                  <a:srgbClr val="FF0000"/>
                </a:solidFill>
                <a:cs typeface="Arial" charset="0"/>
              </a:rPr>
              <a:t> </a:t>
            </a:r>
            <a:r>
              <a:rPr lang="es-ES" sz="1600" b="1" dirty="0" err="1" smtClean="0">
                <a:solidFill>
                  <a:srgbClr val="FF0000"/>
                </a:solidFill>
                <a:cs typeface="Arial" charset="0"/>
              </a:rPr>
              <a:t>volume</a:t>
            </a:r>
            <a:endParaRPr lang="es-ES" sz="1600" b="1" dirty="0" smtClean="0">
              <a:solidFill>
                <a:srgbClr val="FF0000"/>
              </a:solidFill>
              <a:cs typeface="Arial" charset="0"/>
            </a:endParaRPr>
          </a:p>
        </p:txBody>
      </p:sp>
      <p:sp>
        <p:nvSpPr>
          <p:cNvPr id="25" name="Flecha abajo 11"/>
          <p:cNvSpPr/>
          <p:nvPr/>
        </p:nvSpPr>
        <p:spPr>
          <a:xfrm>
            <a:off x="7452320" y="4853862"/>
            <a:ext cx="139700" cy="260350"/>
          </a:xfrm>
          <a:prstGeom prst="downArrow">
            <a:avLst/>
          </a:prstGeom>
          <a:solidFill>
            <a:srgbClr val="00B0F0"/>
          </a:solidFill>
          <a:ln w="9525" cap="flat" cmpd="sng" algn="ctr">
            <a:solidFill>
              <a:srgbClr val="000099"/>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20" name="Text Box 128"/>
          <p:cNvSpPr txBox="1">
            <a:spLocks noChangeArrowheads="1"/>
          </p:cNvSpPr>
          <p:nvPr/>
        </p:nvSpPr>
        <p:spPr bwMode="auto">
          <a:xfrm>
            <a:off x="1619672" y="6550223"/>
            <a:ext cx="3744416"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sp>
        <p:nvSpPr>
          <p:cNvPr id="34" name="Text Box 58"/>
          <p:cNvSpPr txBox="1">
            <a:spLocks noChangeArrowheads="1"/>
          </p:cNvSpPr>
          <p:nvPr/>
        </p:nvSpPr>
        <p:spPr bwMode="auto">
          <a:xfrm>
            <a:off x="472331" y="724694"/>
            <a:ext cx="7412037" cy="400050"/>
          </a:xfrm>
          <a:prstGeom prst="rect">
            <a:avLst/>
          </a:prstGeom>
          <a:noFill/>
          <a:ln w="9525">
            <a:noFill/>
            <a:miter lim="800000"/>
            <a:headEnd/>
            <a:tailEnd/>
          </a:ln>
        </p:spPr>
        <p:txBody>
          <a:bodyPr>
            <a:spAutoFit/>
          </a:bodyPr>
          <a:lstStyle/>
          <a:p>
            <a:pPr>
              <a:spcBef>
                <a:spcPct val="50000"/>
              </a:spcBef>
            </a:pPr>
            <a:r>
              <a:rPr lang="es-ES" sz="2000" b="1" dirty="0">
                <a:latin typeface="Times New Roman" pitchFamily="18" charset="0"/>
              </a:rPr>
              <a:t> </a:t>
            </a:r>
            <a:r>
              <a:rPr lang="es-ES" sz="2000" b="1" dirty="0" err="1" smtClean="0">
                <a:cs typeface="Arial" charset="0"/>
              </a:rPr>
              <a:t>Characterization</a:t>
            </a:r>
            <a:r>
              <a:rPr lang="es-ES" sz="2000" b="1" dirty="0" smtClean="0">
                <a:cs typeface="Arial" charset="0"/>
              </a:rPr>
              <a:t> of </a:t>
            </a:r>
            <a:r>
              <a:rPr lang="es-ES" sz="2000" b="1" dirty="0" smtClean="0">
                <a:solidFill>
                  <a:srgbClr val="C00000"/>
                </a:solidFill>
                <a:cs typeface="Arial" charset="0"/>
              </a:rPr>
              <a:t>PE-</a:t>
            </a:r>
            <a:r>
              <a:rPr lang="es-ES" sz="2000" b="1" dirty="0" err="1" smtClean="0">
                <a:solidFill>
                  <a:srgbClr val="C00000"/>
                </a:solidFill>
                <a:cs typeface="Arial" charset="0"/>
              </a:rPr>
              <a:t>SBA15</a:t>
            </a:r>
            <a:r>
              <a:rPr lang="es-ES" sz="2000" b="1" dirty="0" smtClean="0">
                <a:cs typeface="Arial" charset="0"/>
              </a:rPr>
              <a:t> </a:t>
            </a:r>
            <a:r>
              <a:rPr lang="es-ES" sz="2000" b="1" dirty="0" err="1" smtClean="0">
                <a:cs typeface="Arial" charset="0"/>
              </a:rPr>
              <a:t>supports</a:t>
            </a:r>
            <a:endParaRPr lang="es-ES" sz="2000" b="1" dirty="0">
              <a:cs typeface="Arial" charset="0"/>
            </a:endParaRPr>
          </a:p>
        </p:txBody>
      </p:sp>
      <p:sp>
        <p:nvSpPr>
          <p:cNvPr id="35" name="CuadroTexto 1"/>
          <p:cNvSpPr txBox="1"/>
          <p:nvPr/>
        </p:nvSpPr>
        <p:spPr>
          <a:xfrm>
            <a:off x="2771800" y="1124744"/>
            <a:ext cx="2308645" cy="369332"/>
          </a:xfrm>
          <a:prstGeom prst="rect">
            <a:avLst/>
          </a:prstGeom>
          <a:noFill/>
        </p:spPr>
        <p:txBody>
          <a:bodyPr wrap="none">
            <a:spAutoFit/>
          </a:bodyPr>
          <a:lstStyle/>
          <a:p>
            <a:pPr fontAlgn="auto">
              <a:spcBef>
                <a:spcPts val="0"/>
              </a:spcBef>
              <a:spcAft>
                <a:spcPts val="0"/>
              </a:spcAft>
              <a:defRPr/>
            </a:pPr>
            <a:r>
              <a:rPr lang="es-ES" b="1" kern="0" dirty="0" err="1" smtClean="0">
                <a:solidFill>
                  <a:srgbClr val="000099"/>
                </a:solidFill>
                <a:latin typeface="Arial" pitchFamily="34" charset="0"/>
                <a:cs typeface="Arial" pitchFamily="34" charset="0"/>
              </a:rPr>
              <a:t>N</a:t>
            </a:r>
            <a:r>
              <a:rPr lang="es-ES" b="1" kern="0" baseline="-25000" dirty="0" err="1" smtClean="0">
                <a:solidFill>
                  <a:srgbClr val="000099"/>
                </a:solidFill>
                <a:latin typeface="Arial" pitchFamily="34" charset="0"/>
                <a:cs typeface="Arial" pitchFamily="34" charset="0"/>
              </a:rPr>
              <a:t>2</a:t>
            </a:r>
            <a:r>
              <a:rPr lang="es-ES" b="1" kern="0" dirty="0" smtClean="0">
                <a:solidFill>
                  <a:srgbClr val="000099"/>
                </a:solidFill>
                <a:latin typeface="Arial" pitchFamily="34" charset="0"/>
                <a:cs typeface="Arial" pitchFamily="34" charset="0"/>
              </a:rPr>
              <a:t> </a:t>
            </a:r>
            <a:r>
              <a:rPr lang="es-ES" b="1" kern="0" dirty="0" err="1" smtClean="0">
                <a:solidFill>
                  <a:srgbClr val="000099"/>
                </a:solidFill>
                <a:latin typeface="Arial" pitchFamily="34" charset="0"/>
                <a:cs typeface="Arial" pitchFamily="34" charset="0"/>
              </a:rPr>
              <a:t>adsorption</a:t>
            </a:r>
            <a:r>
              <a:rPr lang="es-ES" b="1" kern="0" dirty="0" smtClean="0">
                <a:solidFill>
                  <a:srgbClr val="000099"/>
                </a:solidFill>
                <a:latin typeface="Arial" pitchFamily="34" charset="0"/>
                <a:cs typeface="Arial" pitchFamily="34" charset="0"/>
              </a:rPr>
              <a:t>, </a:t>
            </a:r>
            <a:r>
              <a:rPr lang="es-ES" b="1" kern="0" dirty="0">
                <a:solidFill>
                  <a:srgbClr val="000099"/>
                </a:solidFill>
                <a:latin typeface="Arial" pitchFamily="34" charset="0"/>
                <a:cs typeface="Arial" pitchFamily="34" charset="0"/>
              </a:rPr>
              <a:t>77 K</a:t>
            </a:r>
          </a:p>
        </p:txBody>
      </p:sp>
      <p:sp>
        <p:nvSpPr>
          <p:cNvPr id="73" name="CuadroTexto 4"/>
          <p:cNvSpPr txBox="1">
            <a:spLocks noChangeArrowheads="1"/>
          </p:cNvSpPr>
          <p:nvPr/>
        </p:nvSpPr>
        <p:spPr bwMode="auto">
          <a:xfrm>
            <a:off x="6084168" y="4241405"/>
            <a:ext cx="3024336" cy="584775"/>
          </a:xfrm>
          <a:prstGeom prst="rect">
            <a:avLst/>
          </a:prstGeom>
          <a:noFill/>
          <a:ln w="9525">
            <a:noFill/>
            <a:miter lim="800000"/>
            <a:headEnd/>
            <a:tailEnd/>
          </a:ln>
        </p:spPr>
        <p:txBody>
          <a:bodyPr wrap="square">
            <a:spAutoFit/>
          </a:bodyPr>
          <a:lstStyle/>
          <a:p>
            <a:pPr algn="ctr"/>
            <a:r>
              <a:rPr lang="es-ES" sz="1600" b="1" dirty="0" err="1" smtClean="0">
                <a:solidFill>
                  <a:srgbClr val="000099"/>
                </a:solidFill>
                <a:cs typeface="Arial" charset="0"/>
              </a:rPr>
              <a:t>Low</a:t>
            </a:r>
            <a:r>
              <a:rPr lang="es-ES" sz="1600" b="1" dirty="0" smtClean="0">
                <a:solidFill>
                  <a:srgbClr val="000099"/>
                </a:solidFill>
                <a:cs typeface="Arial" charset="0"/>
              </a:rPr>
              <a:t> </a:t>
            </a:r>
            <a:r>
              <a:rPr lang="es-ES" sz="1600" b="1" dirty="0" err="1" smtClean="0">
                <a:solidFill>
                  <a:srgbClr val="000099"/>
                </a:solidFill>
                <a:cs typeface="Arial" charset="0"/>
              </a:rPr>
              <a:t>hydrolisisT</a:t>
            </a:r>
            <a:r>
              <a:rPr lang="es-ES" sz="1600" b="1" dirty="0" smtClean="0">
                <a:solidFill>
                  <a:srgbClr val="000099"/>
                </a:solidFill>
                <a:cs typeface="Arial" charset="0"/>
              </a:rPr>
              <a:t> (17ºC)</a:t>
            </a:r>
            <a:endParaRPr lang="es-ES" sz="1600" b="1" dirty="0">
              <a:solidFill>
                <a:srgbClr val="000099"/>
              </a:solidFill>
              <a:cs typeface="Arial" charset="0"/>
            </a:endParaRPr>
          </a:p>
          <a:p>
            <a:pPr algn="ctr"/>
            <a:r>
              <a:rPr lang="es-ES" sz="1600" b="1" dirty="0" err="1" smtClean="0">
                <a:solidFill>
                  <a:srgbClr val="000099"/>
                </a:solidFill>
                <a:cs typeface="Arial" charset="0"/>
              </a:rPr>
              <a:t>Swelling</a:t>
            </a:r>
            <a:r>
              <a:rPr lang="es-ES" sz="1600" b="1" dirty="0" smtClean="0">
                <a:solidFill>
                  <a:srgbClr val="000099"/>
                </a:solidFill>
                <a:cs typeface="Arial" charset="0"/>
              </a:rPr>
              <a:t> </a:t>
            </a:r>
            <a:r>
              <a:rPr lang="es-ES" sz="1600" b="1" dirty="0" err="1" smtClean="0">
                <a:solidFill>
                  <a:srgbClr val="000099"/>
                </a:solidFill>
                <a:cs typeface="Arial" charset="0"/>
              </a:rPr>
              <a:t>agent</a:t>
            </a:r>
            <a:r>
              <a:rPr lang="es-ES" sz="1600" b="1" dirty="0" smtClean="0">
                <a:solidFill>
                  <a:srgbClr val="000099"/>
                </a:solidFill>
                <a:cs typeface="Arial" charset="0"/>
              </a:rPr>
              <a:t> (</a:t>
            </a:r>
            <a:r>
              <a:rPr lang="es-ES" sz="1600" b="1" dirty="0" err="1" smtClean="0">
                <a:solidFill>
                  <a:srgbClr val="000099"/>
                </a:solidFill>
                <a:cs typeface="Arial" charset="0"/>
              </a:rPr>
              <a:t>TIPB</a:t>
            </a:r>
            <a:r>
              <a:rPr lang="es-ES" sz="1600" b="1" dirty="0" smtClean="0">
                <a:solidFill>
                  <a:srgbClr val="000099"/>
                </a:solidFill>
                <a:cs typeface="Arial" charset="0"/>
              </a:rPr>
              <a:t>)</a:t>
            </a:r>
            <a:endParaRPr lang="es-ES" sz="2000" b="1" dirty="0">
              <a:solidFill>
                <a:srgbClr val="000099"/>
              </a:solidFill>
              <a:cs typeface="Arial" charset="0"/>
            </a:endParaRPr>
          </a:p>
        </p:txBody>
      </p:sp>
      <p:graphicFrame>
        <p:nvGraphicFramePr>
          <p:cNvPr id="65" name="64 Tabla"/>
          <p:cNvGraphicFramePr>
            <a:graphicFrameLocks noGrp="1"/>
          </p:cNvGraphicFramePr>
          <p:nvPr/>
        </p:nvGraphicFramePr>
        <p:xfrm>
          <a:off x="228281" y="4509120"/>
          <a:ext cx="5423839" cy="1964690"/>
        </p:xfrm>
        <a:graphic>
          <a:graphicData uri="http://schemas.openxmlformats.org/drawingml/2006/table">
            <a:tbl>
              <a:tblPr/>
              <a:tblGrid>
                <a:gridCol w="1751558"/>
                <a:gridCol w="1017345"/>
                <a:gridCol w="1200660"/>
                <a:gridCol w="1454276"/>
              </a:tblGrid>
              <a:tr h="64135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BET</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a:t>
                      </a:r>
                      <a:r>
                        <a:rPr kumimoji="0" lang="es-ES_tradnl" sz="1400" b="1" i="0" u="none" strike="noStrike" cap="none" normalizeH="0" baseline="30000" dirty="0"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Dp</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(Å)</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Vp</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cm</a:t>
                      </a:r>
                      <a:r>
                        <a:rPr kumimoji="0" lang="es-ES_tradnl" sz="1400" b="1" i="0" u="none" strike="noStrike" cap="none" normalizeH="0" baseline="30000" dirty="0" err="1" smtClean="0">
                          <a:ln>
                            <a:noFill/>
                          </a:ln>
                          <a:solidFill>
                            <a:schemeClr val="tx1"/>
                          </a:solidFill>
                          <a:effectLst/>
                          <a:latin typeface="Arial" charset="0"/>
                          <a:ea typeface="Times New Roman" pitchFamily="18" charset="0"/>
                          <a:cs typeface="Arial" charset="0"/>
                        </a:rPr>
                        <a:t>3</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15228">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-c</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692</a:t>
                      </a:r>
                      <a:endParaRPr kumimoji="0" lang="es-ES" sz="1400" b="1" i="0" u="none" strike="noStrike" cap="none" normalizeH="0" baseline="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90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1,03</a:t>
                      </a:r>
                      <a:endParaRPr kumimoji="0" lang="es-ES" sz="1400" b="1" i="0" u="none" strike="noStrike" cap="none" normalizeH="0" baseline="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2067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577</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97</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1,06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r>
              <a:tr h="3619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-c</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452</a:t>
                      </a:r>
                      <a:endParaRPr kumimoji="0" lang="es-ES" sz="1400" b="1" i="0" u="none" strike="noStrike" cap="none" normalizeH="0" baseline="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117</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1,02</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r>
              <a:tr h="32067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428</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152</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1,18</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77" name="76 Rectángulo"/>
          <p:cNvSpPr/>
          <p:nvPr/>
        </p:nvSpPr>
        <p:spPr>
          <a:xfrm>
            <a:off x="228777" y="6141132"/>
            <a:ext cx="5112568" cy="324079"/>
          </a:xfrm>
          <a:prstGeom prst="rect">
            <a:avLst/>
          </a:prstGeom>
          <a:noFill/>
          <a:ln w="28575" cap="flat" cmpd="sng" algn="ctr">
            <a:solidFill>
              <a:schemeClr val="accent1"/>
            </a:solidFill>
            <a:prstDash val="solid"/>
          </a:ln>
          <a:effectLst/>
        </p:spPr>
        <p:txBody>
          <a:bodyPr anchor="ctr"/>
          <a:lstStyle/>
          <a:p>
            <a:pPr algn="ctr" fontAlgn="auto">
              <a:spcBef>
                <a:spcPts val="0"/>
              </a:spcBef>
              <a:spcAft>
                <a:spcPts val="0"/>
              </a:spcAft>
              <a:defRPr/>
            </a:pPr>
            <a:endParaRPr lang="es-ES" sz="2400" kern="0">
              <a:solidFill>
                <a:sysClr val="window" lastClr="FFFFFF"/>
              </a:solidFill>
              <a:latin typeface="Arial"/>
            </a:endParaRPr>
          </a:p>
        </p:txBody>
      </p:sp>
      <p:cxnSp>
        <p:nvCxnSpPr>
          <p:cNvPr id="21" name="20 Conector recto"/>
          <p:cNvCxnSpPr/>
          <p:nvPr/>
        </p:nvCxnSpPr>
        <p:spPr>
          <a:xfrm>
            <a:off x="193281" y="5786659"/>
            <a:ext cx="54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lecha abajo 11"/>
          <p:cNvSpPr/>
          <p:nvPr/>
        </p:nvSpPr>
        <p:spPr>
          <a:xfrm>
            <a:off x="7445599" y="5734986"/>
            <a:ext cx="144016" cy="216024"/>
          </a:xfrm>
          <a:prstGeom prst="downArrow">
            <a:avLst/>
          </a:prstGeom>
          <a:solidFill>
            <a:srgbClr val="00B0F0"/>
          </a:solidFill>
          <a:ln w="9525" cap="flat" cmpd="sng" algn="ctr">
            <a:solidFill>
              <a:srgbClr val="000099"/>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26" name="25 Rectángulo"/>
          <p:cNvSpPr/>
          <p:nvPr/>
        </p:nvSpPr>
        <p:spPr>
          <a:xfrm>
            <a:off x="5991094" y="5982379"/>
            <a:ext cx="3089307" cy="830997"/>
          </a:xfrm>
          <a:prstGeom prst="rect">
            <a:avLst/>
          </a:prstGeom>
          <a:solidFill>
            <a:schemeClr val="bg1"/>
          </a:solidFill>
        </p:spPr>
        <p:txBody>
          <a:bodyPr wrap="none">
            <a:spAutoFit/>
          </a:bodyPr>
          <a:lstStyle/>
          <a:p>
            <a:pPr algn="ctr"/>
            <a:r>
              <a:rPr lang="es-ES" sz="1600" b="1" dirty="0" err="1" smtClean="0">
                <a:solidFill>
                  <a:srgbClr val="003399"/>
                </a:solidFill>
                <a:cs typeface="Arial" charset="0"/>
              </a:rPr>
              <a:t>Extracted</a:t>
            </a:r>
            <a:r>
              <a:rPr lang="es-ES" sz="1600" b="1" dirty="0" smtClean="0">
                <a:solidFill>
                  <a:srgbClr val="003399"/>
                </a:solidFill>
                <a:cs typeface="Arial" charset="0"/>
              </a:rPr>
              <a:t> material </a:t>
            </a:r>
            <a:r>
              <a:rPr lang="es-ES" sz="1600" b="1" dirty="0" err="1" smtClean="0">
                <a:solidFill>
                  <a:srgbClr val="003399"/>
                </a:solidFill>
                <a:cs typeface="Arial" charset="0"/>
              </a:rPr>
              <a:t>selected</a:t>
            </a:r>
            <a:endParaRPr lang="es-ES" sz="1600" b="1" dirty="0" smtClean="0">
              <a:solidFill>
                <a:srgbClr val="003399"/>
              </a:solidFill>
              <a:cs typeface="Arial" charset="0"/>
            </a:endParaRPr>
          </a:p>
          <a:p>
            <a:pPr algn="ctr"/>
            <a:r>
              <a:rPr lang="es-ES" sz="1600" b="1" dirty="0" smtClean="0">
                <a:solidFill>
                  <a:srgbClr val="003399"/>
                </a:solidFill>
                <a:cs typeface="Arial" charset="0"/>
              </a:rPr>
              <a:t>(</a:t>
            </a:r>
            <a:r>
              <a:rPr lang="es-ES" sz="1600" b="1" dirty="0" err="1" smtClean="0">
                <a:solidFill>
                  <a:srgbClr val="003399"/>
                </a:solidFill>
                <a:cs typeface="Arial" charset="0"/>
              </a:rPr>
              <a:t>calcination</a:t>
            </a:r>
            <a:r>
              <a:rPr lang="es-ES" sz="1600" b="1" dirty="0" smtClean="0">
                <a:solidFill>
                  <a:srgbClr val="003399"/>
                </a:solidFill>
                <a:cs typeface="Arial" charset="0"/>
              </a:rPr>
              <a:t> at 550 </a:t>
            </a:r>
            <a:r>
              <a:rPr lang="es-ES" sz="1600" b="1" dirty="0" err="1" smtClean="0">
                <a:solidFill>
                  <a:srgbClr val="003399"/>
                </a:solidFill>
                <a:cs typeface="Arial" charset="0"/>
              </a:rPr>
              <a:t>ºC</a:t>
            </a:r>
            <a:r>
              <a:rPr lang="es-ES" sz="1600" b="1" dirty="0" smtClean="0">
                <a:solidFill>
                  <a:srgbClr val="003399"/>
                </a:solidFill>
                <a:cs typeface="Arial" charset="0"/>
              </a:rPr>
              <a:t> reduces</a:t>
            </a:r>
          </a:p>
          <a:p>
            <a:pPr algn="ctr"/>
            <a:r>
              <a:rPr lang="es-ES" sz="1600" b="1" dirty="0" smtClean="0">
                <a:solidFill>
                  <a:srgbClr val="003399"/>
                </a:solidFill>
                <a:cs typeface="Arial" charset="0"/>
              </a:rPr>
              <a:t> no. of </a:t>
            </a:r>
            <a:r>
              <a:rPr lang="es-ES" sz="1600" b="1" dirty="0" err="1" smtClean="0">
                <a:solidFill>
                  <a:srgbClr val="003399"/>
                </a:solidFill>
                <a:cs typeface="Arial" charset="0"/>
              </a:rPr>
              <a:t>SiOH</a:t>
            </a:r>
            <a:r>
              <a:rPr lang="es-ES" sz="1600" b="1" dirty="0" smtClean="0">
                <a:solidFill>
                  <a:srgbClr val="003399"/>
                </a:solidFill>
                <a:cs typeface="Arial" charset="0"/>
              </a:rPr>
              <a:t> </a:t>
            </a:r>
            <a:r>
              <a:rPr lang="es-ES" sz="1600" b="1" dirty="0" err="1" smtClean="0">
                <a:solidFill>
                  <a:srgbClr val="003399"/>
                </a:solidFill>
                <a:cs typeface="Arial" charset="0"/>
              </a:rPr>
              <a:t>groups</a:t>
            </a:r>
            <a:r>
              <a:rPr lang="es-ES" sz="1600" b="1" dirty="0" smtClean="0">
                <a:solidFill>
                  <a:srgbClr val="003399"/>
                </a:solidFill>
                <a:cs typeface="Arial" charset="0"/>
              </a:rPr>
              <a:t>)</a:t>
            </a:r>
            <a:endParaRPr lang="es-ES" sz="1600" b="1" dirty="0">
              <a:solidFill>
                <a:srgbClr val="003399"/>
              </a:solidFill>
              <a:cs typeface="Arial" charset="0"/>
            </a:endParaRPr>
          </a:p>
        </p:txBody>
      </p:sp>
      <p:graphicFrame>
        <p:nvGraphicFramePr>
          <p:cNvPr id="1033" name="Object 9"/>
          <p:cNvGraphicFramePr>
            <a:graphicFrameLocks noChangeAspect="1"/>
          </p:cNvGraphicFramePr>
          <p:nvPr/>
        </p:nvGraphicFramePr>
        <p:xfrm>
          <a:off x="179512" y="1340768"/>
          <a:ext cx="6911975" cy="3189287"/>
        </p:xfrm>
        <a:graphic>
          <a:graphicData uri="http://schemas.openxmlformats.org/presentationml/2006/ole">
            <p:oleObj spid="_x0000_s1033" name="Graph" r:id="rId4" imgW="3513600" imgH="1814400" progId="">
              <p:embed/>
            </p:oleObj>
          </a:graphicData>
        </a:graphic>
      </p:graphicFrame>
      <p:sp>
        <p:nvSpPr>
          <p:cNvPr id="29" name="28 Rectángulo"/>
          <p:cNvSpPr/>
          <p:nvPr/>
        </p:nvSpPr>
        <p:spPr>
          <a:xfrm>
            <a:off x="3419872" y="5229200"/>
            <a:ext cx="432048"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21 Grupo"/>
          <p:cNvGrpSpPr>
            <a:grpSpLocks/>
          </p:cNvGrpSpPr>
          <p:nvPr/>
        </p:nvGrpSpPr>
        <p:grpSpPr bwMode="auto">
          <a:xfrm>
            <a:off x="323850" y="188913"/>
            <a:ext cx="4319588" cy="400110"/>
            <a:chOff x="323528" y="188640"/>
            <a:chExt cx="4968552" cy="400170"/>
          </a:xfrm>
        </p:grpSpPr>
        <p:sp>
          <p:nvSpPr>
            <p:cNvPr id="27" name="22 CuadroTexto"/>
            <p:cNvSpPr txBox="1">
              <a:spLocks noChangeArrowheads="1"/>
            </p:cNvSpPr>
            <p:nvPr/>
          </p:nvSpPr>
          <p:spPr bwMode="auto">
            <a:xfrm>
              <a:off x="1004263" y="188640"/>
              <a:ext cx="3603442" cy="400170"/>
            </a:xfrm>
            <a:prstGeom prst="rect">
              <a:avLst/>
            </a:prstGeom>
            <a:solidFill>
              <a:srgbClr val="FFF8EF"/>
            </a:solidFill>
            <a:ln w="9525">
              <a:noFill/>
              <a:miter lim="800000"/>
              <a:headEnd/>
              <a:tailEnd/>
            </a:ln>
          </p:spPr>
          <p:txBody>
            <a:bodyPr wrap="none">
              <a:spAutoFit/>
            </a:bodyPr>
            <a:lstStyle/>
            <a:p>
              <a:pPr algn="ctr"/>
              <a:r>
                <a:rPr lang="es-ES" sz="2000" b="1" dirty="0" err="1" smtClean="0">
                  <a:solidFill>
                    <a:srgbClr val="000099"/>
                  </a:solidFill>
                  <a:cs typeface="Arial" charset="0"/>
                </a:rPr>
                <a:t>RESULTS</a:t>
              </a:r>
              <a:r>
                <a:rPr lang="es-ES" sz="2000" b="1" dirty="0" smtClean="0">
                  <a:solidFill>
                    <a:srgbClr val="000099"/>
                  </a:solidFill>
                  <a:cs typeface="Arial" charset="0"/>
                </a:rPr>
                <a:t>  –  </a:t>
              </a: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a:t>
              </a:r>
              <a:endParaRPr lang="es-ES" sz="2000" b="1" dirty="0">
                <a:solidFill>
                  <a:srgbClr val="C00000"/>
                </a:solidFill>
                <a:cs typeface="Arial" charset="0"/>
              </a:endParaRPr>
            </a:p>
          </p:txBody>
        </p:sp>
        <p:sp>
          <p:nvSpPr>
            <p:cNvPr id="30" name="29 Rectángulo"/>
            <p:cNvSpPr/>
            <p:nvPr/>
          </p:nvSpPr>
          <p:spPr>
            <a:xfrm>
              <a:off x="323528" y="214044"/>
              <a:ext cx="4968552" cy="360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36" name="35 CuadroTexto"/>
          <p:cNvSpPr txBox="1"/>
          <p:nvPr/>
        </p:nvSpPr>
        <p:spPr>
          <a:xfrm>
            <a:off x="2123728" y="1484784"/>
            <a:ext cx="1415772" cy="369332"/>
          </a:xfrm>
          <a:prstGeom prst="rect">
            <a:avLst/>
          </a:prstGeom>
          <a:noFill/>
        </p:spPr>
        <p:txBody>
          <a:bodyPr wrap="none" rtlCol="0">
            <a:spAutoFit/>
          </a:bodyPr>
          <a:lstStyle/>
          <a:p>
            <a:r>
              <a:rPr lang="es-ES" dirty="0" err="1" smtClean="0"/>
              <a:t>calcined</a:t>
            </a:r>
            <a:r>
              <a:rPr lang="es-ES" dirty="0" smtClean="0"/>
              <a:t> (c)</a:t>
            </a:r>
            <a:endParaRPr lang="es-ES" dirty="0"/>
          </a:p>
        </p:txBody>
      </p:sp>
      <p:sp>
        <p:nvSpPr>
          <p:cNvPr id="37" name="36 CuadroTexto"/>
          <p:cNvSpPr txBox="1"/>
          <p:nvPr/>
        </p:nvSpPr>
        <p:spPr>
          <a:xfrm>
            <a:off x="4909101" y="1484784"/>
            <a:ext cx="1505540" cy="369332"/>
          </a:xfrm>
          <a:prstGeom prst="rect">
            <a:avLst/>
          </a:prstGeom>
          <a:noFill/>
        </p:spPr>
        <p:txBody>
          <a:bodyPr wrap="none" rtlCol="0">
            <a:spAutoFit/>
          </a:bodyPr>
          <a:lstStyle/>
          <a:p>
            <a:r>
              <a:rPr lang="es-ES" dirty="0" err="1" smtClean="0"/>
              <a:t>extracted</a:t>
            </a:r>
            <a:r>
              <a:rPr lang="es-ES" dirty="0" smtClean="0"/>
              <a:t> (e)</a:t>
            </a:r>
            <a:endParaRPr lang="es-ES" dirty="0"/>
          </a:p>
        </p:txBody>
      </p:sp>
      <p:sp>
        <p:nvSpPr>
          <p:cNvPr id="22" name="21 CuadroTexto"/>
          <p:cNvSpPr txBox="1"/>
          <p:nvPr/>
        </p:nvSpPr>
        <p:spPr>
          <a:xfrm>
            <a:off x="7020272" y="1898248"/>
            <a:ext cx="2127505" cy="738664"/>
          </a:xfrm>
          <a:prstGeom prst="rect">
            <a:avLst/>
          </a:prstGeom>
          <a:noFill/>
        </p:spPr>
        <p:txBody>
          <a:bodyPr wrap="none" rtlCol="0">
            <a:spAutoFit/>
          </a:bodyPr>
          <a:lstStyle/>
          <a:p>
            <a:r>
              <a:rPr lang="es-ES" sz="1400" b="1" dirty="0" err="1" smtClean="0">
                <a:solidFill>
                  <a:srgbClr val="3333FF"/>
                </a:solidFill>
              </a:rPr>
              <a:t>Larger</a:t>
            </a:r>
            <a:r>
              <a:rPr lang="es-ES" sz="1400" b="1" dirty="0" smtClean="0">
                <a:solidFill>
                  <a:srgbClr val="3333FF"/>
                </a:solidFill>
              </a:rPr>
              <a:t> </a:t>
            </a:r>
            <a:r>
              <a:rPr lang="es-ES" sz="1400" b="1" dirty="0" err="1" smtClean="0">
                <a:solidFill>
                  <a:srgbClr val="3333FF"/>
                </a:solidFill>
              </a:rPr>
              <a:t>pores</a:t>
            </a:r>
            <a:r>
              <a:rPr lang="es-ES" sz="1400" b="1" dirty="0" smtClean="0">
                <a:solidFill>
                  <a:srgbClr val="3333FF"/>
                </a:solidFill>
              </a:rPr>
              <a:t> </a:t>
            </a:r>
          </a:p>
          <a:p>
            <a:r>
              <a:rPr lang="es-ES" sz="1400" b="1" dirty="0" smtClean="0">
                <a:solidFill>
                  <a:srgbClr val="3333FF"/>
                </a:solidFill>
              </a:rPr>
              <a:t>(</a:t>
            </a:r>
            <a:r>
              <a:rPr lang="es-ES" sz="1400" b="1" dirty="0" err="1" smtClean="0">
                <a:solidFill>
                  <a:srgbClr val="3333FF"/>
                </a:solidFill>
              </a:rPr>
              <a:t>interparticle</a:t>
            </a:r>
            <a:r>
              <a:rPr lang="es-ES" sz="1400" b="1" dirty="0" smtClean="0">
                <a:solidFill>
                  <a:srgbClr val="3333FF"/>
                </a:solidFill>
              </a:rPr>
              <a:t> </a:t>
            </a:r>
            <a:r>
              <a:rPr lang="es-ES" sz="1400" b="1" dirty="0" err="1" smtClean="0">
                <a:solidFill>
                  <a:srgbClr val="3333FF"/>
                </a:solidFill>
              </a:rPr>
              <a:t>porosity</a:t>
            </a:r>
            <a:r>
              <a:rPr lang="es-ES" sz="1400" b="1" dirty="0" smtClean="0">
                <a:solidFill>
                  <a:srgbClr val="3333FF"/>
                </a:solidFill>
              </a:rPr>
              <a:t>)</a:t>
            </a:r>
          </a:p>
          <a:p>
            <a:r>
              <a:rPr lang="es-ES" sz="1400" b="1" dirty="0" smtClean="0">
                <a:solidFill>
                  <a:srgbClr val="3333FF"/>
                </a:solidFill>
              </a:rPr>
              <a:t> of </a:t>
            </a:r>
            <a:r>
              <a:rPr lang="es-ES" sz="1400" b="1" dirty="0" err="1" smtClean="0">
                <a:solidFill>
                  <a:srgbClr val="3333FF"/>
                </a:solidFill>
              </a:rPr>
              <a:t>smaller</a:t>
            </a:r>
            <a:r>
              <a:rPr lang="es-ES" sz="1400" b="1" dirty="0" smtClean="0">
                <a:solidFill>
                  <a:srgbClr val="3333FF"/>
                </a:solidFill>
              </a:rPr>
              <a:t> </a:t>
            </a:r>
            <a:r>
              <a:rPr lang="es-ES" sz="1400" b="1" dirty="0" err="1" smtClean="0">
                <a:solidFill>
                  <a:srgbClr val="3333FF"/>
                </a:solidFill>
              </a:rPr>
              <a:t>particles</a:t>
            </a:r>
            <a:endParaRPr lang="es-ES" sz="1400" b="1" dirty="0">
              <a:solidFill>
                <a:srgbClr val="3333FF"/>
              </a:solidFill>
            </a:endParaRPr>
          </a:p>
        </p:txBody>
      </p:sp>
      <p:cxnSp>
        <p:nvCxnSpPr>
          <p:cNvPr id="31" name="30 Conector recto de flecha"/>
          <p:cNvCxnSpPr/>
          <p:nvPr/>
        </p:nvCxnSpPr>
        <p:spPr>
          <a:xfrm flipH="1" flipV="1">
            <a:off x="6948264" y="1628800"/>
            <a:ext cx="504056" cy="2880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ox(in)">
                                      <p:cBhvr>
                                        <p:cTn id="7" dur="500"/>
                                        <p:tgtEl>
                                          <p:spTgt spid="6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ox(in)">
                                      <p:cBhvr>
                                        <p:cTn id="10" dur="500"/>
                                        <p:tgtEl>
                                          <p:spTgt spid="7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ox(in)">
                                      <p:cBhvr>
                                        <p:cTn id="13" dur="500"/>
                                        <p:tgtEl>
                                          <p:spTgt spid="2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box(in)">
                                      <p:cBhvr>
                                        <p:cTn id="16" dur="500"/>
                                        <p:tgtEl>
                                          <p:spTgt spid="7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ox(in)">
                                      <p:cBhvr>
                                        <p:cTn id="19" dur="500"/>
                                        <p:tgtEl>
                                          <p:spTgt spid="20"/>
                                        </p:tgtEl>
                                      </p:cBhvr>
                                    </p:animEffect>
                                  </p:childTnLst>
                                </p:cTn>
                              </p:par>
                              <p:par>
                                <p:cTn id="20" presetID="4"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box(in)">
                                      <p:cBhvr>
                                        <p:cTn id="29" dur="500"/>
                                        <p:tgtEl>
                                          <p:spTgt spid="77"/>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ox(in)">
                                      <p:cBhvr>
                                        <p:cTn id="35" dur="500"/>
                                        <p:tgtEl>
                                          <p:spTgt spid="26"/>
                                        </p:tgtEl>
                                      </p:cBhvr>
                                    </p:animEffect>
                                  </p:childTnLst>
                                </p:cTn>
                              </p:par>
                              <p:par>
                                <p:cTn id="36" presetID="4" presetClass="exit" presetSubtype="16" fill="hold" grpId="1" nodeType="withEffect">
                                  <p:stCondLst>
                                    <p:cond delay="0"/>
                                  </p:stCondLst>
                                  <p:childTnLst>
                                    <p:animEffect transition="out" filter="box(in)">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5" grpId="0" animBg="1"/>
      <p:bldP spid="20" grpId="0"/>
      <p:bldP spid="73" grpId="0"/>
      <p:bldP spid="77" grpId="0" animBg="1"/>
      <p:bldP spid="24" grpId="0" animBg="1"/>
      <p:bldP spid="26" grpId="0" animBg="1"/>
      <p:bldP spid="29" grpId="0" animBg="1"/>
      <p:bldP spid="29" grpId="1"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8" name="Text Box 58"/>
          <p:cNvSpPr txBox="1">
            <a:spLocks noChangeArrowheads="1"/>
          </p:cNvSpPr>
          <p:nvPr/>
        </p:nvSpPr>
        <p:spPr bwMode="auto">
          <a:xfrm>
            <a:off x="472331" y="404664"/>
            <a:ext cx="7412037" cy="400050"/>
          </a:xfrm>
          <a:prstGeom prst="rect">
            <a:avLst/>
          </a:prstGeom>
          <a:noFill/>
          <a:ln w="9525">
            <a:noFill/>
            <a:miter lim="800000"/>
            <a:headEnd/>
            <a:tailEnd/>
          </a:ln>
        </p:spPr>
        <p:txBody>
          <a:bodyPr>
            <a:spAutoFit/>
          </a:bodyPr>
          <a:lstStyle/>
          <a:p>
            <a:pPr>
              <a:spcBef>
                <a:spcPct val="50000"/>
              </a:spcBef>
            </a:pPr>
            <a:r>
              <a:rPr lang="es-ES" sz="2000" b="1" dirty="0">
                <a:latin typeface="Times New Roman" pitchFamily="18" charset="0"/>
              </a:rPr>
              <a:t> </a:t>
            </a:r>
            <a:r>
              <a:rPr lang="es-ES" sz="2000" b="1" dirty="0" err="1" smtClean="0">
                <a:cs typeface="Arial" charset="0"/>
              </a:rPr>
              <a:t>Characterization</a:t>
            </a:r>
            <a:r>
              <a:rPr lang="es-ES" sz="2000" b="1" dirty="0" smtClean="0">
                <a:cs typeface="Arial" charset="0"/>
              </a:rPr>
              <a:t> of </a:t>
            </a:r>
            <a:r>
              <a:rPr lang="es-ES" sz="2000" b="1" dirty="0" smtClean="0">
                <a:solidFill>
                  <a:srgbClr val="C00000"/>
                </a:solidFill>
                <a:cs typeface="Arial" charset="0"/>
              </a:rPr>
              <a:t>PE-</a:t>
            </a:r>
            <a:r>
              <a:rPr lang="es-ES" sz="2000" b="1" dirty="0" err="1" smtClean="0">
                <a:solidFill>
                  <a:srgbClr val="C00000"/>
                </a:solidFill>
                <a:cs typeface="Arial" charset="0"/>
              </a:rPr>
              <a:t>SBA15</a:t>
            </a:r>
            <a:r>
              <a:rPr lang="es-ES" sz="2000" b="1" dirty="0" smtClean="0">
                <a:cs typeface="Arial" charset="0"/>
              </a:rPr>
              <a:t> </a:t>
            </a:r>
            <a:r>
              <a:rPr lang="es-ES" sz="2000" b="1" dirty="0" err="1" smtClean="0">
                <a:cs typeface="Arial" charset="0"/>
              </a:rPr>
              <a:t>supports</a:t>
            </a:r>
            <a:endParaRPr lang="es-ES" sz="2000" b="1" dirty="0">
              <a:cs typeface="Arial" charset="0"/>
            </a:endParaRPr>
          </a:p>
        </p:txBody>
      </p:sp>
      <p:sp>
        <p:nvSpPr>
          <p:cNvPr id="80" name="79 CuadroTexto"/>
          <p:cNvSpPr txBox="1"/>
          <p:nvPr/>
        </p:nvSpPr>
        <p:spPr>
          <a:xfrm>
            <a:off x="4067175" y="876945"/>
            <a:ext cx="885825" cy="400050"/>
          </a:xfrm>
          <a:prstGeom prst="rect">
            <a:avLst/>
          </a:prstGeom>
          <a:noFill/>
        </p:spPr>
        <p:txBody>
          <a:bodyPr>
            <a:spAutoFit/>
          </a:bodyPr>
          <a:lstStyle/>
          <a:p>
            <a:pPr fontAlgn="auto">
              <a:spcBef>
                <a:spcPts val="0"/>
              </a:spcBef>
              <a:spcAft>
                <a:spcPts val="0"/>
              </a:spcAft>
              <a:defRPr/>
            </a:pPr>
            <a:r>
              <a:rPr lang="es-ES" sz="2000" b="1" kern="0" dirty="0">
                <a:solidFill>
                  <a:srgbClr val="000099"/>
                </a:solidFill>
                <a:latin typeface="Arial" pitchFamily="34" charset="0"/>
                <a:cs typeface="Arial" pitchFamily="34" charset="0"/>
              </a:rPr>
              <a:t>DRX</a:t>
            </a:r>
          </a:p>
        </p:txBody>
      </p:sp>
      <p:sp>
        <p:nvSpPr>
          <p:cNvPr id="26631" name="7 CuadroTexto"/>
          <p:cNvSpPr txBox="1">
            <a:spLocks noChangeArrowheads="1"/>
          </p:cNvSpPr>
          <p:nvPr/>
        </p:nvSpPr>
        <p:spPr bwMode="auto">
          <a:xfrm>
            <a:off x="167363" y="4837162"/>
            <a:ext cx="8573181" cy="861774"/>
          </a:xfrm>
          <a:prstGeom prst="rect">
            <a:avLst/>
          </a:prstGeom>
          <a:noFill/>
          <a:ln w="9525">
            <a:noFill/>
            <a:miter lim="800000"/>
            <a:headEnd/>
            <a:tailEnd/>
          </a:ln>
        </p:spPr>
        <p:txBody>
          <a:bodyPr wrap="none">
            <a:spAutoFit/>
          </a:bodyPr>
          <a:lstStyle/>
          <a:p>
            <a:pPr algn="ctr"/>
            <a:r>
              <a:rPr lang="es-ES" b="1" dirty="0" err="1" smtClean="0">
                <a:solidFill>
                  <a:srgbClr val="000099"/>
                </a:solidFill>
              </a:rPr>
              <a:t>Pore</a:t>
            </a:r>
            <a:r>
              <a:rPr lang="es-ES" b="1" dirty="0" smtClean="0">
                <a:solidFill>
                  <a:srgbClr val="000099"/>
                </a:solidFill>
              </a:rPr>
              <a:t> –</a:t>
            </a:r>
            <a:r>
              <a:rPr lang="es-ES" b="1" dirty="0" err="1" smtClean="0">
                <a:solidFill>
                  <a:srgbClr val="000099"/>
                </a:solidFill>
              </a:rPr>
              <a:t>expanded</a:t>
            </a:r>
            <a:r>
              <a:rPr lang="es-ES" b="1" dirty="0" smtClean="0">
                <a:solidFill>
                  <a:srgbClr val="000099"/>
                </a:solidFill>
              </a:rPr>
              <a:t> SBA-15 </a:t>
            </a:r>
            <a:endParaRPr lang="es-ES" b="1" dirty="0">
              <a:solidFill>
                <a:srgbClr val="000099"/>
              </a:solidFill>
            </a:endParaRPr>
          </a:p>
          <a:p>
            <a:r>
              <a:rPr lang="es-ES" sz="1600" b="1" dirty="0" err="1" smtClean="0">
                <a:solidFill>
                  <a:srgbClr val="FF0000"/>
                </a:solidFill>
              </a:rPr>
              <a:t>Calcination</a:t>
            </a:r>
            <a:r>
              <a:rPr lang="es-ES" sz="1600" b="1" dirty="0" smtClean="0">
                <a:solidFill>
                  <a:srgbClr val="FF0000"/>
                </a:solidFill>
              </a:rPr>
              <a:t> produces a </a:t>
            </a:r>
            <a:r>
              <a:rPr lang="es-ES" sz="1600" b="1" dirty="0" err="1" smtClean="0">
                <a:solidFill>
                  <a:srgbClr val="FF0000"/>
                </a:solidFill>
              </a:rPr>
              <a:t>partial</a:t>
            </a:r>
            <a:r>
              <a:rPr lang="es-ES" sz="1600" b="1" dirty="0" smtClean="0">
                <a:solidFill>
                  <a:srgbClr val="FF0000"/>
                </a:solidFill>
              </a:rPr>
              <a:t> </a:t>
            </a:r>
            <a:r>
              <a:rPr lang="es-ES" sz="1600" b="1" dirty="0" err="1" smtClean="0">
                <a:solidFill>
                  <a:srgbClr val="FF0000"/>
                </a:solidFill>
              </a:rPr>
              <a:t>contraction</a:t>
            </a:r>
            <a:r>
              <a:rPr lang="es-ES" sz="1600" b="1" dirty="0" smtClean="0">
                <a:solidFill>
                  <a:srgbClr val="FF0000"/>
                </a:solidFill>
              </a:rPr>
              <a:t> of </a:t>
            </a:r>
            <a:r>
              <a:rPr lang="es-ES" sz="1600" b="1" dirty="0" err="1" smtClean="0">
                <a:solidFill>
                  <a:srgbClr val="FF0000"/>
                </a:solidFill>
              </a:rPr>
              <a:t>structure</a:t>
            </a:r>
            <a:r>
              <a:rPr lang="es-ES" sz="1600" b="1" dirty="0" smtClean="0">
                <a:solidFill>
                  <a:srgbClr val="FF0000"/>
                </a:solidFill>
              </a:rPr>
              <a:t> (</a:t>
            </a:r>
            <a:r>
              <a:rPr lang="es-ES" sz="1600" b="1" dirty="0" err="1" smtClean="0">
                <a:solidFill>
                  <a:srgbClr val="FF0000"/>
                </a:solidFill>
              </a:rPr>
              <a:t>pore</a:t>
            </a:r>
            <a:r>
              <a:rPr lang="es-ES" sz="1600" b="1" dirty="0" smtClean="0">
                <a:solidFill>
                  <a:srgbClr val="FF0000"/>
                </a:solidFill>
              </a:rPr>
              <a:t> </a:t>
            </a:r>
            <a:r>
              <a:rPr lang="es-ES" sz="1600" b="1" dirty="0" err="1" smtClean="0">
                <a:solidFill>
                  <a:srgbClr val="FF0000"/>
                </a:solidFill>
              </a:rPr>
              <a:t>size</a:t>
            </a:r>
            <a:r>
              <a:rPr lang="es-ES" sz="1600" b="1" dirty="0" smtClean="0">
                <a:solidFill>
                  <a:srgbClr val="FF0000"/>
                </a:solidFill>
              </a:rPr>
              <a:t> </a:t>
            </a:r>
            <a:r>
              <a:rPr lang="es-ES" sz="1600" b="1" dirty="0" err="1" smtClean="0">
                <a:solidFill>
                  <a:srgbClr val="FF0000"/>
                </a:solidFill>
              </a:rPr>
              <a:t>reduction</a:t>
            </a:r>
            <a:r>
              <a:rPr lang="es-ES" sz="1600" b="1" dirty="0" smtClean="0">
                <a:solidFill>
                  <a:srgbClr val="FF0000"/>
                </a:solidFill>
              </a:rPr>
              <a:t>)</a:t>
            </a:r>
            <a:endParaRPr lang="es-ES" sz="1600" b="1" dirty="0">
              <a:solidFill>
                <a:srgbClr val="FF0000"/>
              </a:solidFill>
            </a:endParaRPr>
          </a:p>
          <a:p>
            <a:r>
              <a:rPr lang="es-ES" sz="1600" b="1" dirty="0" err="1" smtClean="0">
                <a:solidFill>
                  <a:srgbClr val="FF0000"/>
                </a:solidFill>
              </a:rPr>
              <a:t>Ethanol</a:t>
            </a:r>
            <a:r>
              <a:rPr lang="es-ES" sz="1600" b="1" dirty="0" smtClean="0">
                <a:solidFill>
                  <a:srgbClr val="FF0000"/>
                </a:solidFill>
              </a:rPr>
              <a:t> </a:t>
            </a:r>
            <a:r>
              <a:rPr lang="es-ES" sz="1600" b="1" dirty="0" err="1" smtClean="0">
                <a:solidFill>
                  <a:srgbClr val="FF0000"/>
                </a:solidFill>
              </a:rPr>
              <a:t>extraction</a:t>
            </a:r>
            <a:r>
              <a:rPr lang="es-ES" sz="1600" b="1" dirty="0" smtClean="0">
                <a:solidFill>
                  <a:srgbClr val="FF0000"/>
                </a:solidFill>
              </a:rPr>
              <a:t>: </a:t>
            </a:r>
            <a:r>
              <a:rPr lang="es-ES" sz="1600" b="1" dirty="0" smtClean="0">
                <a:solidFill>
                  <a:srgbClr val="000099"/>
                </a:solidFill>
              </a:rPr>
              <a:t> </a:t>
            </a:r>
            <a:r>
              <a:rPr lang="es-ES" sz="1600" b="1" dirty="0" smtClean="0">
                <a:solidFill>
                  <a:srgbClr val="FF0000"/>
                </a:solidFill>
              </a:rPr>
              <a:t>no </a:t>
            </a:r>
            <a:r>
              <a:rPr lang="es-ES" sz="1600" b="1" dirty="0" err="1" smtClean="0">
                <a:solidFill>
                  <a:srgbClr val="FF0000"/>
                </a:solidFill>
              </a:rPr>
              <a:t>change</a:t>
            </a:r>
            <a:r>
              <a:rPr lang="es-ES" sz="1600" b="1" dirty="0" smtClean="0">
                <a:solidFill>
                  <a:srgbClr val="FF0000"/>
                </a:solidFill>
              </a:rPr>
              <a:t> in </a:t>
            </a:r>
            <a:r>
              <a:rPr lang="es-ES" sz="1600" b="1" dirty="0" err="1" smtClean="0">
                <a:solidFill>
                  <a:srgbClr val="FF0000"/>
                </a:solidFill>
              </a:rPr>
              <a:t>structure</a:t>
            </a:r>
            <a:r>
              <a:rPr lang="es-ES" sz="1600" b="1" dirty="0" smtClean="0">
                <a:solidFill>
                  <a:srgbClr val="FF0000"/>
                </a:solidFill>
              </a:rPr>
              <a:t> (</a:t>
            </a:r>
            <a:r>
              <a:rPr lang="es-ES" sz="1600" b="1" dirty="0" err="1" smtClean="0">
                <a:solidFill>
                  <a:srgbClr val="FF0000"/>
                </a:solidFill>
              </a:rPr>
              <a:t>but</a:t>
            </a:r>
            <a:r>
              <a:rPr lang="es-ES" sz="1600" b="1" dirty="0" smtClean="0">
                <a:solidFill>
                  <a:srgbClr val="FF0000"/>
                </a:solidFill>
              </a:rPr>
              <a:t> </a:t>
            </a:r>
            <a:r>
              <a:rPr lang="es-ES" sz="1600" b="1" dirty="0" err="1" smtClean="0">
                <a:solidFill>
                  <a:srgbClr val="FF0000"/>
                </a:solidFill>
              </a:rPr>
              <a:t>some</a:t>
            </a:r>
            <a:r>
              <a:rPr lang="es-ES" sz="1600" b="1" dirty="0" smtClean="0">
                <a:solidFill>
                  <a:srgbClr val="FF0000"/>
                </a:solidFill>
              </a:rPr>
              <a:t> residual </a:t>
            </a:r>
            <a:r>
              <a:rPr lang="es-ES" sz="1600" b="1" dirty="0" err="1" smtClean="0">
                <a:solidFill>
                  <a:srgbClr val="FF0000"/>
                </a:solidFill>
              </a:rPr>
              <a:t>surfactant</a:t>
            </a:r>
            <a:r>
              <a:rPr lang="es-ES" sz="1600" b="1" dirty="0" smtClean="0">
                <a:solidFill>
                  <a:srgbClr val="FF0000"/>
                </a:solidFill>
              </a:rPr>
              <a:t> </a:t>
            </a:r>
            <a:r>
              <a:rPr lang="es-ES" sz="1600" b="1" dirty="0" err="1" smtClean="0">
                <a:solidFill>
                  <a:srgbClr val="FF0000"/>
                </a:solidFill>
              </a:rPr>
              <a:t>may</a:t>
            </a:r>
            <a:r>
              <a:rPr lang="es-ES" sz="1600" b="1" dirty="0" smtClean="0">
                <a:solidFill>
                  <a:srgbClr val="FF0000"/>
                </a:solidFill>
              </a:rPr>
              <a:t> </a:t>
            </a:r>
            <a:r>
              <a:rPr lang="es-ES" sz="1600" b="1" dirty="0" err="1" smtClean="0">
                <a:solidFill>
                  <a:srgbClr val="FF0000"/>
                </a:solidFill>
              </a:rPr>
              <a:t>remain</a:t>
            </a:r>
            <a:r>
              <a:rPr lang="es-ES" sz="1600" b="1" dirty="0" smtClean="0">
                <a:solidFill>
                  <a:srgbClr val="FF0000"/>
                </a:solidFill>
              </a:rPr>
              <a:t>)</a:t>
            </a:r>
            <a:endParaRPr lang="es-ES" sz="1600" b="1" dirty="0">
              <a:solidFill>
                <a:srgbClr val="FF0000"/>
              </a:solidFill>
            </a:endParaRPr>
          </a:p>
        </p:txBody>
      </p:sp>
      <p:sp>
        <p:nvSpPr>
          <p:cNvPr id="13" name="Text Box 128"/>
          <p:cNvSpPr txBox="1">
            <a:spLocks noChangeArrowheads="1"/>
          </p:cNvSpPr>
          <p:nvPr/>
        </p:nvSpPr>
        <p:spPr bwMode="auto">
          <a:xfrm>
            <a:off x="2555776" y="6525344"/>
            <a:ext cx="6228184"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graphicFrame>
        <p:nvGraphicFramePr>
          <p:cNvPr id="20" name="Object 17"/>
          <p:cNvGraphicFramePr>
            <a:graphicFrameLocks noChangeAspect="1"/>
          </p:cNvGraphicFramePr>
          <p:nvPr/>
        </p:nvGraphicFramePr>
        <p:xfrm>
          <a:off x="539750" y="1103958"/>
          <a:ext cx="7848600" cy="3879850"/>
        </p:xfrm>
        <a:graphic>
          <a:graphicData uri="http://schemas.openxmlformats.org/presentationml/2006/ole">
            <p:oleObj spid="_x0000_s26628" name="Graph" r:id="rId4" imgW="3303360" imgH="1814400" progId="">
              <p:embed/>
            </p:oleObj>
          </a:graphicData>
        </a:graphic>
      </p:graphicFrame>
      <p:sp>
        <p:nvSpPr>
          <p:cNvPr id="21" name="20 CuadroTexto"/>
          <p:cNvSpPr txBox="1"/>
          <p:nvPr/>
        </p:nvSpPr>
        <p:spPr>
          <a:xfrm>
            <a:off x="2268538" y="1310333"/>
            <a:ext cx="1317625" cy="366712"/>
          </a:xfrm>
          <a:prstGeom prst="rect">
            <a:avLst/>
          </a:prstGeom>
          <a:noFill/>
        </p:spPr>
        <p:txBody>
          <a:bodyPr>
            <a:spAutoFit/>
          </a:bodyPr>
          <a:lstStyle/>
          <a:p>
            <a:pPr fontAlgn="auto">
              <a:spcBef>
                <a:spcPts val="0"/>
              </a:spcBef>
              <a:spcAft>
                <a:spcPts val="0"/>
              </a:spcAft>
              <a:defRPr/>
            </a:pPr>
            <a:r>
              <a:rPr lang="es-ES" b="1" kern="0" dirty="0" err="1">
                <a:solidFill>
                  <a:srgbClr val="000099"/>
                </a:solidFill>
                <a:latin typeface="Arial" pitchFamily="34" charset="0"/>
                <a:cs typeface="Arial" pitchFamily="34" charset="0"/>
              </a:rPr>
              <a:t>Calcined</a:t>
            </a:r>
            <a:endParaRPr lang="es-ES" b="1" kern="0" dirty="0">
              <a:solidFill>
                <a:srgbClr val="000099"/>
              </a:solidFill>
              <a:latin typeface="Arial" pitchFamily="34" charset="0"/>
              <a:cs typeface="Arial" pitchFamily="34" charset="0"/>
            </a:endParaRPr>
          </a:p>
        </p:txBody>
      </p:sp>
      <p:sp>
        <p:nvSpPr>
          <p:cNvPr id="22" name="21 CuadroTexto"/>
          <p:cNvSpPr txBox="1"/>
          <p:nvPr/>
        </p:nvSpPr>
        <p:spPr>
          <a:xfrm>
            <a:off x="5292725" y="1291283"/>
            <a:ext cx="2376488" cy="366712"/>
          </a:xfrm>
          <a:prstGeom prst="rect">
            <a:avLst/>
          </a:prstGeom>
          <a:noFill/>
        </p:spPr>
        <p:txBody>
          <a:bodyPr>
            <a:spAutoFit/>
          </a:bodyPr>
          <a:lstStyle/>
          <a:p>
            <a:pPr fontAlgn="auto">
              <a:spcBef>
                <a:spcPts val="0"/>
              </a:spcBef>
              <a:spcAft>
                <a:spcPts val="0"/>
              </a:spcAft>
              <a:defRPr/>
            </a:pPr>
            <a:r>
              <a:rPr lang="es-ES" b="1" kern="0" dirty="0" err="1">
                <a:solidFill>
                  <a:srgbClr val="000099"/>
                </a:solidFill>
                <a:latin typeface="Arial" pitchFamily="34" charset="0"/>
                <a:cs typeface="Arial" pitchFamily="34" charset="0"/>
              </a:rPr>
              <a:t>Ethanol</a:t>
            </a:r>
            <a:r>
              <a:rPr lang="es-ES" b="1" kern="0" dirty="0">
                <a:solidFill>
                  <a:srgbClr val="000099"/>
                </a:solidFill>
                <a:latin typeface="Arial" pitchFamily="34" charset="0"/>
                <a:cs typeface="Arial" pitchFamily="34" charset="0"/>
              </a:rPr>
              <a:t> </a:t>
            </a:r>
            <a:r>
              <a:rPr lang="es-ES" b="1" kern="0" dirty="0" err="1">
                <a:solidFill>
                  <a:srgbClr val="000099"/>
                </a:solidFill>
                <a:latin typeface="Arial" pitchFamily="34" charset="0"/>
                <a:cs typeface="Arial" pitchFamily="34" charset="0"/>
              </a:rPr>
              <a:t>extracted</a:t>
            </a:r>
            <a:endParaRPr lang="es-ES" b="1" kern="0" dirty="0">
              <a:solidFill>
                <a:srgbClr val="000099"/>
              </a:solidFill>
              <a:latin typeface="Arial" pitchFamily="34" charset="0"/>
              <a:cs typeface="Arial" pitchFamily="34" charset="0"/>
            </a:endParaRPr>
          </a:p>
        </p:txBody>
      </p:sp>
      <p:sp>
        <p:nvSpPr>
          <p:cNvPr id="17" name="16 CuadroTexto"/>
          <p:cNvSpPr txBox="1"/>
          <p:nvPr/>
        </p:nvSpPr>
        <p:spPr>
          <a:xfrm>
            <a:off x="7092280" y="188640"/>
            <a:ext cx="864339" cy="369332"/>
          </a:xfrm>
          <a:prstGeom prst="rect">
            <a:avLst/>
          </a:prstGeom>
          <a:solidFill>
            <a:srgbClr val="FFFF00"/>
          </a:solidFill>
        </p:spPr>
        <p:txBody>
          <a:bodyPr wrap="none" rtlCol="0">
            <a:spAutoFit/>
          </a:bodyPr>
          <a:lstStyle/>
          <a:p>
            <a:r>
              <a:rPr lang="es-ES" b="1" dirty="0" smtClean="0">
                <a:solidFill>
                  <a:srgbClr val="3333FF"/>
                </a:solidFill>
              </a:rPr>
              <a:t>oculta</a:t>
            </a:r>
            <a:endParaRPr lang="es-ES" b="1" dirty="0">
              <a:solidFill>
                <a:srgbClr val="3333FF"/>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_227"/>
          <p:cNvPicPr>
            <a:picLocks noChangeAspect="1" noChangeArrowheads="1"/>
          </p:cNvPicPr>
          <p:nvPr/>
        </p:nvPicPr>
        <p:blipFill>
          <a:blip r:embed="rId3" cstate="print"/>
          <a:srcRect/>
          <a:stretch>
            <a:fillRect/>
          </a:stretch>
        </p:blipFill>
        <p:spPr bwMode="auto">
          <a:xfrm>
            <a:off x="323528" y="260648"/>
            <a:ext cx="4796093" cy="3600400"/>
          </a:xfrm>
          <a:prstGeom prst="rect">
            <a:avLst/>
          </a:prstGeom>
          <a:noFill/>
          <a:ln w="9525">
            <a:noFill/>
            <a:miter lim="800000"/>
            <a:headEnd/>
            <a:tailEnd/>
          </a:ln>
        </p:spPr>
      </p:pic>
      <p:pic>
        <p:nvPicPr>
          <p:cNvPr id="4" name="Picture 7"/>
          <p:cNvPicPr>
            <a:picLocks noChangeAspect="1" noChangeArrowheads="1"/>
          </p:cNvPicPr>
          <p:nvPr/>
        </p:nvPicPr>
        <p:blipFill>
          <a:blip r:embed="rId4" cstate="print"/>
          <a:srcRect/>
          <a:stretch>
            <a:fillRect/>
          </a:stretch>
        </p:blipFill>
        <p:spPr bwMode="auto">
          <a:xfrm>
            <a:off x="4211960" y="2888940"/>
            <a:ext cx="4572000" cy="3429000"/>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611560" y="4077072"/>
            <a:ext cx="3347864" cy="2470719"/>
          </a:xfrm>
          <a:prstGeom prst="rect">
            <a:avLst/>
          </a:prstGeom>
          <a:noFill/>
          <a:ln w="9525">
            <a:noFill/>
            <a:miter lim="800000"/>
            <a:headEnd/>
            <a:tailEnd/>
          </a:ln>
        </p:spPr>
      </p:pic>
      <p:pic>
        <p:nvPicPr>
          <p:cNvPr id="7" name="Picture 61"/>
          <p:cNvPicPr>
            <a:picLocks noChangeAspect="1" noChangeArrowheads="1"/>
          </p:cNvPicPr>
          <p:nvPr/>
        </p:nvPicPr>
        <p:blipFill>
          <a:blip r:embed="rId6" cstate="print"/>
          <a:srcRect/>
          <a:stretch>
            <a:fillRect/>
          </a:stretch>
        </p:blipFill>
        <p:spPr bwMode="auto">
          <a:xfrm>
            <a:off x="5364088" y="260648"/>
            <a:ext cx="3420100" cy="24842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683568" y="1841773"/>
            <a:ext cx="3744416" cy="2785365"/>
          </a:xfrm>
          <a:prstGeom prst="rect">
            <a:avLst/>
          </a:prstGeom>
          <a:noFill/>
          <a:ln w="9525">
            <a:noFill/>
            <a:miter lim="800000"/>
            <a:headEnd/>
            <a:tailEnd/>
          </a:ln>
        </p:spPr>
      </p:pic>
      <p:pic>
        <p:nvPicPr>
          <p:cNvPr id="3" name="Picture 8"/>
          <p:cNvPicPr>
            <a:picLocks noChangeAspect="1" noChangeArrowheads="1"/>
          </p:cNvPicPr>
          <p:nvPr/>
        </p:nvPicPr>
        <p:blipFill>
          <a:blip r:embed="rId3" cstate="print"/>
          <a:srcRect/>
          <a:stretch>
            <a:fillRect/>
          </a:stretch>
        </p:blipFill>
        <p:spPr bwMode="auto">
          <a:xfrm>
            <a:off x="4933949" y="1876896"/>
            <a:ext cx="3741889" cy="2776240"/>
          </a:xfrm>
          <a:prstGeom prst="rect">
            <a:avLst/>
          </a:prstGeom>
          <a:noFill/>
          <a:ln w="9525">
            <a:noFill/>
            <a:miter lim="800000"/>
            <a:headEnd/>
            <a:tailEnd/>
          </a:ln>
        </p:spPr>
      </p:pic>
      <p:sp>
        <p:nvSpPr>
          <p:cNvPr id="4" name="Rectangle 11"/>
          <p:cNvSpPr>
            <a:spLocks noChangeArrowheads="1"/>
          </p:cNvSpPr>
          <p:nvPr/>
        </p:nvSpPr>
        <p:spPr bwMode="auto">
          <a:xfrm>
            <a:off x="3779912" y="1124744"/>
            <a:ext cx="1944216" cy="423863"/>
          </a:xfrm>
          <a:prstGeom prst="rect">
            <a:avLst/>
          </a:prstGeom>
          <a:noFill/>
          <a:ln w="9525">
            <a:noFill/>
            <a:miter lim="800000"/>
            <a:headEnd/>
            <a:tailEnd/>
          </a:ln>
        </p:spPr>
        <p:txBody>
          <a:bodyPr/>
          <a:lstStyle/>
          <a:p>
            <a:pPr algn="just">
              <a:spcBef>
                <a:spcPct val="20000"/>
              </a:spcBef>
            </a:pPr>
            <a:r>
              <a:rPr lang="en-US" sz="2000" b="1" dirty="0" smtClean="0">
                <a:cs typeface="Arial" charset="0"/>
              </a:rPr>
              <a:t>TEM pictures</a:t>
            </a:r>
            <a:endParaRPr lang="en-US" sz="2000" dirty="0">
              <a:solidFill>
                <a:srgbClr val="C00000"/>
              </a:solidFill>
              <a:cs typeface="Arial" charset="0"/>
              <a:sym typeface="Symbol" pitchFamily="18" charset="2"/>
            </a:endParaRPr>
          </a:p>
        </p:txBody>
      </p:sp>
      <p:sp>
        <p:nvSpPr>
          <p:cNvPr id="5" name="Text Box 58"/>
          <p:cNvSpPr txBox="1">
            <a:spLocks noChangeArrowheads="1"/>
          </p:cNvSpPr>
          <p:nvPr/>
        </p:nvSpPr>
        <p:spPr bwMode="auto">
          <a:xfrm>
            <a:off x="472331" y="404664"/>
            <a:ext cx="7412037" cy="400050"/>
          </a:xfrm>
          <a:prstGeom prst="rect">
            <a:avLst/>
          </a:prstGeom>
          <a:noFill/>
          <a:ln w="9525">
            <a:noFill/>
            <a:miter lim="800000"/>
            <a:headEnd/>
            <a:tailEnd/>
          </a:ln>
        </p:spPr>
        <p:txBody>
          <a:bodyPr>
            <a:spAutoFit/>
          </a:bodyPr>
          <a:lstStyle/>
          <a:p>
            <a:pPr>
              <a:spcBef>
                <a:spcPct val="50000"/>
              </a:spcBef>
            </a:pPr>
            <a:r>
              <a:rPr lang="es-ES" sz="2000" b="1" dirty="0">
                <a:latin typeface="Times New Roman" pitchFamily="18" charset="0"/>
              </a:rPr>
              <a:t> </a:t>
            </a:r>
            <a:r>
              <a:rPr lang="es-ES" sz="2000" b="1" dirty="0" err="1" smtClean="0">
                <a:cs typeface="Arial" charset="0"/>
              </a:rPr>
              <a:t>Characterization</a:t>
            </a:r>
            <a:r>
              <a:rPr lang="es-ES" sz="2000" b="1" dirty="0" smtClean="0">
                <a:cs typeface="Arial" charset="0"/>
              </a:rPr>
              <a:t> of </a:t>
            </a:r>
            <a:r>
              <a:rPr lang="es-ES" sz="2000" b="1" dirty="0" smtClean="0">
                <a:solidFill>
                  <a:srgbClr val="C00000"/>
                </a:solidFill>
                <a:cs typeface="Arial" charset="0"/>
              </a:rPr>
              <a:t>PE-</a:t>
            </a:r>
            <a:r>
              <a:rPr lang="es-ES" sz="2000" b="1" dirty="0" err="1" smtClean="0">
                <a:solidFill>
                  <a:srgbClr val="C00000"/>
                </a:solidFill>
                <a:cs typeface="Arial" charset="0"/>
              </a:rPr>
              <a:t>SBA15</a:t>
            </a:r>
            <a:r>
              <a:rPr lang="es-ES" sz="2000" b="1" dirty="0" smtClean="0">
                <a:cs typeface="Arial" charset="0"/>
              </a:rPr>
              <a:t> </a:t>
            </a:r>
            <a:r>
              <a:rPr lang="es-ES" sz="2000" b="1" dirty="0" err="1" smtClean="0">
                <a:cs typeface="Arial" charset="0"/>
              </a:rPr>
              <a:t>supports</a:t>
            </a:r>
            <a:endParaRPr lang="es-ES" sz="2000" b="1" dirty="0">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0450" name="Group 50"/>
          <p:cNvGraphicFramePr>
            <a:graphicFrameLocks noGrp="1"/>
          </p:cNvGraphicFramePr>
          <p:nvPr/>
        </p:nvGraphicFramePr>
        <p:xfrm>
          <a:off x="162368" y="4440014"/>
          <a:ext cx="5832648" cy="1706880"/>
        </p:xfrm>
        <a:graphic>
          <a:graphicData uri="http://schemas.openxmlformats.org/drawingml/2006/table">
            <a:tbl>
              <a:tblPr/>
              <a:tblGrid>
                <a:gridCol w="1897281"/>
                <a:gridCol w="983775"/>
                <a:gridCol w="843236"/>
                <a:gridCol w="1054045"/>
                <a:gridCol w="1054311"/>
              </a:tblGrid>
              <a:tr h="504056">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err="1" smtClean="0">
                          <a:ln>
                            <a:noFill/>
                          </a:ln>
                          <a:solidFill>
                            <a:srgbClr val="000000"/>
                          </a:solidFill>
                          <a:effectLst/>
                          <a:latin typeface="Arial" charset="0"/>
                          <a:ea typeface="Times New Roman" pitchFamily="18" charset="0"/>
                          <a:cs typeface="Arial" charset="0"/>
                        </a:rPr>
                        <a:t>Sample</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BET (m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Dp</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 (Å)</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Vp</a:t>
                      </a:r>
                      <a:endPar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(cm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3</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N</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556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Arial" charset="0"/>
                          <a:ea typeface="Times New Roman" pitchFamily="18" charset="0"/>
                          <a:cs typeface="Arial" charset="0"/>
                        </a:rPr>
                        <a:t>PE-SBA15-e</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428</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152</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1,18</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Times New Roman" pitchFamily="18" charset="0"/>
                          <a:cs typeface="Arial" charset="0"/>
                        </a:rPr>
                        <a:t>-</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556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PE-SBA15-e-(N)-6</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228</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118</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0,66</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4,4</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5560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PE-SBA15-e-(NNN)-6</a:t>
                      </a:r>
                    </a:p>
                  </a:txBody>
                  <a:tcPr marL="68580" marR="6858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223</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8" charset="0"/>
                          <a:cs typeface="Arial" charset="0"/>
                        </a:rPr>
                        <a:t>117</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Times New Roman" pitchFamily="18" charset="0"/>
                          <a:cs typeface="Arial" charset="0"/>
                        </a:rPr>
                        <a:t>0,68</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Times New Roman" pitchFamily="18" charset="0"/>
                          <a:cs typeface="Arial" charset="0"/>
                        </a:rPr>
                        <a:t>6,8</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35" name="20 Rectángulo"/>
          <p:cNvSpPr/>
          <p:nvPr/>
        </p:nvSpPr>
        <p:spPr>
          <a:xfrm>
            <a:off x="5209024" y="5476428"/>
            <a:ext cx="557776" cy="648072"/>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230427" name="Text Box 58"/>
          <p:cNvSpPr txBox="1">
            <a:spLocks noChangeArrowheads="1"/>
          </p:cNvSpPr>
          <p:nvPr/>
        </p:nvSpPr>
        <p:spPr bwMode="auto">
          <a:xfrm>
            <a:off x="271463" y="260648"/>
            <a:ext cx="6029325" cy="396875"/>
          </a:xfrm>
          <a:prstGeom prst="rect">
            <a:avLst/>
          </a:prstGeom>
          <a:noFill/>
          <a:ln w="9525">
            <a:noFill/>
            <a:miter lim="800000"/>
            <a:headEnd/>
            <a:tailEnd/>
          </a:ln>
        </p:spPr>
        <p:txBody>
          <a:bodyPr>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a:t>
            </a:r>
            <a:r>
              <a:rPr lang="es-ES" sz="2000" b="1" dirty="0" smtClean="0">
                <a:cs typeface="Arial" charset="0"/>
              </a:rPr>
              <a:t> </a:t>
            </a:r>
            <a:r>
              <a:rPr lang="es-ES" sz="2000" b="1" dirty="0" err="1">
                <a:cs typeface="Arial" charset="0"/>
              </a:rPr>
              <a:t>grafting</a:t>
            </a:r>
            <a:r>
              <a:rPr lang="es-ES" sz="2000" b="1" dirty="0">
                <a:cs typeface="Arial" charset="0"/>
              </a:rPr>
              <a:t> </a:t>
            </a:r>
            <a:r>
              <a:rPr lang="es-ES" sz="2000" b="1" dirty="0" err="1">
                <a:cs typeface="Arial" charset="0"/>
              </a:rPr>
              <a:t>with</a:t>
            </a:r>
            <a:r>
              <a:rPr lang="es-ES" sz="2000" b="1" dirty="0">
                <a:cs typeface="Arial" charset="0"/>
              </a:rPr>
              <a:t>  </a:t>
            </a:r>
            <a:r>
              <a:rPr lang="es-ES" sz="2000" b="1" dirty="0" smtClean="0">
                <a:solidFill>
                  <a:srgbClr val="000099"/>
                </a:solidFill>
                <a:cs typeface="Arial" charset="0"/>
              </a:rPr>
              <a:t>AP(N</a:t>
            </a:r>
            <a:r>
              <a:rPr lang="es-ES" sz="2000" b="1" dirty="0">
                <a:solidFill>
                  <a:srgbClr val="000099"/>
                </a:solidFill>
                <a:cs typeface="Arial" charset="0"/>
              </a:rPr>
              <a:t>) </a:t>
            </a:r>
            <a:r>
              <a:rPr lang="es-ES" sz="2000" b="1" dirty="0"/>
              <a:t>and</a:t>
            </a:r>
            <a:r>
              <a:rPr lang="es-ES" dirty="0"/>
              <a:t> </a:t>
            </a:r>
            <a:r>
              <a:rPr lang="es-ES" sz="2000" b="1" dirty="0">
                <a:solidFill>
                  <a:srgbClr val="000099"/>
                </a:solidFill>
                <a:cs typeface="Arial" charset="0"/>
              </a:rPr>
              <a:t>DT(NNN)</a:t>
            </a:r>
          </a:p>
        </p:txBody>
      </p:sp>
      <p:sp>
        <p:nvSpPr>
          <p:cNvPr id="23" name="CuadroTexto 1"/>
          <p:cNvSpPr txBox="1"/>
          <p:nvPr/>
        </p:nvSpPr>
        <p:spPr>
          <a:xfrm>
            <a:off x="1687513" y="820251"/>
            <a:ext cx="2308225" cy="369888"/>
          </a:xfrm>
          <a:prstGeom prst="rect">
            <a:avLst/>
          </a:prstGeom>
          <a:noFill/>
        </p:spPr>
        <p:txBody>
          <a:bodyPr wrap="none">
            <a:spAutoFit/>
          </a:bodyPr>
          <a:lstStyle/>
          <a:p>
            <a:pPr fontAlgn="auto">
              <a:spcBef>
                <a:spcPts val="0"/>
              </a:spcBef>
              <a:spcAft>
                <a:spcPts val="0"/>
              </a:spcAft>
              <a:defRPr/>
            </a:pPr>
            <a:r>
              <a:rPr lang="es-ES" b="1" kern="0" dirty="0" err="1">
                <a:solidFill>
                  <a:srgbClr val="000099"/>
                </a:solidFill>
                <a:latin typeface="Arial" pitchFamily="34" charset="0"/>
                <a:cs typeface="Arial" pitchFamily="34" charset="0"/>
              </a:rPr>
              <a:t>N</a:t>
            </a:r>
            <a:r>
              <a:rPr lang="es-ES" b="1" kern="0" baseline="-25000" dirty="0" err="1">
                <a:solidFill>
                  <a:srgbClr val="000099"/>
                </a:solidFill>
                <a:latin typeface="Arial" pitchFamily="34" charset="0"/>
                <a:cs typeface="Arial" pitchFamily="34" charset="0"/>
              </a:rPr>
              <a:t>2</a:t>
            </a:r>
            <a:r>
              <a:rPr lang="es-ES" b="1" kern="0" dirty="0">
                <a:solidFill>
                  <a:srgbClr val="000099"/>
                </a:solidFill>
                <a:latin typeface="Arial" pitchFamily="34" charset="0"/>
                <a:cs typeface="Arial" pitchFamily="34" charset="0"/>
              </a:rPr>
              <a:t> </a:t>
            </a:r>
            <a:r>
              <a:rPr lang="es-ES" b="1" kern="0" dirty="0" err="1">
                <a:solidFill>
                  <a:srgbClr val="000099"/>
                </a:solidFill>
                <a:latin typeface="Arial" pitchFamily="34" charset="0"/>
                <a:cs typeface="Arial" pitchFamily="34" charset="0"/>
              </a:rPr>
              <a:t>adsorption</a:t>
            </a:r>
            <a:r>
              <a:rPr lang="es-ES" b="1" kern="0" dirty="0">
                <a:solidFill>
                  <a:srgbClr val="000099"/>
                </a:solidFill>
                <a:latin typeface="Arial" pitchFamily="34" charset="0"/>
                <a:cs typeface="Arial" pitchFamily="34" charset="0"/>
              </a:rPr>
              <a:t>, 77 K</a:t>
            </a:r>
          </a:p>
        </p:txBody>
      </p:sp>
      <p:graphicFrame>
        <p:nvGraphicFramePr>
          <p:cNvPr id="230446" name="Object 46"/>
          <p:cNvGraphicFramePr>
            <a:graphicFrameLocks noChangeAspect="1"/>
          </p:cNvGraphicFramePr>
          <p:nvPr/>
        </p:nvGraphicFramePr>
        <p:xfrm>
          <a:off x="467544" y="1061551"/>
          <a:ext cx="7632700" cy="3295650"/>
        </p:xfrm>
        <a:graphic>
          <a:graphicData uri="http://schemas.openxmlformats.org/presentationml/2006/ole">
            <p:oleObj spid="_x0000_s270338" name="Graph" r:id="rId4" imgW="3752640" imgH="1824480" progId="">
              <p:embed/>
            </p:oleObj>
          </a:graphicData>
        </a:graphic>
      </p:graphicFrame>
      <p:sp>
        <p:nvSpPr>
          <p:cNvPr id="17" name="16 CuadroTexto"/>
          <p:cNvSpPr txBox="1"/>
          <p:nvPr/>
        </p:nvSpPr>
        <p:spPr>
          <a:xfrm>
            <a:off x="6300192" y="4365104"/>
            <a:ext cx="2592288" cy="1077218"/>
          </a:xfrm>
          <a:prstGeom prst="rect">
            <a:avLst/>
          </a:prstGeom>
          <a:noFill/>
        </p:spPr>
        <p:txBody>
          <a:bodyPr wrap="square" rtlCol="0">
            <a:spAutoFit/>
          </a:bodyPr>
          <a:lstStyle/>
          <a:p>
            <a:pPr algn="ctr"/>
            <a:r>
              <a:rPr lang="es-ES" sz="1600" b="1" dirty="0" err="1" smtClean="0">
                <a:solidFill>
                  <a:srgbClr val="0000CC"/>
                </a:solidFill>
              </a:rPr>
              <a:t>With</a:t>
            </a:r>
            <a:r>
              <a:rPr lang="es-ES" sz="1600" b="1" dirty="0" smtClean="0">
                <a:solidFill>
                  <a:srgbClr val="0000CC"/>
                </a:solidFill>
              </a:rPr>
              <a:t> </a:t>
            </a:r>
            <a:r>
              <a:rPr lang="es-ES" sz="1600" b="1" dirty="0" err="1" smtClean="0">
                <a:solidFill>
                  <a:srgbClr val="0000CC"/>
                </a:solidFill>
              </a:rPr>
              <a:t>larger</a:t>
            </a:r>
            <a:r>
              <a:rPr lang="es-ES" sz="1600" b="1" dirty="0" smtClean="0">
                <a:solidFill>
                  <a:srgbClr val="0000CC"/>
                </a:solidFill>
              </a:rPr>
              <a:t> </a:t>
            </a:r>
            <a:r>
              <a:rPr lang="es-ES" sz="1600" b="1" dirty="0" err="1" smtClean="0">
                <a:solidFill>
                  <a:srgbClr val="0000CC"/>
                </a:solidFill>
              </a:rPr>
              <a:t>pores</a:t>
            </a:r>
            <a:r>
              <a:rPr lang="es-ES" sz="1600" b="1" dirty="0" smtClean="0">
                <a:solidFill>
                  <a:srgbClr val="0000CC"/>
                </a:solidFill>
              </a:rPr>
              <a:t>, </a:t>
            </a:r>
          </a:p>
          <a:p>
            <a:pPr algn="ctr"/>
            <a:r>
              <a:rPr lang="es-ES" sz="1600" b="1" dirty="0" smtClean="0">
                <a:solidFill>
                  <a:srgbClr val="0000CC"/>
                </a:solidFill>
              </a:rPr>
              <a:t>no </a:t>
            </a:r>
            <a:r>
              <a:rPr lang="es-ES" sz="1600" b="1" dirty="0" err="1" smtClean="0">
                <a:solidFill>
                  <a:srgbClr val="0000CC"/>
                </a:solidFill>
              </a:rPr>
              <a:t>significant</a:t>
            </a:r>
            <a:r>
              <a:rPr lang="es-ES" sz="1600" b="1" dirty="0" smtClean="0">
                <a:solidFill>
                  <a:srgbClr val="0000CC"/>
                </a:solidFill>
              </a:rPr>
              <a:t> </a:t>
            </a:r>
            <a:r>
              <a:rPr lang="es-ES" sz="1600" b="1" dirty="0" err="1" smtClean="0">
                <a:solidFill>
                  <a:srgbClr val="0000CC"/>
                </a:solidFill>
              </a:rPr>
              <a:t>change</a:t>
            </a:r>
            <a:r>
              <a:rPr lang="es-ES" sz="1600" b="1" dirty="0" smtClean="0">
                <a:solidFill>
                  <a:srgbClr val="0000CC"/>
                </a:solidFill>
              </a:rPr>
              <a:t> in textural </a:t>
            </a:r>
            <a:r>
              <a:rPr lang="es-ES" sz="1600" b="1" dirty="0" err="1" smtClean="0">
                <a:solidFill>
                  <a:srgbClr val="0000CC"/>
                </a:solidFill>
              </a:rPr>
              <a:t>properties</a:t>
            </a:r>
            <a:r>
              <a:rPr lang="es-ES" sz="1600" b="1" dirty="0" smtClean="0">
                <a:solidFill>
                  <a:srgbClr val="0000CC"/>
                </a:solidFill>
              </a:rPr>
              <a:t> </a:t>
            </a:r>
            <a:r>
              <a:rPr lang="es-ES" sz="1600" b="1" dirty="0" err="1" smtClean="0">
                <a:solidFill>
                  <a:srgbClr val="0000CC"/>
                </a:solidFill>
              </a:rPr>
              <a:t>from</a:t>
            </a:r>
            <a:r>
              <a:rPr lang="es-ES" sz="1600" b="1" dirty="0" smtClean="0">
                <a:solidFill>
                  <a:srgbClr val="0000CC"/>
                </a:solidFill>
              </a:rPr>
              <a:t> (N)-6 </a:t>
            </a:r>
            <a:r>
              <a:rPr lang="es-ES" sz="1600" b="1" dirty="0" err="1" smtClean="0">
                <a:solidFill>
                  <a:srgbClr val="0000CC"/>
                </a:solidFill>
              </a:rPr>
              <a:t>to</a:t>
            </a:r>
            <a:r>
              <a:rPr lang="es-ES" sz="1600" b="1" dirty="0" smtClean="0">
                <a:solidFill>
                  <a:srgbClr val="0000CC"/>
                </a:solidFill>
              </a:rPr>
              <a:t> (</a:t>
            </a:r>
            <a:r>
              <a:rPr lang="es-ES" sz="1600" b="1" dirty="0" err="1" smtClean="0">
                <a:solidFill>
                  <a:srgbClr val="0000CC"/>
                </a:solidFill>
              </a:rPr>
              <a:t>NNN</a:t>
            </a:r>
            <a:r>
              <a:rPr lang="es-ES" sz="1600" b="1" dirty="0" smtClean="0">
                <a:solidFill>
                  <a:srgbClr val="0000CC"/>
                </a:solidFill>
              </a:rPr>
              <a:t>)-6</a:t>
            </a:r>
            <a:endParaRPr lang="es-ES" sz="1600" b="1" dirty="0">
              <a:solidFill>
                <a:srgbClr val="0000CC"/>
              </a:solidFill>
            </a:endParaRPr>
          </a:p>
        </p:txBody>
      </p:sp>
      <p:sp>
        <p:nvSpPr>
          <p:cNvPr id="8" name="7 CuadroTexto"/>
          <p:cNvSpPr txBox="1"/>
          <p:nvPr/>
        </p:nvSpPr>
        <p:spPr>
          <a:xfrm>
            <a:off x="5796767" y="294336"/>
            <a:ext cx="3283271" cy="369332"/>
          </a:xfrm>
          <a:prstGeom prst="rect">
            <a:avLst/>
          </a:prstGeom>
          <a:noFill/>
        </p:spPr>
        <p:txBody>
          <a:bodyPr wrap="none" rtlCol="0">
            <a:spAutoFit/>
          </a:bodyPr>
          <a:lstStyle/>
          <a:p>
            <a:r>
              <a:rPr lang="es-ES_tradnl" b="1" dirty="0" err="1" smtClean="0">
                <a:solidFill>
                  <a:srgbClr val="3333FF"/>
                </a:solidFill>
                <a:cs typeface="Arial" charset="0"/>
              </a:rPr>
              <a:t>Organic</a:t>
            </a:r>
            <a:r>
              <a:rPr lang="es-ES_tradnl" b="1" dirty="0" smtClean="0">
                <a:solidFill>
                  <a:srgbClr val="3333FF"/>
                </a:solidFill>
                <a:cs typeface="Arial" charset="0"/>
              </a:rPr>
              <a:t> load </a:t>
            </a:r>
            <a:r>
              <a:rPr lang="es-ES_tradnl" b="1" dirty="0" err="1" smtClean="0">
                <a:solidFill>
                  <a:srgbClr val="3333FF"/>
                </a:solidFill>
                <a:cs typeface="Arial" charset="0"/>
              </a:rPr>
              <a:t>for</a:t>
            </a:r>
            <a:r>
              <a:rPr lang="es-ES_tradnl" b="1" dirty="0" smtClean="0">
                <a:solidFill>
                  <a:srgbClr val="3333FF"/>
                </a:solidFill>
                <a:cs typeface="Arial" charset="0"/>
              </a:rPr>
              <a:t> 6 </a:t>
            </a:r>
            <a:r>
              <a:rPr lang="es-ES_tradnl" b="1" dirty="0" err="1" smtClean="0">
                <a:solidFill>
                  <a:srgbClr val="3333FF"/>
                </a:solidFill>
                <a:cs typeface="Arial" charset="0"/>
              </a:rPr>
              <a:t>SiOH</a:t>
            </a:r>
            <a:r>
              <a:rPr lang="es-ES_tradnl" b="1" dirty="0" smtClean="0">
                <a:solidFill>
                  <a:srgbClr val="3333FF"/>
                </a:solidFill>
                <a:cs typeface="Arial" charset="0"/>
              </a:rPr>
              <a:t>/</a:t>
            </a:r>
            <a:r>
              <a:rPr lang="es-ES_tradnl" b="1" dirty="0" err="1" smtClean="0">
                <a:solidFill>
                  <a:srgbClr val="3333FF"/>
                </a:solidFill>
                <a:cs typeface="Arial" charset="0"/>
              </a:rPr>
              <a:t>nm</a:t>
            </a:r>
            <a:r>
              <a:rPr lang="es-ES_tradnl" b="1" baseline="30000" dirty="0" err="1" smtClean="0">
                <a:solidFill>
                  <a:srgbClr val="3333FF"/>
                </a:solidFill>
                <a:cs typeface="Arial" charset="0"/>
              </a:rPr>
              <a:t>2</a:t>
            </a:r>
            <a:endParaRPr lang="es-ES" dirty="0">
              <a:solidFill>
                <a:srgbClr val="3333FF"/>
              </a:solidFill>
            </a:endParaRPr>
          </a:p>
        </p:txBody>
      </p:sp>
      <p:sp>
        <p:nvSpPr>
          <p:cNvPr id="10" name="20 Rectángulo"/>
          <p:cNvSpPr/>
          <p:nvPr/>
        </p:nvSpPr>
        <p:spPr>
          <a:xfrm>
            <a:off x="2267744" y="5474252"/>
            <a:ext cx="2450936" cy="648072"/>
          </a:xfrm>
          <a:prstGeom prst="rect">
            <a:avLst/>
          </a:prstGeom>
          <a:noFill/>
          <a:ln w="28575" cap="flat" cmpd="sng" algn="ctr">
            <a:solidFill>
              <a:srgbClr val="0000CC"/>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1" name="10 CuadroTexto"/>
          <p:cNvSpPr txBox="1"/>
          <p:nvPr/>
        </p:nvSpPr>
        <p:spPr>
          <a:xfrm>
            <a:off x="6300612" y="5445224"/>
            <a:ext cx="2303836" cy="830997"/>
          </a:xfrm>
          <a:prstGeom prst="rect">
            <a:avLst/>
          </a:prstGeom>
          <a:noFill/>
        </p:spPr>
        <p:txBody>
          <a:bodyPr wrap="none" rtlCol="0">
            <a:spAutoFit/>
          </a:bodyPr>
          <a:lstStyle/>
          <a:p>
            <a:pPr algn="ctr"/>
            <a:r>
              <a:rPr lang="es-ES" sz="1600" b="1" dirty="0" err="1" smtClean="0">
                <a:solidFill>
                  <a:srgbClr val="FF0000"/>
                </a:solidFill>
              </a:rPr>
              <a:t>Higher</a:t>
            </a:r>
            <a:r>
              <a:rPr lang="es-ES" sz="1600" b="1" dirty="0" smtClean="0">
                <a:solidFill>
                  <a:srgbClr val="FF0000"/>
                </a:solidFill>
              </a:rPr>
              <a:t> N </a:t>
            </a:r>
            <a:r>
              <a:rPr lang="es-ES" sz="1600" b="1" dirty="0" err="1" smtClean="0">
                <a:solidFill>
                  <a:srgbClr val="FF0000"/>
                </a:solidFill>
              </a:rPr>
              <a:t>content</a:t>
            </a:r>
            <a:endParaRPr lang="es-ES" sz="1600" b="1" dirty="0" smtClean="0">
              <a:solidFill>
                <a:srgbClr val="FF0000"/>
              </a:solidFill>
            </a:endParaRPr>
          </a:p>
          <a:p>
            <a:pPr algn="ctr"/>
            <a:r>
              <a:rPr lang="es-ES" sz="1600" b="1" dirty="0" smtClean="0">
                <a:solidFill>
                  <a:srgbClr val="FF0000"/>
                </a:solidFill>
              </a:rPr>
              <a:t>(similar </a:t>
            </a:r>
            <a:r>
              <a:rPr lang="es-ES" sz="1600" b="1" dirty="0" err="1" smtClean="0">
                <a:solidFill>
                  <a:srgbClr val="FF0000"/>
                </a:solidFill>
              </a:rPr>
              <a:t>to</a:t>
            </a:r>
            <a:r>
              <a:rPr lang="es-ES" sz="1600" b="1" dirty="0" smtClean="0">
                <a:solidFill>
                  <a:srgbClr val="FF0000"/>
                </a:solidFill>
              </a:rPr>
              <a:t> </a:t>
            </a:r>
            <a:r>
              <a:rPr lang="es-ES" sz="1600" b="1" dirty="0" err="1" smtClean="0">
                <a:solidFill>
                  <a:srgbClr val="FF0000"/>
                </a:solidFill>
              </a:rPr>
              <a:t>grafted</a:t>
            </a:r>
            <a:r>
              <a:rPr lang="es-ES" sz="1600" b="1" dirty="0" smtClean="0">
                <a:solidFill>
                  <a:srgbClr val="FF0000"/>
                </a:solidFill>
              </a:rPr>
              <a:t>  </a:t>
            </a:r>
          </a:p>
          <a:p>
            <a:pPr algn="ctr"/>
            <a:r>
              <a:rPr lang="es-ES" sz="1600" b="1" dirty="0" err="1" smtClean="0">
                <a:solidFill>
                  <a:srgbClr val="FF0000"/>
                </a:solidFill>
              </a:rPr>
              <a:t>conventional</a:t>
            </a:r>
            <a:r>
              <a:rPr lang="es-ES" sz="1600" b="1" dirty="0" smtClean="0">
                <a:solidFill>
                  <a:srgbClr val="FF0000"/>
                </a:solidFill>
              </a:rPr>
              <a:t> </a:t>
            </a:r>
            <a:r>
              <a:rPr lang="es-ES" sz="1600" b="1" dirty="0" err="1" smtClean="0">
                <a:solidFill>
                  <a:srgbClr val="FF0000"/>
                </a:solidFill>
              </a:rPr>
              <a:t>SBA</a:t>
            </a:r>
            <a:r>
              <a:rPr lang="es-ES" sz="1600" b="1" dirty="0" smtClean="0">
                <a:solidFill>
                  <a:srgbClr val="FF0000"/>
                </a:solidFill>
              </a:rPr>
              <a:t>-15)</a:t>
            </a:r>
            <a:endParaRPr lang="es-ES" sz="1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87" name="Object 39"/>
          <p:cNvGraphicFramePr>
            <a:graphicFrameLocks noChangeAspect="1"/>
          </p:cNvGraphicFramePr>
          <p:nvPr/>
        </p:nvGraphicFramePr>
        <p:xfrm>
          <a:off x="107504" y="1278052"/>
          <a:ext cx="4248472" cy="3202973"/>
        </p:xfrm>
        <a:graphic>
          <a:graphicData uri="http://schemas.openxmlformats.org/presentationml/2006/ole">
            <p:oleObj spid="_x0000_s271362" name="Graph" r:id="rId4" imgW="3892320" imgH="3022560" progId="">
              <p:embed/>
            </p:oleObj>
          </a:graphicData>
        </a:graphic>
      </p:graphicFrame>
      <p:sp>
        <p:nvSpPr>
          <p:cNvPr id="27721" name="Text Box 172"/>
          <p:cNvSpPr txBox="1">
            <a:spLocks noChangeArrowheads="1"/>
          </p:cNvSpPr>
          <p:nvPr/>
        </p:nvSpPr>
        <p:spPr bwMode="auto">
          <a:xfrm>
            <a:off x="4643438" y="1261209"/>
            <a:ext cx="4500562" cy="1952842"/>
          </a:xfrm>
          <a:prstGeom prst="rect">
            <a:avLst/>
          </a:prstGeom>
          <a:noFill/>
          <a:ln w="15875" algn="ctr">
            <a:noFill/>
            <a:miter lim="800000"/>
            <a:headEnd type="none" w="med" len="lg"/>
            <a:tailEnd/>
          </a:ln>
        </p:spPr>
        <p:txBody>
          <a:bodyPr>
            <a:spAutoFit/>
          </a:bodyPr>
          <a:lstStyle/>
          <a:p>
            <a:pPr>
              <a:lnSpc>
                <a:spcPct val="110000"/>
              </a:lnSpc>
            </a:pPr>
            <a:r>
              <a:rPr lang="es-ES" b="1" dirty="0" err="1" smtClean="0">
                <a:solidFill>
                  <a:srgbClr val="0000CC"/>
                </a:solidFill>
                <a:cs typeface="Arial" charset="0"/>
              </a:rPr>
              <a:t>Chemisorption</a:t>
            </a:r>
            <a:r>
              <a:rPr lang="es-ES" b="1" dirty="0" smtClean="0">
                <a:solidFill>
                  <a:srgbClr val="0000CC"/>
                </a:solidFill>
                <a:cs typeface="Arial" charset="0"/>
              </a:rPr>
              <a:t> (</a:t>
            </a:r>
            <a:r>
              <a:rPr lang="es-ES" b="1" dirty="0" err="1" smtClean="0">
                <a:solidFill>
                  <a:srgbClr val="0000CC"/>
                </a:solidFill>
                <a:cs typeface="Arial" charset="0"/>
              </a:rPr>
              <a:t>grafted</a:t>
            </a:r>
            <a:r>
              <a:rPr lang="es-ES" b="1" dirty="0" smtClean="0">
                <a:solidFill>
                  <a:srgbClr val="0000CC"/>
                </a:solidFill>
                <a:cs typeface="Arial" charset="0"/>
              </a:rPr>
              <a:t> </a:t>
            </a:r>
            <a:r>
              <a:rPr lang="es-ES" b="1" dirty="0" err="1" smtClean="0">
                <a:solidFill>
                  <a:srgbClr val="0000CC"/>
                </a:solidFill>
                <a:cs typeface="Arial" charset="0"/>
              </a:rPr>
              <a:t>materials</a:t>
            </a:r>
            <a:r>
              <a:rPr lang="es-ES" b="1" dirty="0" smtClean="0">
                <a:solidFill>
                  <a:srgbClr val="0000CC"/>
                </a:solidFill>
                <a:cs typeface="Arial" charset="0"/>
              </a:rPr>
              <a:t>): </a:t>
            </a:r>
          </a:p>
          <a:p>
            <a:pPr>
              <a:lnSpc>
                <a:spcPct val="110000"/>
              </a:lnSpc>
              <a:buFont typeface="Arial" pitchFamily="34" charset="0"/>
              <a:buChar char="•"/>
            </a:pPr>
            <a:r>
              <a:rPr lang="es-ES" dirty="0" smtClean="0">
                <a:solidFill>
                  <a:srgbClr val="000000"/>
                </a:solidFill>
                <a:cs typeface="Arial" charset="0"/>
              </a:rPr>
              <a:t> </a:t>
            </a:r>
            <a:r>
              <a:rPr lang="es-ES" dirty="0" err="1" smtClean="0">
                <a:solidFill>
                  <a:srgbClr val="000000"/>
                </a:solidFill>
                <a:cs typeface="Arial" charset="0"/>
              </a:rPr>
              <a:t>High</a:t>
            </a:r>
            <a:r>
              <a:rPr lang="es-ES" dirty="0" smtClean="0">
                <a:solidFill>
                  <a:srgbClr val="000000"/>
                </a:solidFill>
                <a:cs typeface="Arial" charset="0"/>
              </a:rPr>
              <a:t> </a:t>
            </a:r>
            <a:r>
              <a:rPr lang="es-ES" dirty="0" err="1" smtClean="0">
                <a:solidFill>
                  <a:srgbClr val="000000"/>
                </a:solidFill>
                <a:cs typeface="Arial" charset="0"/>
              </a:rPr>
              <a:t>adsorption</a:t>
            </a:r>
            <a:r>
              <a:rPr lang="es-ES" dirty="0" smtClean="0">
                <a:solidFill>
                  <a:srgbClr val="000000"/>
                </a:solidFill>
                <a:cs typeface="Arial" charset="0"/>
              </a:rPr>
              <a:t> at </a:t>
            </a:r>
            <a:r>
              <a:rPr lang="es-ES" dirty="0" err="1" smtClean="0">
                <a:solidFill>
                  <a:srgbClr val="000000"/>
                </a:solidFill>
                <a:cs typeface="Arial" charset="0"/>
              </a:rPr>
              <a:t>low</a:t>
            </a:r>
            <a:r>
              <a:rPr lang="es-ES" dirty="0" smtClean="0">
                <a:solidFill>
                  <a:srgbClr val="000000"/>
                </a:solidFill>
                <a:cs typeface="Arial" charset="0"/>
              </a:rPr>
              <a:t> P </a:t>
            </a:r>
          </a:p>
          <a:p>
            <a:pPr>
              <a:lnSpc>
                <a:spcPct val="110000"/>
              </a:lnSpc>
              <a:buFont typeface="Arial" pitchFamily="34" charset="0"/>
              <a:buChar char="•"/>
            </a:pPr>
            <a:r>
              <a:rPr lang="es-ES" dirty="0" smtClean="0">
                <a:solidFill>
                  <a:srgbClr val="000000"/>
                </a:solidFill>
                <a:cs typeface="Arial" charset="0"/>
              </a:rPr>
              <a:t> Non-reversible </a:t>
            </a:r>
            <a:r>
              <a:rPr lang="es-ES" dirty="0" err="1" smtClean="0">
                <a:solidFill>
                  <a:srgbClr val="000000"/>
                </a:solidFill>
                <a:cs typeface="Arial" charset="0"/>
              </a:rPr>
              <a:t>isotherms</a:t>
            </a:r>
            <a:r>
              <a:rPr lang="es-ES" dirty="0" smtClean="0">
                <a:solidFill>
                  <a:srgbClr val="000000"/>
                </a:solidFill>
                <a:cs typeface="Arial" charset="0"/>
              </a:rPr>
              <a:t> (</a:t>
            </a:r>
            <a:r>
              <a:rPr lang="es-ES" dirty="0" err="1" smtClean="0">
                <a:solidFill>
                  <a:srgbClr val="000000"/>
                </a:solidFill>
                <a:cs typeface="Arial" charset="0"/>
              </a:rPr>
              <a:t>hystheresis</a:t>
            </a:r>
            <a:r>
              <a:rPr lang="es-ES" dirty="0" smtClean="0">
                <a:solidFill>
                  <a:srgbClr val="000000"/>
                </a:solidFill>
                <a:cs typeface="Arial" charset="0"/>
              </a:rPr>
              <a:t>)</a:t>
            </a:r>
            <a:endParaRPr lang="es-ES" dirty="0">
              <a:solidFill>
                <a:srgbClr val="000000"/>
              </a:solidFill>
              <a:cs typeface="Arial" charset="0"/>
            </a:endParaRPr>
          </a:p>
          <a:p>
            <a:pPr>
              <a:spcBef>
                <a:spcPts val="300"/>
              </a:spcBef>
            </a:pPr>
            <a:r>
              <a:rPr lang="es-ES" b="1" dirty="0" err="1" smtClean="0">
                <a:solidFill>
                  <a:srgbClr val="0000CC"/>
                </a:solidFill>
                <a:cs typeface="Arial" charset="0"/>
              </a:rPr>
              <a:t>Physisorption</a:t>
            </a:r>
            <a:r>
              <a:rPr lang="es-ES" b="1" dirty="0" smtClean="0">
                <a:solidFill>
                  <a:srgbClr val="0000CC"/>
                </a:solidFill>
                <a:cs typeface="Arial" charset="0"/>
              </a:rPr>
              <a:t> (original </a:t>
            </a:r>
            <a:r>
              <a:rPr lang="es-ES" b="1" dirty="0" smtClean="0">
                <a:solidFill>
                  <a:srgbClr val="0000CC"/>
                </a:solidFill>
                <a:cs typeface="Arial" charset="0"/>
              </a:rPr>
              <a:t>PE-</a:t>
            </a:r>
            <a:r>
              <a:rPr lang="es-ES" b="1" dirty="0" err="1" smtClean="0">
                <a:solidFill>
                  <a:srgbClr val="0000CC"/>
                </a:solidFill>
                <a:cs typeface="Arial" charset="0"/>
              </a:rPr>
              <a:t>SBA</a:t>
            </a:r>
            <a:r>
              <a:rPr lang="es-ES" b="1" dirty="0" smtClean="0">
                <a:solidFill>
                  <a:srgbClr val="0000CC"/>
                </a:solidFill>
                <a:cs typeface="Arial" charset="0"/>
              </a:rPr>
              <a:t>-15</a:t>
            </a:r>
            <a:r>
              <a:rPr lang="es-ES" b="1" dirty="0" smtClean="0">
                <a:solidFill>
                  <a:srgbClr val="0000CC"/>
                </a:solidFill>
                <a:cs typeface="Arial" charset="0"/>
              </a:rPr>
              <a:t>):</a:t>
            </a:r>
            <a:r>
              <a:rPr lang="es-ES" dirty="0" smtClean="0">
                <a:solidFill>
                  <a:srgbClr val="0000CC"/>
                </a:solidFill>
                <a:cs typeface="Arial" charset="0"/>
              </a:rPr>
              <a:t> </a:t>
            </a:r>
          </a:p>
          <a:p>
            <a:pPr>
              <a:spcBef>
                <a:spcPts val="300"/>
              </a:spcBef>
              <a:buFont typeface="Arial" pitchFamily="34" charset="0"/>
              <a:buChar char="•"/>
            </a:pPr>
            <a:r>
              <a:rPr lang="es-ES" dirty="0" smtClean="0">
                <a:solidFill>
                  <a:srgbClr val="000000"/>
                </a:solidFill>
                <a:cs typeface="Arial" charset="0"/>
              </a:rPr>
              <a:t> </a:t>
            </a:r>
            <a:r>
              <a:rPr lang="es-ES" dirty="0" err="1" smtClean="0">
                <a:solidFill>
                  <a:srgbClr val="000000"/>
                </a:solidFill>
                <a:cs typeface="Arial" charset="0"/>
              </a:rPr>
              <a:t>Low</a:t>
            </a:r>
            <a:r>
              <a:rPr lang="es-ES" dirty="0" smtClean="0">
                <a:solidFill>
                  <a:srgbClr val="000000"/>
                </a:solidFill>
                <a:cs typeface="Arial" charset="0"/>
              </a:rPr>
              <a:t> </a:t>
            </a:r>
            <a:r>
              <a:rPr lang="es-ES" dirty="0" err="1" smtClean="0">
                <a:solidFill>
                  <a:srgbClr val="000000"/>
                </a:solidFill>
                <a:cs typeface="Arial" charset="0"/>
              </a:rPr>
              <a:t>adsorption</a:t>
            </a:r>
            <a:r>
              <a:rPr lang="es-ES" dirty="0" smtClean="0">
                <a:solidFill>
                  <a:srgbClr val="000000"/>
                </a:solidFill>
                <a:cs typeface="Arial" charset="0"/>
              </a:rPr>
              <a:t> at </a:t>
            </a:r>
            <a:r>
              <a:rPr lang="es-ES" dirty="0" err="1" smtClean="0">
                <a:solidFill>
                  <a:srgbClr val="000000"/>
                </a:solidFill>
                <a:cs typeface="Arial" charset="0"/>
              </a:rPr>
              <a:t>low</a:t>
            </a:r>
            <a:r>
              <a:rPr lang="es-ES" dirty="0" smtClean="0">
                <a:solidFill>
                  <a:srgbClr val="000000"/>
                </a:solidFill>
                <a:cs typeface="Arial" charset="0"/>
              </a:rPr>
              <a:t> P</a:t>
            </a:r>
          </a:p>
          <a:p>
            <a:pPr>
              <a:spcBef>
                <a:spcPts val="300"/>
              </a:spcBef>
              <a:buFont typeface="Arial" pitchFamily="34" charset="0"/>
              <a:buChar char="•"/>
            </a:pPr>
            <a:r>
              <a:rPr lang="es-ES" dirty="0" smtClean="0">
                <a:solidFill>
                  <a:srgbClr val="000000"/>
                </a:solidFill>
                <a:cs typeface="Arial" charset="0"/>
              </a:rPr>
              <a:t> Reversible </a:t>
            </a:r>
            <a:r>
              <a:rPr lang="es-ES" dirty="0" err="1" smtClean="0">
                <a:solidFill>
                  <a:srgbClr val="000000"/>
                </a:solidFill>
                <a:cs typeface="Arial" charset="0"/>
              </a:rPr>
              <a:t>isotherm</a:t>
            </a:r>
            <a:endParaRPr lang="es-ES" dirty="0">
              <a:solidFill>
                <a:srgbClr val="000000"/>
              </a:solidFill>
              <a:latin typeface="Calibri" pitchFamily="34" charset="0"/>
            </a:endParaRPr>
          </a:p>
        </p:txBody>
      </p:sp>
      <p:sp>
        <p:nvSpPr>
          <p:cNvPr id="14" name="CuadroTexto 5"/>
          <p:cNvSpPr txBox="1">
            <a:spLocks noChangeArrowheads="1"/>
          </p:cNvSpPr>
          <p:nvPr/>
        </p:nvSpPr>
        <p:spPr bwMode="auto">
          <a:xfrm>
            <a:off x="107504" y="5354632"/>
            <a:ext cx="6336704" cy="1092607"/>
          </a:xfrm>
          <a:prstGeom prst="rect">
            <a:avLst/>
          </a:prstGeom>
          <a:noFill/>
          <a:ln w="9525">
            <a:noFill/>
            <a:miter lim="800000"/>
            <a:headEnd/>
            <a:tailEnd/>
          </a:ln>
        </p:spPr>
        <p:txBody>
          <a:bodyPr wrap="square">
            <a:spAutoFit/>
          </a:bodyPr>
          <a:lstStyle/>
          <a:p>
            <a:pPr algn="ctr"/>
            <a:r>
              <a:rPr lang="es-ES_tradnl" b="1" dirty="0" err="1" smtClean="0">
                <a:solidFill>
                  <a:srgbClr val="0000CC"/>
                </a:solidFill>
                <a:cs typeface="Arial" charset="0"/>
              </a:rPr>
              <a:t>Higher</a:t>
            </a:r>
            <a:r>
              <a:rPr lang="es-ES_tradnl" b="1" dirty="0" smtClean="0">
                <a:solidFill>
                  <a:srgbClr val="0000CC"/>
                </a:solidFill>
                <a:cs typeface="Arial" charset="0"/>
              </a:rPr>
              <a:t> </a:t>
            </a:r>
            <a:r>
              <a:rPr lang="es-ES_tradnl" b="1" dirty="0" err="1" smtClean="0">
                <a:solidFill>
                  <a:srgbClr val="0000CC"/>
                </a:solidFill>
                <a:cs typeface="Arial" charset="0"/>
              </a:rPr>
              <a:t>CO2</a:t>
            </a:r>
            <a:r>
              <a:rPr lang="es-ES_tradnl" b="1" dirty="0" smtClean="0">
                <a:solidFill>
                  <a:srgbClr val="0000CC"/>
                </a:solidFill>
                <a:cs typeface="Arial" charset="0"/>
              </a:rPr>
              <a:t> </a:t>
            </a:r>
            <a:r>
              <a:rPr lang="es-ES_tradnl" b="1" dirty="0" err="1" smtClean="0">
                <a:solidFill>
                  <a:srgbClr val="0000CC"/>
                </a:solidFill>
                <a:cs typeface="Arial" charset="0"/>
              </a:rPr>
              <a:t>adsorption</a:t>
            </a:r>
            <a:r>
              <a:rPr lang="es-ES_tradnl" b="1" dirty="0" smtClean="0">
                <a:solidFill>
                  <a:srgbClr val="0000CC"/>
                </a:solidFill>
                <a:cs typeface="Arial" charset="0"/>
              </a:rPr>
              <a:t> </a:t>
            </a:r>
            <a:r>
              <a:rPr lang="es-ES_tradnl" b="1" dirty="0" err="1" smtClean="0">
                <a:solidFill>
                  <a:srgbClr val="0000CC"/>
                </a:solidFill>
                <a:cs typeface="Arial" charset="0"/>
              </a:rPr>
              <a:t>than</a:t>
            </a:r>
            <a:r>
              <a:rPr lang="es-ES_tradnl" b="1" dirty="0" smtClean="0">
                <a:solidFill>
                  <a:srgbClr val="0000CC"/>
                </a:solidFill>
                <a:cs typeface="Arial" charset="0"/>
              </a:rPr>
              <a:t> non-PE </a:t>
            </a:r>
            <a:r>
              <a:rPr lang="es-ES_tradnl" b="1" dirty="0" err="1" smtClean="0">
                <a:solidFill>
                  <a:srgbClr val="0000CC"/>
                </a:solidFill>
                <a:cs typeface="Arial" charset="0"/>
              </a:rPr>
              <a:t>materials</a:t>
            </a:r>
            <a:endParaRPr lang="es-ES_tradnl" b="1" dirty="0" smtClean="0">
              <a:solidFill>
                <a:srgbClr val="0000CC"/>
              </a:solidFill>
              <a:cs typeface="Arial" charset="0"/>
            </a:endParaRPr>
          </a:p>
          <a:p>
            <a:pPr algn="ctr">
              <a:spcBef>
                <a:spcPts val="600"/>
              </a:spcBef>
            </a:pPr>
            <a:r>
              <a:rPr lang="es-ES_tradnl" b="1" dirty="0" smtClean="0">
                <a:solidFill>
                  <a:srgbClr val="FF0000"/>
                </a:solidFill>
                <a:cs typeface="Arial" charset="0"/>
              </a:rPr>
              <a:t>Adsorption </a:t>
            </a:r>
            <a:r>
              <a:rPr lang="es-ES_tradnl" b="1" dirty="0" err="1" smtClean="0">
                <a:solidFill>
                  <a:srgbClr val="FF0000"/>
                </a:solidFill>
                <a:cs typeface="Arial" charset="0"/>
              </a:rPr>
              <a:t>efficiency</a:t>
            </a:r>
            <a:r>
              <a:rPr lang="es-ES_tradnl" b="1" dirty="0" smtClean="0">
                <a:solidFill>
                  <a:srgbClr val="FF0000"/>
                </a:solidFill>
                <a:cs typeface="Arial" charset="0"/>
              </a:rPr>
              <a:t> of amino </a:t>
            </a:r>
            <a:r>
              <a:rPr lang="es-ES_tradnl" b="1" dirty="0" err="1" smtClean="0">
                <a:solidFill>
                  <a:srgbClr val="FF0000"/>
                </a:solidFill>
                <a:cs typeface="Arial" charset="0"/>
              </a:rPr>
              <a:t>groups</a:t>
            </a:r>
            <a:r>
              <a:rPr lang="es-ES_tradnl" b="1" dirty="0" smtClean="0">
                <a:solidFill>
                  <a:srgbClr val="FF0000"/>
                </a:solidFill>
                <a:cs typeface="Arial" charset="0"/>
              </a:rPr>
              <a:t>:</a:t>
            </a:r>
            <a:endParaRPr lang="es-ES" sz="1400" b="1" dirty="0" smtClean="0">
              <a:solidFill>
                <a:srgbClr val="FF0000"/>
              </a:solidFill>
              <a:ea typeface="Times New Roman" pitchFamily="18" charset="0"/>
              <a:cs typeface="Arial" charset="0"/>
            </a:endParaRPr>
          </a:p>
          <a:p>
            <a:pPr algn="ctr"/>
            <a:r>
              <a:rPr lang="es-ES_tradnl" b="1" dirty="0" smtClean="0">
                <a:solidFill>
                  <a:srgbClr val="FF0000"/>
                </a:solidFill>
                <a:cs typeface="Arial" charset="0"/>
              </a:rPr>
              <a:t>AP(N) &gt; </a:t>
            </a:r>
            <a:r>
              <a:rPr lang="es-ES_tradnl" b="1" dirty="0" err="1" smtClean="0">
                <a:solidFill>
                  <a:srgbClr val="FF0000"/>
                </a:solidFill>
                <a:cs typeface="Arial" charset="0"/>
              </a:rPr>
              <a:t>DT</a:t>
            </a:r>
            <a:r>
              <a:rPr lang="es-ES_tradnl" b="1" dirty="0" smtClean="0">
                <a:solidFill>
                  <a:srgbClr val="FF0000"/>
                </a:solidFill>
                <a:cs typeface="Arial" charset="0"/>
              </a:rPr>
              <a:t>(</a:t>
            </a:r>
            <a:r>
              <a:rPr lang="es-ES_tradnl" b="1" dirty="0" err="1" smtClean="0">
                <a:solidFill>
                  <a:srgbClr val="FF0000"/>
                </a:solidFill>
                <a:cs typeface="Arial" charset="0"/>
              </a:rPr>
              <a:t>NNN</a:t>
            </a:r>
            <a:r>
              <a:rPr lang="es-ES_tradnl" b="1" dirty="0" smtClean="0">
                <a:solidFill>
                  <a:srgbClr val="FF0000"/>
                </a:solidFill>
                <a:cs typeface="Arial" charset="0"/>
              </a:rPr>
              <a:t>), </a:t>
            </a:r>
            <a:r>
              <a:rPr lang="es-ES_tradnl" b="1" dirty="0" err="1" smtClean="0">
                <a:solidFill>
                  <a:srgbClr val="FF0000"/>
                </a:solidFill>
                <a:cs typeface="Arial" charset="0"/>
              </a:rPr>
              <a:t>closest</a:t>
            </a:r>
            <a:r>
              <a:rPr lang="es-ES_tradnl" b="1" dirty="0" smtClean="0">
                <a:solidFill>
                  <a:srgbClr val="FF0000"/>
                </a:solidFill>
                <a:cs typeface="Arial" charset="0"/>
              </a:rPr>
              <a:t> </a:t>
            </a:r>
            <a:r>
              <a:rPr lang="es-ES_tradnl" b="1" dirty="0" err="1" smtClean="0">
                <a:solidFill>
                  <a:srgbClr val="FF0000"/>
                </a:solidFill>
                <a:cs typeface="Arial" charset="0"/>
              </a:rPr>
              <a:t>to</a:t>
            </a:r>
            <a:r>
              <a:rPr lang="es-ES_tradnl" b="1" dirty="0" smtClean="0">
                <a:solidFill>
                  <a:srgbClr val="FF0000"/>
                </a:solidFill>
                <a:cs typeface="Arial" charset="0"/>
              </a:rPr>
              <a:t> </a:t>
            </a:r>
            <a:r>
              <a:rPr lang="es-ES_tradnl" b="1" dirty="0" err="1" smtClean="0">
                <a:solidFill>
                  <a:srgbClr val="FF0000"/>
                </a:solidFill>
                <a:cs typeface="Arial" charset="0"/>
              </a:rPr>
              <a:t>maximum</a:t>
            </a:r>
            <a:r>
              <a:rPr lang="es-ES_tradnl" b="1" dirty="0" smtClean="0">
                <a:solidFill>
                  <a:srgbClr val="FF0000"/>
                </a:solidFill>
                <a:cs typeface="Arial" charset="0"/>
              </a:rPr>
              <a:t> (0.5)</a:t>
            </a:r>
            <a:endParaRPr lang="es-ES" sz="2400" dirty="0">
              <a:solidFill>
                <a:srgbClr val="000000"/>
              </a:solidFill>
              <a:cs typeface="Arial" charset="0"/>
            </a:endParaRPr>
          </a:p>
        </p:txBody>
      </p:sp>
      <p:sp>
        <p:nvSpPr>
          <p:cNvPr id="20" name="CuadroTexto 1"/>
          <p:cNvSpPr txBox="1">
            <a:spLocks noChangeArrowheads="1"/>
          </p:cNvSpPr>
          <p:nvPr/>
        </p:nvSpPr>
        <p:spPr bwMode="auto">
          <a:xfrm>
            <a:off x="1259632" y="980728"/>
            <a:ext cx="2778325" cy="369332"/>
          </a:xfrm>
          <a:prstGeom prst="rect">
            <a:avLst/>
          </a:prstGeom>
          <a:noFill/>
          <a:ln w="9525">
            <a:noFill/>
            <a:miter lim="800000"/>
            <a:headEnd/>
            <a:tailEnd/>
          </a:ln>
        </p:spPr>
        <p:txBody>
          <a:bodyPr wrap="none">
            <a:spAutoFit/>
          </a:bodyPr>
          <a:lstStyle/>
          <a:p>
            <a:r>
              <a:rPr lang="es-ES" b="1" dirty="0" smtClean="0">
                <a:solidFill>
                  <a:srgbClr val="000099"/>
                </a:solidFill>
                <a:cs typeface="Arial" charset="0"/>
              </a:rPr>
              <a:t>CO</a:t>
            </a:r>
            <a:r>
              <a:rPr lang="es-ES" b="1" baseline="-25000" dirty="0" smtClean="0">
                <a:solidFill>
                  <a:srgbClr val="000099"/>
                </a:solidFill>
                <a:cs typeface="Arial" charset="0"/>
              </a:rPr>
              <a:t>2</a:t>
            </a:r>
            <a:r>
              <a:rPr lang="es-ES" b="1" dirty="0" smtClean="0">
                <a:solidFill>
                  <a:srgbClr val="000099"/>
                </a:solidFill>
                <a:cs typeface="Arial" charset="0"/>
              </a:rPr>
              <a:t> </a:t>
            </a:r>
            <a:r>
              <a:rPr lang="es-ES" b="1" dirty="0" err="1">
                <a:solidFill>
                  <a:srgbClr val="000099"/>
                </a:solidFill>
                <a:cs typeface="Arial" charset="0"/>
              </a:rPr>
              <a:t>a</a:t>
            </a:r>
            <a:r>
              <a:rPr lang="es-ES" b="1" dirty="0" err="1">
                <a:solidFill>
                  <a:srgbClr val="000099"/>
                </a:solidFill>
              </a:rPr>
              <a:t>dsorption</a:t>
            </a:r>
            <a:r>
              <a:rPr lang="es-ES" b="1" dirty="0">
                <a:solidFill>
                  <a:srgbClr val="000099"/>
                </a:solidFill>
              </a:rPr>
              <a:t> </a:t>
            </a:r>
            <a:r>
              <a:rPr lang="es-ES" b="1" dirty="0">
                <a:solidFill>
                  <a:srgbClr val="000099"/>
                </a:solidFill>
                <a:cs typeface="Arial" charset="0"/>
              </a:rPr>
              <a:t>at 45 ºC</a:t>
            </a:r>
          </a:p>
        </p:txBody>
      </p:sp>
      <p:sp>
        <p:nvSpPr>
          <p:cNvPr id="21" name="Text Box 128"/>
          <p:cNvSpPr txBox="1">
            <a:spLocks noChangeArrowheads="1"/>
          </p:cNvSpPr>
          <p:nvPr/>
        </p:nvSpPr>
        <p:spPr bwMode="auto">
          <a:xfrm>
            <a:off x="1619672" y="6550223"/>
            <a:ext cx="3744416"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graphicFrame>
        <p:nvGraphicFramePr>
          <p:cNvPr id="22" name="Group 97"/>
          <p:cNvGraphicFramePr>
            <a:graphicFrameLocks noGrp="1"/>
          </p:cNvGraphicFramePr>
          <p:nvPr/>
        </p:nvGraphicFramePr>
        <p:xfrm>
          <a:off x="4427984" y="3672384"/>
          <a:ext cx="4568379" cy="1608690"/>
        </p:xfrm>
        <a:graphic>
          <a:graphicData uri="http://schemas.openxmlformats.org/drawingml/2006/table">
            <a:tbl>
              <a:tblPr/>
              <a:tblGrid>
                <a:gridCol w="1872208"/>
                <a:gridCol w="720080"/>
                <a:gridCol w="1112491"/>
                <a:gridCol w="863600"/>
              </a:tblGrid>
              <a:tr h="5617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(wt. %)</a:t>
                      </a:r>
                      <a:endParaRPr kumimoji="0" lang="es-ES" sz="1400" b="1" i="0" u="none" strike="noStrike" cap="none" normalizeH="0" baseline="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mg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_tradnl"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mol CO</a:t>
                      </a:r>
                      <a:r>
                        <a:rPr kumimoji="0" lang="es-ES_tradnl" sz="1400" b="1" i="0" u="none" strike="noStrike" cap="none" normalizeH="0" baseline="-25000"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chemeClr val="tx1"/>
                          </a:solidFill>
                          <a:effectLst/>
                          <a:latin typeface="Arial" charset="0"/>
                          <a:ea typeface="Times New Roman" pitchFamily="18" charset="0"/>
                          <a:cs typeface="Arial" charset="0"/>
                        </a:rPr>
                        <a:t>mol N</a:t>
                      </a:r>
                      <a:endParaRPr kumimoji="0" lang="es-ES" sz="1400" b="1" i="0" u="none" strike="noStrike" cap="none" normalizeH="0" baseline="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4111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12.5</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8578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4.4</a:t>
                      </a:r>
                    </a:p>
                  </a:txBody>
                  <a:tcPr marL="44450" marR="44450" marT="0" marB="0"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65.7</a:t>
                      </a:r>
                    </a:p>
                  </a:txBody>
                  <a:tcPr marL="44450" marR="44450" marT="0" marB="0"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0.48</a:t>
                      </a:r>
                    </a:p>
                  </a:txBody>
                  <a:tcPr marL="44450" marR="44450" marT="0" marB="0" anchor="ct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FFFFFF"/>
                    </a:solidFill>
                  </a:tcPr>
                </a:tc>
              </a:tr>
              <a:tr h="26978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PE-SBA15-e-(NNN)-6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6.8</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71.4</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0.34</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6" name="20 Rectángulo"/>
          <p:cNvSpPr/>
          <p:nvPr/>
        </p:nvSpPr>
        <p:spPr>
          <a:xfrm>
            <a:off x="4345813" y="4680496"/>
            <a:ext cx="4636963" cy="620712"/>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26" name="Text Box 58"/>
          <p:cNvSpPr txBox="1">
            <a:spLocks noChangeArrowheads="1"/>
          </p:cNvSpPr>
          <p:nvPr/>
        </p:nvSpPr>
        <p:spPr bwMode="auto">
          <a:xfrm>
            <a:off x="271463" y="260648"/>
            <a:ext cx="6029325" cy="396875"/>
          </a:xfrm>
          <a:prstGeom prst="rect">
            <a:avLst/>
          </a:prstGeom>
          <a:noFill/>
          <a:ln w="9525">
            <a:noFill/>
            <a:miter lim="800000"/>
            <a:headEnd/>
            <a:tailEnd/>
          </a:ln>
        </p:spPr>
        <p:txBody>
          <a:bodyPr>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a:t>
            </a:r>
            <a:r>
              <a:rPr lang="es-ES" sz="2000" b="1" dirty="0" smtClean="0">
                <a:cs typeface="Arial" charset="0"/>
              </a:rPr>
              <a:t> </a:t>
            </a:r>
            <a:r>
              <a:rPr lang="es-ES" sz="2000" b="1" dirty="0" err="1">
                <a:cs typeface="Arial" charset="0"/>
              </a:rPr>
              <a:t>grafting</a:t>
            </a:r>
            <a:r>
              <a:rPr lang="es-ES" sz="2000" b="1" dirty="0">
                <a:cs typeface="Arial" charset="0"/>
              </a:rPr>
              <a:t> </a:t>
            </a:r>
            <a:r>
              <a:rPr lang="es-ES" sz="2000" b="1" dirty="0" err="1">
                <a:cs typeface="Arial" charset="0"/>
              </a:rPr>
              <a:t>with</a:t>
            </a:r>
            <a:r>
              <a:rPr lang="es-ES" sz="2000" b="1" dirty="0">
                <a:cs typeface="Arial" charset="0"/>
              </a:rPr>
              <a:t>  </a:t>
            </a:r>
            <a:r>
              <a:rPr lang="es-ES" sz="2000" b="1" dirty="0" smtClean="0">
                <a:solidFill>
                  <a:srgbClr val="000099"/>
                </a:solidFill>
                <a:cs typeface="Arial" charset="0"/>
              </a:rPr>
              <a:t>AP(N</a:t>
            </a:r>
            <a:r>
              <a:rPr lang="es-ES" sz="2000" b="1" dirty="0">
                <a:solidFill>
                  <a:srgbClr val="000099"/>
                </a:solidFill>
                <a:cs typeface="Arial" charset="0"/>
              </a:rPr>
              <a:t>) </a:t>
            </a:r>
            <a:r>
              <a:rPr lang="es-ES" sz="2000" b="1" dirty="0"/>
              <a:t>and</a:t>
            </a:r>
            <a:r>
              <a:rPr lang="es-ES" dirty="0"/>
              <a:t> </a:t>
            </a:r>
            <a:r>
              <a:rPr lang="es-ES" sz="2000" b="1" dirty="0">
                <a:solidFill>
                  <a:srgbClr val="000099"/>
                </a:solidFill>
                <a:cs typeface="Arial" charset="0"/>
              </a:rPr>
              <a:t>DT(NNN)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71" name="Text Box 58"/>
          <p:cNvSpPr txBox="1">
            <a:spLocks noChangeArrowheads="1"/>
          </p:cNvSpPr>
          <p:nvPr/>
        </p:nvSpPr>
        <p:spPr bwMode="auto">
          <a:xfrm>
            <a:off x="271463" y="404664"/>
            <a:ext cx="6029325" cy="396875"/>
          </a:xfrm>
          <a:prstGeom prst="rect">
            <a:avLst/>
          </a:prstGeom>
          <a:noFill/>
          <a:ln w="9525">
            <a:noFill/>
            <a:miter lim="800000"/>
            <a:headEnd/>
            <a:tailEnd/>
          </a:ln>
        </p:spPr>
        <p:txBody>
          <a:bodyPr>
            <a:spAutoFit/>
          </a:bodyPr>
          <a:lstStyle/>
          <a:p>
            <a:pPr>
              <a:spcBef>
                <a:spcPct val="50000"/>
              </a:spcBef>
            </a:pPr>
            <a:r>
              <a:rPr lang="es-ES" sz="2000" b="1" dirty="0" smtClean="0">
                <a:solidFill>
                  <a:srgbClr val="C00000"/>
                </a:solidFill>
                <a:cs typeface="Arial" charset="0"/>
              </a:rPr>
              <a:t>PE-SBA-15</a:t>
            </a:r>
            <a:r>
              <a:rPr lang="es-ES" sz="2000" b="1" dirty="0" smtClean="0">
                <a:cs typeface="Arial" charset="0"/>
              </a:rPr>
              <a:t> </a:t>
            </a:r>
            <a:r>
              <a:rPr lang="es-ES" sz="2000" b="1" dirty="0" err="1">
                <a:cs typeface="Arial" charset="0"/>
              </a:rPr>
              <a:t>impregnation</a:t>
            </a:r>
            <a:r>
              <a:rPr lang="es-ES" sz="2000" b="1" dirty="0">
                <a:cs typeface="Arial" charset="0"/>
              </a:rPr>
              <a:t> </a:t>
            </a:r>
            <a:r>
              <a:rPr lang="es-ES" sz="2000" b="1" dirty="0" err="1">
                <a:cs typeface="Arial" charset="0"/>
              </a:rPr>
              <a:t>with</a:t>
            </a:r>
            <a:r>
              <a:rPr lang="es-ES" sz="2000" b="1" dirty="0">
                <a:cs typeface="Arial" charset="0"/>
              </a:rPr>
              <a:t>  </a:t>
            </a:r>
            <a:r>
              <a:rPr lang="es-ES" sz="2000" b="1" dirty="0">
                <a:solidFill>
                  <a:srgbClr val="000099"/>
                </a:solidFill>
                <a:cs typeface="Arial" charset="0"/>
              </a:rPr>
              <a:t>PEI </a:t>
            </a:r>
            <a:r>
              <a:rPr lang="es-ES" sz="2000" b="1" dirty="0">
                <a:cs typeface="Arial" charset="0"/>
              </a:rPr>
              <a:t>and</a:t>
            </a:r>
            <a:r>
              <a:rPr lang="es-ES" sz="2000" b="1" dirty="0">
                <a:solidFill>
                  <a:srgbClr val="000099"/>
                </a:solidFill>
                <a:cs typeface="Arial" charset="0"/>
              </a:rPr>
              <a:t> </a:t>
            </a:r>
            <a:r>
              <a:rPr lang="es-ES" sz="2000" b="1" dirty="0" err="1" smtClean="0">
                <a:solidFill>
                  <a:srgbClr val="000099"/>
                </a:solidFill>
                <a:cs typeface="Arial" charset="0"/>
              </a:rPr>
              <a:t>TEPA</a:t>
            </a:r>
            <a:r>
              <a:rPr lang="es-ES" sz="2000" b="1" dirty="0" smtClean="0">
                <a:solidFill>
                  <a:srgbClr val="000099"/>
                </a:solidFill>
                <a:cs typeface="Arial" charset="0"/>
              </a:rPr>
              <a:t> </a:t>
            </a:r>
            <a:r>
              <a:rPr lang="es-ES" sz="2000" dirty="0" smtClean="0">
                <a:solidFill>
                  <a:srgbClr val="000099"/>
                </a:solidFill>
                <a:cs typeface="Arial" charset="0"/>
              </a:rPr>
              <a:t>(1)</a:t>
            </a:r>
            <a:endParaRPr lang="es-ES" sz="2000" dirty="0">
              <a:solidFill>
                <a:srgbClr val="000099"/>
              </a:solidFill>
              <a:cs typeface="Arial" charset="0"/>
            </a:endParaRPr>
          </a:p>
        </p:txBody>
      </p:sp>
      <p:sp>
        <p:nvSpPr>
          <p:cNvPr id="23" name="CuadroTexto 1"/>
          <p:cNvSpPr txBox="1"/>
          <p:nvPr/>
        </p:nvSpPr>
        <p:spPr>
          <a:xfrm>
            <a:off x="2483768" y="836712"/>
            <a:ext cx="2308225" cy="369888"/>
          </a:xfrm>
          <a:prstGeom prst="rect">
            <a:avLst/>
          </a:prstGeom>
          <a:noFill/>
        </p:spPr>
        <p:txBody>
          <a:bodyPr wrap="none">
            <a:spAutoFit/>
          </a:bodyPr>
          <a:lstStyle/>
          <a:p>
            <a:pPr fontAlgn="auto">
              <a:spcBef>
                <a:spcPts val="0"/>
              </a:spcBef>
              <a:spcAft>
                <a:spcPts val="0"/>
              </a:spcAft>
              <a:defRPr/>
            </a:pPr>
            <a:r>
              <a:rPr lang="es-ES" b="1" kern="0" dirty="0" err="1">
                <a:solidFill>
                  <a:srgbClr val="000099"/>
                </a:solidFill>
                <a:latin typeface="Arial" pitchFamily="34" charset="0"/>
                <a:cs typeface="Arial" pitchFamily="34" charset="0"/>
              </a:rPr>
              <a:t>N</a:t>
            </a:r>
            <a:r>
              <a:rPr lang="es-ES" b="1" kern="0" baseline="-25000" dirty="0" err="1">
                <a:solidFill>
                  <a:srgbClr val="000099"/>
                </a:solidFill>
                <a:latin typeface="Arial" pitchFamily="34" charset="0"/>
                <a:cs typeface="Arial" pitchFamily="34" charset="0"/>
              </a:rPr>
              <a:t>2</a:t>
            </a:r>
            <a:r>
              <a:rPr lang="es-ES" b="1" kern="0" dirty="0">
                <a:solidFill>
                  <a:srgbClr val="000099"/>
                </a:solidFill>
                <a:latin typeface="Arial" pitchFamily="34" charset="0"/>
                <a:cs typeface="Arial" pitchFamily="34" charset="0"/>
              </a:rPr>
              <a:t> </a:t>
            </a:r>
            <a:r>
              <a:rPr lang="es-ES" b="1" kern="0" dirty="0" err="1">
                <a:solidFill>
                  <a:srgbClr val="000099"/>
                </a:solidFill>
                <a:latin typeface="Arial" pitchFamily="34" charset="0"/>
                <a:cs typeface="Arial" pitchFamily="34" charset="0"/>
              </a:rPr>
              <a:t>adsorption</a:t>
            </a:r>
            <a:r>
              <a:rPr lang="es-ES" b="1" kern="0" dirty="0">
                <a:solidFill>
                  <a:srgbClr val="000099"/>
                </a:solidFill>
                <a:latin typeface="Arial" pitchFamily="34" charset="0"/>
                <a:cs typeface="Arial" pitchFamily="34" charset="0"/>
              </a:rPr>
              <a:t>, 77 K</a:t>
            </a:r>
          </a:p>
        </p:txBody>
      </p:sp>
      <p:graphicFrame>
        <p:nvGraphicFramePr>
          <p:cNvPr id="286830" name="Object 110"/>
          <p:cNvGraphicFramePr>
            <a:graphicFrameLocks noChangeAspect="1"/>
          </p:cNvGraphicFramePr>
          <p:nvPr/>
        </p:nvGraphicFramePr>
        <p:xfrm>
          <a:off x="0" y="1084635"/>
          <a:ext cx="6480175" cy="2992437"/>
        </p:xfrm>
        <a:graphic>
          <a:graphicData uri="http://schemas.openxmlformats.org/presentationml/2006/ole">
            <p:oleObj spid="_x0000_s351234" name="Graph" r:id="rId4" imgW="3507840" imgH="1814400" progId="">
              <p:embed/>
            </p:oleObj>
          </a:graphicData>
        </a:graphic>
      </p:graphicFrame>
      <p:sp>
        <p:nvSpPr>
          <p:cNvPr id="2" name="CuadroTexto 5"/>
          <p:cNvSpPr txBox="1">
            <a:spLocks noChangeArrowheads="1"/>
          </p:cNvSpPr>
          <p:nvPr/>
        </p:nvSpPr>
        <p:spPr bwMode="auto">
          <a:xfrm>
            <a:off x="-36512" y="5230941"/>
            <a:ext cx="4032448" cy="646331"/>
          </a:xfrm>
          <a:prstGeom prst="rect">
            <a:avLst/>
          </a:prstGeom>
          <a:noFill/>
          <a:ln w="9525">
            <a:noFill/>
            <a:miter lim="800000"/>
            <a:headEnd/>
            <a:tailEnd/>
          </a:ln>
        </p:spPr>
        <p:txBody>
          <a:bodyPr wrap="square">
            <a:spAutoFit/>
          </a:bodyPr>
          <a:lstStyle/>
          <a:p>
            <a:pPr algn="ctr"/>
            <a:r>
              <a:rPr lang="es-ES_tradnl" b="1" dirty="0" smtClean="0">
                <a:solidFill>
                  <a:srgbClr val="006600"/>
                </a:solidFill>
                <a:cs typeface="Arial" charset="0"/>
              </a:rPr>
              <a:t>N </a:t>
            </a:r>
            <a:r>
              <a:rPr lang="es-ES_tradnl" b="1" dirty="0" err="1" smtClean="0">
                <a:solidFill>
                  <a:srgbClr val="006600"/>
                </a:solidFill>
                <a:cs typeface="Arial" charset="0"/>
              </a:rPr>
              <a:t>content</a:t>
            </a:r>
            <a:r>
              <a:rPr lang="es-ES_tradnl" b="1" dirty="0" smtClean="0">
                <a:solidFill>
                  <a:srgbClr val="006600"/>
                </a:solidFill>
                <a:cs typeface="Arial" charset="0"/>
              </a:rPr>
              <a:t> of </a:t>
            </a:r>
            <a:r>
              <a:rPr lang="es-ES_tradnl" b="1" dirty="0" err="1" smtClean="0">
                <a:solidFill>
                  <a:srgbClr val="006600"/>
                </a:solidFill>
                <a:cs typeface="Arial" charset="0"/>
              </a:rPr>
              <a:t>impregnated</a:t>
            </a:r>
            <a:r>
              <a:rPr lang="es-ES_tradnl" b="1" dirty="0" smtClean="0">
                <a:solidFill>
                  <a:srgbClr val="006600"/>
                </a:solidFill>
                <a:cs typeface="Arial" charset="0"/>
              </a:rPr>
              <a:t> </a:t>
            </a:r>
          </a:p>
          <a:p>
            <a:pPr algn="ctr"/>
            <a:r>
              <a:rPr lang="es-ES_tradnl" b="1" dirty="0" err="1" smtClean="0">
                <a:solidFill>
                  <a:srgbClr val="006600"/>
                </a:solidFill>
                <a:cs typeface="Arial" charset="0"/>
              </a:rPr>
              <a:t>materials</a:t>
            </a:r>
            <a:r>
              <a:rPr lang="es-ES_tradnl" b="1" dirty="0" smtClean="0">
                <a:solidFill>
                  <a:srgbClr val="006600"/>
                </a:solidFill>
                <a:cs typeface="Arial" charset="0"/>
              </a:rPr>
              <a:t> </a:t>
            </a:r>
            <a:r>
              <a:rPr lang="es-ES_tradnl" b="1" dirty="0" err="1" smtClean="0">
                <a:solidFill>
                  <a:srgbClr val="006600"/>
                </a:solidFill>
                <a:cs typeface="Arial" charset="0"/>
              </a:rPr>
              <a:t>is</a:t>
            </a:r>
            <a:r>
              <a:rPr lang="es-ES_tradnl" b="1" dirty="0" smtClean="0">
                <a:solidFill>
                  <a:srgbClr val="006600"/>
                </a:solidFill>
                <a:cs typeface="Arial" charset="0"/>
              </a:rPr>
              <a:t> similar</a:t>
            </a:r>
            <a:endParaRPr lang="es-ES" b="1" baseline="-25000" dirty="0">
              <a:solidFill>
                <a:srgbClr val="006600"/>
              </a:solidFill>
              <a:cs typeface="Arial" charset="0"/>
            </a:endParaRPr>
          </a:p>
        </p:txBody>
      </p:sp>
      <p:sp>
        <p:nvSpPr>
          <p:cNvPr id="12" name="Text Box 128"/>
          <p:cNvSpPr txBox="1">
            <a:spLocks noChangeArrowheads="1"/>
          </p:cNvSpPr>
          <p:nvPr/>
        </p:nvSpPr>
        <p:spPr bwMode="auto">
          <a:xfrm>
            <a:off x="0" y="6453336"/>
            <a:ext cx="3744416"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graphicFrame>
        <p:nvGraphicFramePr>
          <p:cNvPr id="286829" name="Group 109"/>
          <p:cNvGraphicFramePr>
            <a:graphicFrameLocks noGrp="1"/>
          </p:cNvGraphicFramePr>
          <p:nvPr/>
        </p:nvGraphicFramePr>
        <p:xfrm>
          <a:off x="4067944" y="3772882"/>
          <a:ext cx="4968552" cy="3024339"/>
        </p:xfrm>
        <a:graphic>
          <a:graphicData uri="http://schemas.openxmlformats.org/drawingml/2006/table">
            <a:tbl>
              <a:tblPr/>
              <a:tblGrid>
                <a:gridCol w="2098707"/>
                <a:gridCol w="781613"/>
                <a:gridCol w="648072"/>
                <a:gridCol w="864096"/>
                <a:gridCol w="576064"/>
              </a:tblGrid>
              <a:tr h="70582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err="1" smtClean="0">
                          <a:ln>
                            <a:noFill/>
                          </a:ln>
                          <a:solidFill>
                            <a:srgbClr val="000000"/>
                          </a:solidFill>
                          <a:effectLst/>
                          <a:latin typeface="Arial" charset="0"/>
                          <a:ea typeface="Times New Roman" pitchFamily="18" charset="0"/>
                          <a:cs typeface="Arial" charset="0"/>
                        </a:rPr>
                        <a:t>Sample</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BET (m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Dp</a:t>
                      </a:r>
                      <a:endPar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(Å)</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Vp</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 (cm</a:t>
                      </a:r>
                      <a:r>
                        <a:rPr kumimoji="0" lang="es-ES_tradnl" sz="1400" b="1" i="0" u="none" strike="noStrike" cap="none" normalizeH="0" baseline="30000" smtClean="0">
                          <a:ln>
                            <a:noFill/>
                          </a:ln>
                          <a:solidFill>
                            <a:srgbClr val="000000"/>
                          </a:solidFill>
                          <a:effectLst/>
                          <a:latin typeface="Arial" charset="0"/>
                          <a:ea typeface="Times New Roman" pitchFamily="18" charset="0"/>
                          <a:cs typeface="Arial" charset="0"/>
                        </a:rPr>
                        <a:t>3</a:t>
                      </a: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 N</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692</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90</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1.03</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SBA15-PEI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153</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58</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0.27</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8.2</a:t>
                      </a:r>
                    </a:p>
                  </a:txBody>
                  <a:tcPr marL="68580" marR="68580" marT="0" marB="0" anchor="ctr" horzOverflow="overflow">
                    <a:lnL>
                      <a:noFill/>
                    </a:lnL>
                    <a:lnR>
                      <a:noFill/>
                    </a:lnR>
                    <a:lnT>
                      <a:noFill/>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SBA15-TEPA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183</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79</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0.41</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8.9</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428</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152</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1.18</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PEI</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187</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135</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0.63</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9.0</a:t>
                      </a:r>
                    </a:p>
                  </a:txBody>
                  <a:tcPr marL="68580" marR="68580" marT="0" marB="0" anchor="ctr" horzOverflow="overflow">
                    <a:lnL>
                      <a:noFill/>
                    </a:lnL>
                    <a:lnR>
                      <a:noFill/>
                    </a:lnR>
                    <a:lnT>
                      <a:noFill/>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221</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132</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0.72</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9.4</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3" name="20 Rectángulo"/>
          <p:cNvSpPr/>
          <p:nvPr/>
        </p:nvSpPr>
        <p:spPr>
          <a:xfrm>
            <a:off x="3984629" y="6105264"/>
            <a:ext cx="5033579" cy="702936"/>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5" name="14 Rectángulo"/>
          <p:cNvSpPr/>
          <p:nvPr/>
        </p:nvSpPr>
        <p:spPr>
          <a:xfrm>
            <a:off x="3707904" y="5729968"/>
            <a:ext cx="5436096" cy="109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5"/>
          <p:cNvSpPr txBox="1">
            <a:spLocks noChangeArrowheads="1"/>
          </p:cNvSpPr>
          <p:nvPr/>
        </p:nvSpPr>
        <p:spPr bwMode="auto">
          <a:xfrm>
            <a:off x="395537" y="4031886"/>
            <a:ext cx="3528392" cy="1200329"/>
          </a:xfrm>
          <a:prstGeom prst="rect">
            <a:avLst/>
          </a:prstGeom>
          <a:solidFill>
            <a:schemeClr val="bg1"/>
          </a:solidFill>
          <a:ln w="9525">
            <a:noFill/>
            <a:miter lim="800000"/>
            <a:headEnd/>
            <a:tailEnd/>
          </a:ln>
        </p:spPr>
        <p:txBody>
          <a:bodyPr wrap="square">
            <a:spAutoFit/>
          </a:bodyPr>
          <a:lstStyle/>
          <a:p>
            <a:r>
              <a:rPr lang="en-GB" b="1" dirty="0" smtClean="0">
                <a:solidFill>
                  <a:srgbClr val="0000CC"/>
                </a:solidFill>
                <a:cs typeface="Arial" charset="0"/>
              </a:rPr>
              <a:t>Textural properties are reduced by pore filling with impregnated molecules (stronger effect for PEI)</a:t>
            </a:r>
          </a:p>
        </p:txBody>
      </p:sp>
      <p:sp>
        <p:nvSpPr>
          <p:cNvPr id="17" name="20 Rectángulo"/>
          <p:cNvSpPr/>
          <p:nvPr/>
        </p:nvSpPr>
        <p:spPr>
          <a:xfrm>
            <a:off x="8445918" y="4925010"/>
            <a:ext cx="629784" cy="702936"/>
          </a:xfrm>
          <a:prstGeom prst="rect">
            <a:avLst/>
          </a:prstGeom>
          <a:noFill/>
          <a:ln w="28575" cap="flat" cmpd="sng" algn="ctr">
            <a:solidFill>
              <a:srgbClr val="0066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8" name="CuadroTexto 5"/>
          <p:cNvSpPr txBox="1">
            <a:spLocks noChangeArrowheads="1"/>
          </p:cNvSpPr>
          <p:nvPr/>
        </p:nvSpPr>
        <p:spPr bwMode="auto">
          <a:xfrm>
            <a:off x="6588224" y="2951766"/>
            <a:ext cx="2088232" cy="646331"/>
          </a:xfrm>
          <a:prstGeom prst="rect">
            <a:avLst/>
          </a:prstGeom>
          <a:solidFill>
            <a:schemeClr val="bg1"/>
          </a:solidFill>
          <a:ln w="9525">
            <a:noFill/>
            <a:miter lim="800000"/>
            <a:headEnd/>
            <a:tailEnd/>
          </a:ln>
        </p:spPr>
        <p:txBody>
          <a:bodyPr wrap="square">
            <a:spAutoFit/>
          </a:bodyPr>
          <a:lstStyle/>
          <a:p>
            <a:pPr algn="ctr"/>
            <a:r>
              <a:rPr lang="en-GB" b="1" dirty="0" smtClean="0">
                <a:solidFill>
                  <a:srgbClr val="0000CC"/>
                </a:solidFill>
                <a:cs typeface="Arial" charset="0"/>
              </a:rPr>
              <a:t>Results for </a:t>
            </a:r>
          </a:p>
          <a:p>
            <a:pPr algn="ctr"/>
            <a:r>
              <a:rPr lang="en-GB" b="1" dirty="0" err="1" smtClean="0">
                <a:solidFill>
                  <a:srgbClr val="0000CC"/>
                </a:solidFill>
                <a:cs typeface="Arial" charset="0"/>
              </a:rPr>
              <a:t>SBA</a:t>
            </a:r>
            <a:r>
              <a:rPr lang="en-GB" b="1" dirty="0" smtClean="0">
                <a:solidFill>
                  <a:srgbClr val="0000CC"/>
                </a:solidFill>
                <a:cs typeface="Arial" charset="0"/>
              </a:rPr>
              <a:t>-15</a:t>
            </a:r>
          </a:p>
        </p:txBody>
      </p:sp>
      <p:sp>
        <p:nvSpPr>
          <p:cNvPr id="22" name="21 CuadroTexto"/>
          <p:cNvSpPr txBox="1"/>
          <p:nvPr/>
        </p:nvSpPr>
        <p:spPr>
          <a:xfrm>
            <a:off x="6537603" y="1157843"/>
            <a:ext cx="2416046" cy="923330"/>
          </a:xfrm>
          <a:prstGeom prst="rect">
            <a:avLst/>
          </a:prstGeom>
          <a:noFill/>
        </p:spPr>
        <p:txBody>
          <a:bodyPr wrap="none" rtlCol="0">
            <a:spAutoFit/>
          </a:bodyPr>
          <a:lstStyle/>
          <a:p>
            <a:pPr algn="ctr"/>
            <a:r>
              <a:rPr lang="es-ES" b="1" dirty="0" err="1" smtClean="0"/>
              <a:t>Impregnation</a:t>
            </a:r>
            <a:r>
              <a:rPr lang="es-ES" b="1" dirty="0" smtClean="0"/>
              <a:t> </a:t>
            </a:r>
            <a:r>
              <a:rPr lang="es-ES" b="1" dirty="0" err="1" smtClean="0"/>
              <a:t>allows</a:t>
            </a:r>
            <a:endParaRPr lang="es-ES" b="1" dirty="0" smtClean="0"/>
          </a:p>
          <a:p>
            <a:pPr algn="ctr"/>
            <a:r>
              <a:rPr lang="es-ES" b="1" dirty="0" smtClean="0"/>
              <a:t>a </a:t>
            </a:r>
            <a:r>
              <a:rPr lang="es-ES" b="1" dirty="0" err="1" smtClean="0"/>
              <a:t>higher</a:t>
            </a:r>
            <a:r>
              <a:rPr lang="es-ES" b="1" dirty="0" smtClean="0"/>
              <a:t> </a:t>
            </a:r>
            <a:r>
              <a:rPr lang="es-ES" b="1" dirty="0" err="1" smtClean="0"/>
              <a:t>amount</a:t>
            </a:r>
            <a:r>
              <a:rPr lang="es-ES" b="1" dirty="0" smtClean="0"/>
              <a:t> </a:t>
            </a:r>
          </a:p>
          <a:p>
            <a:pPr algn="ctr"/>
            <a:r>
              <a:rPr lang="es-ES" b="1" dirty="0" smtClean="0"/>
              <a:t>of amino </a:t>
            </a:r>
            <a:r>
              <a:rPr lang="es-ES" b="1" dirty="0" err="1" smtClean="0"/>
              <a:t>groups</a:t>
            </a:r>
            <a:endParaRPr lang="es-ES" b="1" dirty="0"/>
          </a:p>
        </p:txBody>
      </p:sp>
      <p:cxnSp>
        <p:nvCxnSpPr>
          <p:cNvPr id="19" name="18 Conector recto de flecha"/>
          <p:cNvCxnSpPr/>
          <p:nvPr/>
        </p:nvCxnSpPr>
        <p:spPr>
          <a:xfrm>
            <a:off x="6300192" y="4581128"/>
            <a:ext cx="0" cy="936104"/>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71" name="Text Box 58"/>
          <p:cNvSpPr txBox="1">
            <a:spLocks noChangeArrowheads="1"/>
          </p:cNvSpPr>
          <p:nvPr/>
        </p:nvSpPr>
        <p:spPr bwMode="auto">
          <a:xfrm>
            <a:off x="271463" y="404664"/>
            <a:ext cx="6029325" cy="396875"/>
          </a:xfrm>
          <a:prstGeom prst="rect">
            <a:avLst/>
          </a:prstGeom>
          <a:noFill/>
          <a:ln w="9525">
            <a:noFill/>
            <a:miter lim="800000"/>
            <a:headEnd/>
            <a:tailEnd/>
          </a:ln>
        </p:spPr>
        <p:txBody>
          <a:bodyPr>
            <a:spAutoFit/>
          </a:bodyPr>
          <a:lstStyle/>
          <a:p>
            <a:pPr>
              <a:spcBef>
                <a:spcPct val="50000"/>
              </a:spcBef>
            </a:pPr>
            <a:r>
              <a:rPr lang="es-ES" sz="2000" b="1" dirty="0" smtClean="0">
                <a:solidFill>
                  <a:srgbClr val="C00000"/>
                </a:solidFill>
                <a:cs typeface="Arial" charset="0"/>
              </a:rPr>
              <a:t>PE-SBA-15</a:t>
            </a:r>
            <a:r>
              <a:rPr lang="es-ES" sz="2000" b="1" dirty="0" smtClean="0">
                <a:cs typeface="Arial" charset="0"/>
              </a:rPr>
              <a:t> </a:t>
            </a:r>
            <a:r>
              <a:rPr lang="es-ES" sz="2000" b="1" dirty="0" err="1">
                <a:cs typeface="Arial" charset="0"/>
              </a:rPr>
              <a:t>impregnation</a:t>
            </a:r>
            <a:r>
              <a:rPr lang="es-ES" sz="2000" b="1" dirty="0">
                <a:cs typeface="Arial" charset="0"/>
              </a:rPr>
              <a:t> </a:t>
            </a:r>
            <a:r>
              <a:rPr lang="es-ES" sz="2000" b="1" dirty="0" err="1">
                <a:cs typeface="Arial" charset="0"/>
              </a:rPr>
              <a:t>with</a:t>
            </a:r>
            <a:r>
              <a:rPr lang="es-ES" sz="2000" b="1" dirty="0">
                <a:cs typeface="Arial" charset="0"/>
              </a:rPr>
              <a:t>  </a:t>
            </a:r>
            <a:r>
              <a:rPr lang="es-ES" sz="2000" b="1" dirty="0">
                <a:solidFill>
                  <a:srgbClr val="000099"/>
                </a:solidFill>
                <a:cs typeface="Arial" charset="0"/>
              </a:rPr>
              <a:t>PEI </a:t>
            </a:r>
            <a:r>
              <a:rPr lang="es-ES" sz="2000" b="1" dirty="0">
                <a:cs typeface="Arial" charset="0"/>
              </a:rPr>
              <a:t>and</a:t>
            </a:r>
            <a:r>
              <a:rPr lang="es-ES" sz="2000" b="1" dirty="0">
                <a:solidFill>
                  <a:srgbClr val="000099"/>
                </a:solidFill>
                <a:cs typeface="Arial" charset="0"/>
              </a:rPr>
              <a:t> </a:t>
            </a:r>
            <a:r>
              <a:rPr lang="es-ES" sz="2000" b="1" dirty="0" err="1" smtClean="0">
                <a:solidFill>
                  <a:srgbClr val="000099"/>
                </a:solidFill>
                <a:cs typeface="Arial" charset="0"/>
              </a:rPr>
              <a:t>TEPA</a:t>
            </a:r>
            <a:r>
              <a:rPr lang="es-ES" sz="2000" b="1" dirty="0" smtClean="0">
                <a:solidFill>
                  <a:srgbClr val="000099"/>
                </a:solidFill>
                <a:cs typeface="Arial" charset="0"/>
              </a:rPr>
              <a:t> </a:t>
            </a:r>
            <a:r>
              <a:rPr lang="es-ES" sz="2000" dirty="0" smtClean="0">
                <a:solidFill>
                  <a:srgbClr val="000099"/>
                </a:solidFill>
                <a:cs typeface="Arial" charset="0"/>
              </a:rPr>
              <a:t>(1)</a:t>
            </a:r>
            <a:endParaRPr lang="es-ES" sz="2000" dirty="0">
              <a:solidFill>
                <a:srgbClr val="000099"/>
              </a:solidFill>
              <a:cs typeface="Arial" charset="0"/>
            </a:endParaRPr>
          </a:p>
        </p:txBody>
      </p:sp>
      <p:sp>
        <p:nvSpPr>
          <p:cNvPr id="23" name="CuadroTexto 1"/>
          <p:cNvSpPr txBox="1"/>
          <p:nvPr/>
        </p:nvSpPr>
        <p:spPr>
          <a:xfrm>
            <a:off x="2483768" y="836712"/>
            <a:ext cx="2308225" cy="369888"/>
          </a:xfrm>
          <a:prstGeom prst="rect">
            <a:avLst/>
          </a:prstGeom>
          <a:noFill/>
        </p:spPr>
        <p:txBody>
          <a:bodyPr wrap="none">
            <a:spAutoFit/>
          </a:bodyPr>
          <a:lstStyle/>
          <a:p>
            <a:pPr fontAlgn="auto">
              <a:spcBef>
                <a:spcPts val="0"/>
              </a:spcBef>
              <a:spcAft>
                <a:spcPts val="0"/>
              </a:spcAft>
              <a:defRPr/>
            </a:pPr>
            <a:r>
              <a:rPr lang="es-ES" b="1" kern="0" dirty="0" err="1">
                <a:solidFill>
                  <a:srgbClr val="000099"/>
                </a:solidFill>
                <a:latin typeface="Arial" pitchFamily="34" charset="0"/>
                <a:cs typeface="Arial" pitchFamily="34" charset="0"/>
              </a:rPr>
              <a:t>N</a:t>
            </a:r>
            <a:r>
              <a:rPr lang="es-ES" b="1" kern="0" baseline="-25000" dirty="0" err="1">
                <a:solidFill>
                  <a:srgbClr val="000099"/>
                </a:solidFill>
                <a:latin typeface="Arial" pitchFamily="34" charset="0"/>
                <a:cs typeface="Arial" pitchFamily="34" charset="0"/>
              </a:rPr>
              <a:t>2</a:t>
            </a:r>
            <a:r>
              <a:rPr lang="es-ES" b="1" kern="0" dirty="0">
                <a:solidFill>
                  <a:srgbClr val="000099"/>
                </a:solidFill>
                <a:latin typeface="Arial" pitchFamily="34" charset="0"/>
                <a:cs typeface="Arial" pitchFamily="34" charset="0"/>
              </a:rPr>
              <a:t> </a:t>
            </a:r>
            <a:r>
              <a:rPr lang="es-ES" b="1" kern="0" dirty="0" err="1">
                <a:solidFill>
                  <a:srgbClr val="000099"/>
                </a:solidFill>
                <a:latin typeface="Arial" pitchFamily="34" charset="0"/>
                <a:cs typeface="Arial" pitchFamily="34" charset="0"/>
              </a:rPr>
              <a:t>adsorption</a:t>
            </a:r>
            <a:r>
              <a:rPr lang="es-ES" b="1" kern="0" dirty="0">
                <a:solidFill>
                  <a:srgbClr val="000099"/>
                </a:solidFill>
                <a:latin typeface="Arial" pitchFamily="34" charset="0"/>
                <a:cs typeface="Arial" pitchFamily="34" charset="0"/>
              </a:rPr>
              <a:t>, 77 K</a:t>
            </a:r>
          </a:p>
        </p:txBody>
      </p:sp>
      <p:graphicFrame>
        <p:nvGraphicFramePr>
          <p:cNvPr id="286830" name="Object 110"/>
          <p:cNvGraphicFramePr>
            <a:graphicFrameLocks noChangeAspect="1"/>
          </p:cNvGraphicFramePr>
          <p:nvPr/>
        </p:nvGraphicFramePr>
        <p:xfrm>
          <a:off x="0" y="1084635"/>
          <a:ext cx="6480175" cy="2992437"/>
        </p:xfrm>
        <a:graphic>
          <a:graphicData uri="http://schemas.openxmlformats.org/presentationml/2006/ole">
            <p:oleObj spid="_x0000_s366594" name="Graph" r:id="rId4" imgW="3507840" imgH="1814400" progId="">
              <p:embed/>
            </p:oleObj>
          </a:graphicData>
        </a:graphic>
      </p:graphicFrame>
      <p:sp>
        <p:nvSpPr>
          <p:cNvPr id="12" name="Text Box 128"/>
          <p:cNvSpPr txBox="1">
            <a:spLocks noChangeArrowheads="1"/>
          </p:cNvSpPr>
          <p:nvPr/>
        </p:nvSpPr>
        <p:spPr bwMode="auto">
          <a:xfrm>
            <a:off x="0" y="6453336"/>
            <a:ext cx="3744416"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graphicFrame>
        <p:nvGraphicFramePr>
          <p:cNvPr id="286829" name="Group 109"/>
          <p:cNvGraphicFramePr>
            <a:graphicFrameLocks noGrp="1"/>
          </p:cNvGraphicFramePr>
          <p:nvPr/>
        </p:nvGraphicFramePr>
        <p:xfrm>
          <a:off x="4067944" y="3772882"/>
          <a:ext cx="4968552" cy="3024339"/>
        </p:xfrm>
        <a:graphic>
          <a:graphicData uri="http://schemas.openxmlformats.org/drawingml/2006/table">
            <a:tbl>
              <a:tblPr/>
              <a:tblGrid>
                <a:gridCol w="2098707"/>
                <a:gridCol w="781613"/>
                <a:gridCol w="648072"/>
                <a:gridCol w="864096"/>
                <a:gridCol w="576064"/>
              </a:tblGrid>
              <a:tr h="70582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err="1" smtClean="0">
                          <a:ln>
                            <a:noFill/>
                          </a:ln>
                          <a:solidFill>
                            <a:srgbClr val="000000"/>
                          </a:solidFill>
                          <a:effectLst/>
                          <a:latin typeface="Arial" charset="0"/>
                          <a:ea typeface="Times New Roman" pitchFamily="18" charset="0"/>
                          <a:cs typeface="Arial" charset="0"/>
                        </a:rPr>
                        <a:t>Sample</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BET (m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Dp</a:t>
                      </a:r>
                      <a:endPar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(Å)</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Vp</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 (cm</a:t>
                      </a:r>
                      <a:r>
                        <a:rPr kumimoji="0" lang="es-ES_tradnl" sz="1400" b="1" i="0" u="none" strike="noStrike" cap="none" normalizeH="0" baseline="30000" smtClean="0">
                          <a:ln>
                            <a:noFill/>
                          </a:ln>
                          <a:solidFill>
                            <a:srgbClr val="000000"/>
                          </a:solidFill>
                          <a:effectLst/>
                          <a:latin typeface="Arial" charset="0"/>
                          <a:ea typeface="Times New Roman" pitchFamily="18" charset="0"/>
                          <a:cs typeface="Arial" charset="0"/>
                        </a:rPr>
                        <a:t>3</a:t>
                      </a: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smtClean="0">
                          <a:ln>
                            <a:noFill/>
                          </a:ln>
                          <a:solidFill>
                            <a:srgbClr val="000000"/>
                          </a:solidFill>
                          <a:effectLst/>
                          <a:latin typeface="Arial" charset="0"/>
                          <a:ea typeface="Times New Roman" pitchFamily="18" charset="0"/>
                          <a:cs typeface="Arial" charset="0"/>
                        </a:rPr>
                        <a:t>% N</a:t>
                      </a:r>
                      <a:endParaRPr kumimoji="0" lang="es-ES" sz="10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692</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90</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1.03</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SBA15-PEI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153</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58</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0.27</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8.2</a:t>
                      </a:r>
                    </a:p>
                  </a:txBody>
                  <a:tcPr marL="68580" marR="68580" marT="0" marB="0" anchor="ctr" horzOverflow="overflow">
                    <a:lnL>
                      <a:noFill/>
                    </a:lnL>
                    <a:lnR>
                      <a:noFill/>
                    </a:lnR>
                    <a:lnT>
                      <a:noFill/>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SBA15-TEPA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183</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79</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0.41</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8.9</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PE-SBA15-e</a:t>
                      </a:r>
                      <a:endPar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428</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152</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1.18</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a:t>
                      </a: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rgbClr val="C00000"/>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rgbClr val="C00000"/>
                          </a:solidFill>
                          <a:effectLst/>
                          <a:latin typeface="Arial" charset="0"/>
                          <a:ea typeface="Times New Roman" pitchFamily="18" charset="0"/>
                          <a:cs typeface="Arial" charset="0"/>
                        </a:rPr>
                        <a:t>PEI</a:t>
                      </a: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rgbClr val="C00000"/>
                          </a:solidFill>
                          <a:effectLst/>
                          <a:latin typeface="Arial" charset="0"/>
                          <a:ea typeface="Times New Roman" pitchFamily="18" charset="0"/>
                          <a:cs typeface="Arial" charset="0"/>
                        </a:rPr>
                        <a:t>187</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135</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rgbClr val="C00000"/>
                          </a:solidFill>
                          <a:effectLst/>
                          <a:latin typeface="Arial" charset="0"/>
                          <a:ea typeface="Times New Roman" pitchFamily="18" charset="0"/>
                          <a:cs typeface="Arial" charset="0"/>
                        </a:rPr>
                        <a:t>0.63</a:t>
                      </a:r>
                    </a:p>
                  </a:txBody>
                  <a:tcPr marL="68580" marR="6858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9.0</a:t>
                      </a:r>
                    </a:p>
                  </a:txBody>
                  <a:tcPr marL="68580" marR="68580" marT="0" marB="0" anchor="ctr" horzOverflow="overflow">
                    <a:lnL>
                      <a:noFill/>
                    </a:lnL>
                    <a:lnR>
                      <a:noFill/>
                    </a:lnR>
                    <a:lnT>
                      <a:noFill/>
                    </a:lnT>
                    <a:lnB>
                      <a:noFill/>
                    </a:lnB>
                    <a:lnTlToBr>
                      <a:noFill/>
                    </a:lnTlToBr>
                    <a:lnBlToTr>
                      <a:noFill/>
                    </a:lnBlToTr>
                    <a:solidFill>
                      <a:srgbClr val="FFFFFF"/>
                    </a:solidFill>
                  </a:tcPr>
                </a:tc>
              </a:tr>
              <a:tr h="38641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rgbClr val="C00000"/>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rgbClr val="C00000"/>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rgbClr val="C00000"/>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endParaRP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221</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132</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0.72</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00000"/>
                          </a:solidFill>
                          <a:effectLst/>
                          <a:latin typeface="Arial" charset="0"/>
                          <a:ea typeface="Times New Roman" pitchFamily="18" charset="0"/>
                          <a:cs typeface="Arial" charset="0"/>
                        </a:rPr>
                        <a:t>9.4</a:t>
                      </a:r>
                    </a:p>
                  </a:txBody>
                  <a:tcPr marL="68580" marR="685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3" name="20 Rectángulo"/>
          <p:cNvSpPr/>
          <p:nvPr/>
        </p:nvSpPr>
        <p:spPr>
          <a:xfrm>
            <a:off x="7020272" y="6105264"/>
            <a:ext cx="1997936" cy="702936"/>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7" name="20 Rectángulo"/>
          <p:cNvSpPr/>
          <p:nvPr/>
        </p:nvSpPr>
        <p:spPr>
          <a:xfrm>
            <a:off x="7020272" y="4925010"/>
            <a:ext cx="2055430" cy="702936"/>
          </a:xfrm>
          <a:prstGeom prst="rect">
            <a:avLst/>
          </a:prstGeom>
          <a:noFill/>
          <a:ln w="28575" cap="flat" cmpd="sng" algn="ctr">
            <a:solidFill>
              <a:srgbClr val="0066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9" name="CuadroTexto 5"/>
          <p:cNvSpPr txBox="1">
            <a:spLocks noChangeArrowheads="1"/>
          </p:cNvSpPr>
          <p:nvPr/>
        </p:nvSpPr>
        <p:spPr bwMode="auto">
          <a:xfrm>
            <a:off x="395536" y="5085184"/>
            <a:ext cx="3528392" cy="1200329"/>
          </a:xfrm>
          <a:prstGeom prst="rect">
            <a:avLst/>
          </a:prstGeom>
          <a:noFill/>
          <a:ln w="9525">
            <a:noFill/>
            <a:miter lim="800000"/>
            <a:headEnd/>
            <a:tailEnd/>
          </a:ln>
        </p:spPr>
        <p:txBody>
          <a:bodyPr wrap="square">
            <a:spAutoFit/>
          </a:bodyPr>
          <a:lstStyle/>
          <a:p>
            <a:r>
              <a:rPr lang="es-ES_tradnl" b="1" dirty="0" smtClean="0">
                <a:solidFill>
                  <a:srgbClr val="FF0000"/>
                </a:solidFill>
                <a:cs typeface="Arial" charset="0"/>
              </a:rPr>
              <a:t>PE </a:t>
            </a:r>
            <a:r>
              <a:rPr lang="es-ES_tradnl" b="1" dirty="0" err="1" smtClean="0">
                <a:solidFill>
                  <a:srgbClr val="FF0000"/>
                </a:solidFill>
                <a:cs typeface="Arial" charset="0"/>
              </a:rPr>
              <a:t>materials</a:t>
            </a:r>
            <a:r>
              <a:rPr lang="es-ES_tradnl" b="1" dirty="0" smtClean="0">
                <a:solidFill>
                  <a:srgbClr val="FF0000"/>
                </a:solidFill>
                <a:cs typeface="Arial" charset="0"/>
              </a:rPr>
              <a:t> </a:t>
            </a:r>
            <a:r>
              <a:rPr lang="es-ES_tradnl" b="1" dirty="0" err="1" smtClean="0">
                <a:solidFill>
                  <a:srgbClr val="FF0000"/>
                </a:solidFill>
                <a:cs typeface="Arial" charset="0"/>
              </a:rPr>
              <a:t>have</a:t>
            </a:r>
            <a:r>
              <a:rPr lang="es-ES_tradnl" b="1" dirty="0" smtClean="0">
                <a:solidFill>
                  <a:srgbClr val="FF0000"/>
                </a:solidFill>
                <a:cs typeface="Arial" charset="0"/>
              </a:rPr>
              <a:t> </a:t>
            </a:r>
            <a:r>
              <a:rPr lang="es-ES_tradnl" b="1" dirty="0" err="1">
                <a:solidFill>
                  <a:srgbClr val="FF0000"/>
                </a:solidFill>
                <a:cs typeface="Arial" charset="0"/>
              </a:rPr>
              <a:t>higher</a:t>
            </a:r>
            <a:r>
              <a:rPr lang="es-ES_tradnl" b="1" dirty="0">
                <a:solidFill>
                  <a:srgbClr val="FF0000"/>
                </a:solidFill>
                <a:cs typeface="Arial" charset="0"/>
              </a:rPr>
              <a:t> </a:t>
            </a:r>
            <a:r>
              <a:rPr lang="es-ES_tradnl" b="1" dirty="0" err="1" smtClean="0">
                <a:solidFill>
                  <a:srgbClr val="FF0000"/>
                </a:solidFill>
                <a:cs typeface="Arial" charset="0"/>
              </a:rPr>
              <a:t>Dp</a:t>
            </a:r>
            <a:r>
              <a:rPr lang="es-ES_tradnl" b="1" dirty="0" smtClean="0">
                <a:solidFill>
                  <a:srgbClr val="FF0000"/>
                </a:solidFill>
                <a:cs typeface="Arial" charset="0"/>
              </a:rPr>
              <a:t> and </a:t>
            </a:r>
            <a:r>
              <a:rPr lang="es-ES_tradnl" b="1" dirty="0" err="1" smtClean="0">
                <a:solidFill>
                  <a:srgbClr val="FF0000"/>
                </a:solidFill>
                <a:cs typeface="Arial" charset="0"/>
              </a:rPr>
              <a:t>Vp</a:t>
            </a:r>
            <a:r>
              <a:rPr lang="es-ES_tradnl" b="1" dirty="0" smtClean="0">
                <a:solidFill>
                  <a:srgbClr val="FF0000"/>
                </a:solidFill>
                <a:cs typeface="Arial" charset="0"/>
              </a:rPr>
              <a:t> </a:t>
            </a:r>
            <a:r>
              <a:rPr lang="es-ES_tradnl" b="1" dirty="0" err="1" smtClean="0">
                <a:solidFill>
                  <a:srgbClr val="FF0000"/>
                </a:solidFill>
                <a:cs typeface="Arial" charset="0"/>
              </a:rPr>
              <a:t>than</a:t>
            </a:r>
            <a:r>
              <a:rPr lang="es-ES_tradnl" b="1" dirty="0" smtClean="0">
                <a:solidFill>
                  <a:srgbClr val="FF0000"/>
                </a:solidFill>
                <a:cs typeface="Arial" charset="0"/>
              </a:rPr>
              <a:t> regular </a:t>
            </a:r>
            <a:r>
              <a:rPr lang="es-ES_tradnl" b="1" dirty="0" err="1" smtClean="0">
                <a:solidFill>
                  <a:srgbClr val="FF0000"/>
                </a:solidFill>
                <a:cs typeface="Arial" charset="0"/>
              </a:rPr>
              <a:t>SBA</a:t>
            </a:r>
            <a:r>
              <a:rPr lang="es-ES_tradnl" b="1" dirty="0" smtClean="0">
                <a:solidFill>
                  <a:srgbClr val="FF0000"/>
                </a:solidFill>
                <a:cs typeface="Arial" charset="0"/>
              </a:rPr>
              <a:t>-15 </a:t>
            </a:r>
            <a:r>
              <a:rPr lang="es-ES_tradnl" b="1" dirty="0" err="1" smtClean="0">
                <a:solidFill>
                  <a:srgbClr val="FF0000"/>
                </a:solidFill>
                <a:cs typeface="Arial" charset="0"/>
              </a:rPr>
              <a:t>impregnated</a:t>
            </a:r>
            <a:r>
              <a:rPr lang="es-ES_tradnl" b="1" dirty="0" smtClean="0">
                <a:solidFill>
                  <a:srgbClr val="FF0000"/>
                </a:solidFill>
                <a:cs typeface="Arial" charset="0"/>
              </a:rPr>
              <a:t> </a:t>
            </a:r>
            <a:r>
              <a:rPr lang="es-ES_tradnl" b="1" dirty="0" err="1" smtClean="0">
                <a:solidFill>
                  <a:srgbClr val="FF0000"/>
                </a:solidFill>
                <a:cs typeface="Arial" charset="0"/>
              </a:rPr>
              <a:t>materials</a:t>
            </a:r>
            <a:r>
              <a:rPr lang="es-ES_tradnl" b="1" dirty="0" smtClean="0">
                <a:solidFill>
                  <a:srgbClr val="FF0000"/>
                </a:solidFill>
                <a:cs typeface="Arial" charset="0"/>
              </a:rPr>
              <a:t>. </a:t>
            </a:r>
          </a:p>
          <a:p>
            <a:r>
              <a:rPr lang="es-ES_tradnl" b="1" dirty="0" smtClean="0">
                <a:solidFill>
                  <a:srgbClr val="FF0000"/>
                </a:solidFill>
                <a:cs typeface="Arial" charset="0"/>
              </a:rPr>
              <a:t>N </a:t>
            </a:r>
            <a:r>
              <a:rPr lang="es-ES_tradnl" b="1" dirty="0" err="1" smtClean="0">
                <a:solidFill>
                  <a:srgbClr val="FF0000"/>
                </a:solidFill>
                <a:cs typeface="Arial" charset="0"/>
              </a:rPr>
              <a:t>content</a:t>
            </a:r>
            <a:r>
              <a:rPr lang="es-ES_tradnl" b="1" dirty="0" smtClean="0">
                <a:solidFill>
                  <a:srgbClr val="FF0000"/>
                </a:solidFill>
                <a:cs typeface="Arial" charset="0"/>
              </a:rPr>
              <a:t> </a:t>
            </a:r>
            <a:r>
              <a:rPr lang="es-ES_tradnl" b="1" dirty="0" err="1" smtClean="0">
                <a:solidFill>
                  <a:srgbClr val="FF0000"/>
                </a:solidFill>
                <a:cs typeface="Arial" charset="0"/>
              </a:rPr>
              <a:t>is</a:t>
            </a:r>
            <a:r>
              <a:rPr lang="es-ES_tradnl" b="1" dirty="0" smtClean="0">
                <a:solidFill>
                  <a:srgbClr val="FF0000"/>
                </a:solidFill>
                <a:cs typeface="Arial" charset="0"/>
              </a:rPr>
              <a:t> a </a:t>
            </a:r>
            <a:r>
              <a:rPr lang="es-ES_tradnl" b="1" dirty="0" err="1" smtClean="0">
                <a:solidFill>
                  <a:srgbClr val="FF0000"/>
                </a:solidFill>
                <a:cs typeface="Arial" charset="0"/>
              </a:rPr>
              <a:t>little</a:t>
            </a:r>
            <a:r>
              <a:rPr lang="es-ES_tradnl" b="1" dirty="0" smtClean="0">
                <a:solidFill>
                  <a:srgbClr val="FF0000"/>
                </a:solidFill>
                <a:cs typeface="Arial" charset="0"/>
              </a:rPr>
              <a:t> </a:t>
            </a:r>
            <a:r>
              <a:rPr lang="es-ES_tradnl" b="1" dirty="0" err="1" smtClean="0">
                <a:solidFill>
                  <a:srgbClr val="FF0000"/>
                </a:solidFill>
                <a:cs typeface="Arial" charset="0"/>
              </a:rPr>
              <a:t>higher</a:t>
            </a:r>
            <a:r>
              <a:rPr lang="es-ES_tradnl" b="1" dirty="0" smtClean="0">
                <a:solidFill>
                  <a:srgbClr val="FF0000"/>
                </a:solidFill>
                <a:cs typeface="Arial" charset="0"/>
              </a:rPr>
              <a:t> </a:t>
            </a:r>
            <a:r>
              <a:rPr lang="es-ES_tradnl" b="1" dirty="0" err="1" smtClean="0">
                <a:solidFill>
                  <a:srgbClr val="FF0000"/>
                </a:solidFill>
                <a:cs typeface="Arial" charset="0"/>
              </a:rPr>
              <a:t>too</a:t>
            </a:r>
            <a:endParaRPr lang="es-ES" b="1" baseline="-25000" dirty="0">
              <a:solidFill>
                <a:srgbClr val="FF0000"/>
              </a:solidFill>
              <a:cs typeface="Arial" charset="0"/>
            </a:endParaRPr>
          </a:p>
        </p:txBody>
      </p:sp>
      <p:cxnSp>
        <p:nvCxnSpPr>
          <p:cNvPr id="20" name="19 Conector recto de flecha"/>
          <p:cNvCxnSpPr/>
          <p:nvPr/>
        </p:nvCxnSpPr>
        <p:spPr>
          <a:xfrm>
            <a:off x="3419872" y="5877272"/>
            <a:ext cx="648072" cy="7200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CuadroTexto 5"/>
          <p:cNvSpPr txBox="1">
            <a:spLocks noChangeArrowheads="1"/>
          </p:cNvSpPr>
          <p:nvPr/>
        </p:nvSpPr>
        <p:spPr bwMode="auto">
          <a:xfrm>
            <a:off x="251520" y="4017838"/>
            <a:ext cx="3672409" cy="923330"/>
          </a:xfrm>
          <a:prstGeom prst="rect">
            <a:avLst/>
          </a:prstGeom>
          <a:solidFill>
            <a:schemeClr val="bg1"/>
          </a:solidFill>
          <a:ln w="9525">
            <a:noFill/>
            <a:miter lim="800000"/>
            <a:headEnd/>
            <a:tailEnd/>
          </a:ln>
        </p:spPr>
        <p:txBody>
          <a:bodyPr wrap="square">
            <a:spAutoFit/>
          </a:bodyPr>
          <a:lstStyle/>
          <a:p>
            <a:r>
              <a:rPr lang="en-GB" b="1" dirty="0" smtClean="0">
                <a:solidFill>
                  <a:srgbClr val="0000CC"/>
                </a:solidFill>
                <a:cs typeface="Arial" charset="0"/>
              </a:rPr>
              <a:t>Textural properties of PE-</a:t>
            </a:r>
            <a:r>
              <a:rPr lang="en-GB" b="1" dirty="0" err="1" smtClean="0">
                <a:solidFill>
                  <a:srgbClr val="0000CC"/>
                </a:solidFill>
                <a:cs typeface="Arial" charset="0"/>
              </a:rPr>
              <a:t>SBA</a:t>
            </a:r>
            <a:r>
              <a:rPr lang="en-GB" b="1" dirty="0" smtClean="0">
                <a:solidFill>
                  <a:srgbClr val="0000CC"/>
                </a:solidFill>
                <a:cs typeface="Arial" charset="0"/>
              </a:rPr>
              <a:t> are also reduced by pore filling with impregnated molecules</a:t>
            </a:r>
          </a:p>
        </p:txBody>
      </p:sp>
      <p:sp>
        <p:nvSpPr>
          <p:cNvPr id="22" name="CuadroTexto 5"/>
          <p:cNvSpPr txBox="1">
            <a:spLocks noChangeArrowheads="1"/>
          </p:cNvSpPr>
          <p:nvPr/>
        </p:nvSpPr>
        <p:spPr bwMode="auto">
          <a:xfrm>
            <a:off x="6444208" y="2926685"/>
            <a:ext cx="2448272" cy="646331"/>
          </a:xfrm>
          <a:prstGeom prst="rect">
            <a:avLst/>
          </a:prstGeom>
          <a:solidFill>
            <a:schemeClr val="bg1"/>
          </a:solidFill>
          <a:ln w="9525">
            <a:noFill/>
            <a:miter lim="800000"/>
            <a:headEnd/>
            <a:tailEnd/>
          </a:ln>
        </p:spPr>
        <p:txBody>
          <a:bodyPr wrap="square">
            <a:spAutoFit/>
          </a:bodyPr>
          <a:lstStyle/>
          <a:p>
            <a:pPr algn="ctr"/>
            <a:r>
              <a:rPr lang="en-GB" b="1" dirty="0" smtClean="0">
                <a:solidFill>
                  <a:srgbClr val="0000CC"/>
                </a:solidFill>
                <a:cs typeface="Arial" charset="0"/>
              </a:rPr>
              <a:t>Similar results for </a:t>
            </a:r>
            <a:r>
              <a:rPr lang="en-GB" b="1" dirty="0" smtClean="0">
                <a:solidFill>
                  <a:srgbClr val="C00000"/>
                </a:solidFill>
                <a:cs typeface="Arial" charset="0"/>
              </a:rPr>
              <a:t>PE-</a:t>
            </a:r>
            <a:r>
              <a:rPr lang="en-GB" b="1" dirty="0" err="1" smtClean="0">
                <a:solidFill>
                  <a:srgbClr val="C00000"/>
                </a:solidFill>
                <a:cs typeface="Arial" charset="0"/>
              </a:rPr>
              <a:t>SBA</a:t>
            </a:r>
            <a:r>
              <a:rPr lang="en-GB" b="1" dirty="0" smtClean="0">
                <a:solidFill>
                  <a:srgbClr val="C00000"/>
                </a:solidFill>
                <a:cs typeface="Arial" charset="0"/>
              </a:rPr>
              <a:t>-15</a:t>
            </a:r>
          </a:p>
        </p:txBody>
      </p:sp>
      <p:cxnSp>
        <p:nvCxnSpPr>
          <p:cNvPr id="15" name="14 Conector recto de flecha"/>
          <p:cNvCxnSpPr/>
          <p:nvPr/>
        </p:nvCxnSpPr>
        <p:spPr>
          <a:xfrm>
            <a:off x="6300192" y="4581128"/>
            <a:ext cx="0" cy="936104"/>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6300192" y="5733256"/>
            <a:ext cx="0" cy="936104"/>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
          <p:cNvSpPr txBox="1">
            <a:spLocks noChangeArrowheads="1"/>
          </p:cNvSpPr>
          <p:nvPr/>
        </p:nvSpPr>
        <p:spPr bwMode="auto">
          <a:xfrm>
            <a:off x="107505" y="4725144"/>
            <a:ext cx="3816424" cy="1077218"/>
          </a:xfrm>
          <a:prstGeom prst="rect">
            <a:avLst/>
          </a:prstGeom>
          <a:noFill/>
          <a:ln w="9525">
            <a:noFill/>
            <a:miter lim="800000"/>
            <a:headEnd/>
            <a:tailEnd/>
          </a:ln>
        </p:spPr>
        <p:txBody>
          <a:bodyPr wrap="square">
            <a:spAutoFit/>
          </a:bodyPr>
          <a:lstStyle/>
          <a:p>
            <a:r>
              <a:rPr lang="es-ES_tradnl" sz="1600" b="1" dirty="0" err="1" smtClean="0">
                <a:solidFill>
                  <a:srgbClr val="FF0000"/>
                </a:solidFill>
                <a:cs typeface="Arial" charset="0"/>
              </a:rPr>
              <a:t>Larger</a:t>
            </a:r>
            <a:r>
              <a:rPr lang="es-ES_tradnl" sz="1600" b="1" dirty="0" smtClean="0">
                <a:solidFill>
                  <a:srgbClr val="FF0000"/>
                </a:solidFill>
                <a:cs typeface="Arial" charset="0"/>
              </a:rPr>
              <a:t> </a:t>
            </a:r>
            <a:r>
              <a:rPr lang="es-ES_tradnl" sz="1600" b="1" dirty="0" err="1" smtClean="0">
                <a:solidFill>
                  <a:srgbClr val="FF0000"/>
                </a:solidFill>
                <a:cs typeface="Arial" charset="0"/>
              </a:rPr>
              <a:t>Vp</a:t>
            </a:r>
            <a:r>
              <a:rPr lang="es-ES_tradnl" sz="1600" b="1" dirty="0" smtClean="0">
                <a:solidFill>
                  <a:srgbClr val="FF0000"/>
                </a:solidFill>
                <a:cs typeface="Arial" charset="0"/>
              </a:rPr>
              <a:t> and </a:t>
            </a:r>
            <a:r>
              <a:rPr lang="es-ES_tradnl" sz="1600" b="1" dirty="0" err="1" smtClean="0">
                <a:solidFill>
                  <a:srgbClr val="FF0000"/>
                </a:solidFill>
                <a:cs typeface="Arial" charset="0"/>
              </a:rPr>
              <a:t>Dp</a:t>
            </a:r>
            <a:r>
              <a:rPr lang="es-ES_tradnl" sz="1600" b="1" dirty="0" smtClean="0">
                <a:solidFill>
                  <a:srgbClr val="FF0000"/>
                </a:solidFill>
                <a:cs typeface="Arial" charset="0"/>
              </a:rPr>
              <a:t> </a:t>
            </a:r>
            <a:r>
              <a:rPr lang="es-ES_tradnl" sz="1600" b="1" dirty="0" err="1" smtClean="0">
                <a:solidFill>
                  <a:srgbClr val="FF0000"/>
                </a:solidFill>
                <a:cs typeface="Arial" charset="0"/>
              </a:rPr>
              <a:t>allow</a:t>
            </a:r>
            <a:r>
              <a:rPr lang="es-ES_tradnl" sz="1600" b="1" dirty="0" smtClean="0">
                <a:solidFill>
                  <a:srgbClr val="FF0000"/>
                </a:solidFill>
                <a:cs typeface="Arial" charset="0"/>
              </a:rPr>
              <a:t>  </a:t>
            </a:r>
            <a:r>
              <a:rPr lang="es-ES_tradnl" sz="1600" b="1" dirty="0" err="1" smtClean="0">
                <a:solidFill>
                  <a:srgbClr val="FF0000"/>
                </a:solidFill>
                <a:cs typeface="Arial" charset="0"/>
              </a:rPr>
              <a:t>the</a:t>
            </a:r>
            <a:r>
              <a:rPr lang="es-ES_tradnl" sz="1600" b="1" dirty="0" smtClean="0">
                <a:solidFill>
                  <a:srgbClr val="FF0000"/>
                </a:solidFill>
                <a:cs typeface="Arial" charset="0"/>
              </a:rPr>
              <a:t> </a:t>
            </a:r>
            <a:r>
              <a:rPr lang="es-ES_tradnl" sz="1600" b="1" dirty="0" err="1" smtClean="0">
                <a:solidFill>
                  <a:srgbClr val="FF0000"/>
                </a:solidFill>
                <a:cs typeface="Arial" charset="0"/>
              </a:rPr>
              <a:t>mobility</a:t>
            </a:r>
            <a:r>
              <a:rPr lang="es-ES_tradnl" sz="1600" b="1" dirty="0" smtClean="0">
                <a:solidFill>
                  <a:srgbClr val="FF0000"/>
                </a:solidFill>
                <a:cs typeface="Arial" charset="0"/>
              </a:rPr>
              <a:t> of </a:t>
            </a:r>
            <a:r>
              <a:rPr lang="es-ES_tradnl" sz="1600" b="1" dirty="0" err="1" smtClean="0">
                <a:solidFill>
                  <a:srgbClr val="FF0000"/>
                </a:solidFill>
                <a:cs typeface="Arial" charset="0"/>
              </a:rPr>
              <a:t>organic</a:t>
            </a:r>
            <a:r>
              <a:rPr lang="es-ES_tradnl" sz="1600" b="1" dirty="0" smtClean="0">
                <a:solidFill>
                  <a:srgbClr val="FF0000"/>
                </a:solidFill>
                <a:cs typeface="Arial" charset="0"/>
              </a:rPr>
              <a:t> </a:t>
            </a:r>
            <a:r>
              <a:rPr lang="es-ES_tradnl" sz="1600" b="1" dirty="0" err="1" smtClean="0">
                <a:solidFill>
                  <a:srgbClr val="FF0000"/>
                </a:solidFill>
                <a:cs typeface="Arial" charset="0"/>
              </a:rPr>
              <a:t>molecules</a:t>
            </a:r>
            <a:r>
              <a:rPr lang="es-ES_tradnl" sz="1600" b="1" dirty="0" smtClean="0">
                <a:solidFill>
                  <a:srgbClr val="FF0000"/>
                </a:solidFill>
                <a:cs typeface="Arial" charset="0"/>
              </a:rPr>
              <a:t>, </a:t>
            </a:r>
            <a:r>
              <a:rPr lang="es-ES_tradnl" sz="1600" b="1" dirty="0" err="1" smtClean="0">
                <a:solidFill>
                  <a:srgbClr val="FF0000"/>
                </a:solidFill>
                <a:cs typeface="Arial" charset="0"/>
              </a:rPr>
              <a:t>enhancing</a:t>
            </a:r>
            <a:r>
              <a:rPr lang="es-ES_tradnl" sz="1600" b="1" dirty="0" smtClean="0">
                <a:solidFill>
                  <a:srgbClr val="FF0000"/>
                </a:solidFill>
                <a:cs typeface="Arial" charset="0"/>
              </a:rPr>
              <a:t> </a:t>
            </a:r>
            <a:r>
              <a:rPr lang="es-ES_tradnl" sz="1600" b="1" dirty="0" err="1" smtClean="0">
                <a:solidFill>
                  <a:srgbClr val="FF0000"/>
                </a:solidFill>
                <a:cs typeface="Arial" charset="0"/>
              </a:rPr>
              <a:t>CO2</a:t>
            </a:r>
            <a:r>
              <a:rPr lang="es-ES_tradnl" sz="1600" b="1" dirty="0" smtClean="0">
                <a:solidFill>
                  <a:srgbClr val="FF0000"/>
                </a:solidFill>
                <a:cs typeface="Arial" charset="0"/>
              </a:rPr>
              <a:t> </a:t>
            </a:r>
            <a:r>
              <a:rPr lang="es-ES_tradnl" sz="1600" b="1" dirty="0" err="1" smtClean="0">
                <a:solidFill>
                  <a:srgbClr val="FF0000"/>
                </a:solidFill>
                <a:cs typeface="Arial" charset="0"/>
              </a:rPr>
              <a:t>diffusion</a:t>
            </a:r>
            <a:r>
              <a:rPr lang="es-ES_tradnl" sz="1600" b="1" dirty="0" smtClean="0">
                <a:solidFill>
                  <a:srgbClr val="FF0000"/>
                </a:solidFill>
                <a:cs typeface="Arial" charset="0"/>
              </a:rPr>
              <a:t>, </a:t>
            </a:r>
            <a:r>
              <a:rPr lang="es-ES_tradnl" sz="1600" b="1" dirty="0" err="1" smtClean="0">
                <a:solidFill>
                  <a:srgbClr val="FF0000"/>
                </a:solidFill>
                <a:cs typeface="Arial" charset="0"/>
              </a:rPr>
              <a:t>resulting</a:t>
            </a:r>
            <a:r>
              <a:rPr lang="es-ES_tradnl" sz="1600" b="1" dirty="0" smtClean="0">
                <a:solidFill>
                  <a:srgbClr val="FF0000"/>
                </a:solidFill>
                <a:cs typeface="Arial" charset="0"/>
              </a:rPr>
              <a:t> in a </a:t>
            </a:r>
            <a:r>
              <a:rPr lang="es-ES_tradnl" sz="1600" b="1" dirty="0" err="1" smtClean="0">
                <a:solidFill>
                  <a:srgbClr val="FF0000"/>
                </a:solidFill>
                <a:cs typeface="Arial" charset="0"/>
              </a:rPr>
              <a:t>a</a:t>
            </a:r>
            <a:r>
              <a:rPr lang="es-ES_tradnl" sz="1600" b="1" dirty="0" smtClean="0">
                <a:solidFill>
                  <a:srgbClr val="FF0000"/>
                </a:solidFill>
                <a:cs typeface="Arial" charset="0"/>
              </a:rPr>
              <a:t> </a:t>
            </a:r>
            <a:r>
              <a:rPr lang="es-ES_tradnl" sz="1600" b="1" dirty="0" err="1" smtClean="0">
                <a:solidFill>
                  <a:srgbClr val="FF0000"/>
                </a:solidFill>
                <a:cs typeface="Arial" charset="0"/>
              </a:rPr>
              <a:t>higher</a:t>
            </a:r>
            <a:r>
              <a:rPr lang="es-ES_tradnl" sz="1600" b="1" dirty="0" smtClean="0">
                <a:solidFill>
                  <a:srgbClr val="FF0000"/>
                </a:solidFill>
                <a:cs typeface="Arial" charset="0"/>
              </a:rPr>
              <a:t> </a:t>
            </a:r>
            <a:r>
              <a:rPr lang="es-ES_tradnl" sz="1600" b="1" dirty="0" err="1" smtClean="0">
                <a:solidFill>
                  <a:srgbClr val="FF0000"/>
                </a:solidFill>
                <a:cs typeface="Arial" charset="0"/>
              </a:rPr>
              <a:t>adsorption</a:t>
            </a:r>
            <a:r>
              <a:rPr lang="es-ES_tradnl" sz="1600" b="1" dirty="0" smtClean="0">
                <a:solidFill>
                  <a:srgbClr val="FF0000"/>
                </a:solidFill>
                <a:cs typeface="Arial" charset="0"/>
              </a:rPr>
              <a:t> </a:t>
            </a:r>
            <a:r>
              <a:rPr lang="es-ES_tradnl" sz="1600" b="1" dirty="0" err="1" smtClean="0">
                <a:solidFill>
                  <a:srgbClr val="FF0000"/>
                </a:solidFill>
                <a:cs typeface="Arial" charset="0"/>
              </a:rPr>
              <a:t>efficiency</a:t>
            </a:r>
            <a:endParaRPr lang="es-ES" sz="1600" b="1" dirty="0">
              <a:solidFill>
                <a:srgbClr val="FF0000"/>
              </a:solidFill>
              <a:cs typeface="Arial" charset="0"/>
            </a:endParaRPr>
          </a:p>
        </p:txBody>
      </p:sp>
      <p:sp>
        <p:nvSpPr>
          <p:cNvPr id="20" name="Text Box 128"/>
          <p:cNvSpPr txBox="1">
            <a:spLocks noChangeArrowheads="1"/>
          </p:cNvSpPr>
          <p:nvPr/>
        </p:nvSpPr>
        <p:spPr bwMode="auto">
          <a:xfrm>
            <a:off x="395536" y="6505599"/>
            <a:ext cx="3744416" cy="307777"/>
          </a:xfrm>
          <a:prstGeom prst="rect">
            <a:avLst/>
          </a:prstGeom>
          <a:noFill/>
          <a:ln w="9525">
            <a:noFill/>
            <a:miter lim="800000"/>
            <a:headEnd/>
            <a:tailEnd/>
          </a:ln>
        </p:spPr>
        <p:txBody>
          <a:bodyPr wrap="square">
            <a:spAutoFit/>
          </a:bodyPr>
          <a:lstStyle/>
          <a:p>
            <a:r>
              <a:rPr lang="en-US" sz="1400" b="1" dirty="0">
                <a:solidFill>
                  <a:srgbClr val="990000"/>
                </a:solidFill>
              </a:rPr>
              <a:t>Calleja et al. </a:t>
            </a:r>
            <a:r>
              <a:rPr lang="en-US" sz="1400" b="1" i="1" dirty="0" smtClean="0">
                <a:solidFill>
                  <a:srgbClr val="990000"/>
                </a:solidFill>
              </a:rPr>
              <a:t>Adsorption </a:t>
            </a:r>
            <a:r>
              <a:rPr lang="en-US" sz="1400" b="1" dirty="0" smtClean="0">
                <a:solidFill>
                  <a:srgbClr val="990000"/>
                </a:solidFill>
              </a:rPr>
              <a:t>In </a:t>
            </a:r>
            <a:r>
              <a:rPr lang="en-US" sz="1400" b="1" dirty="0">
                <a:solidFill>
                  <a:srgbClr val="990000"/>
                </a:solidFill>
              </a:rPr>
              <a:t>Press (2013)</a:t>
            </a:r>
            <a:endParaRPr lang="en-US" sz="1400" dirty="0">
              <a:solidFill>
                <a:srgbClr val="990000"/>
              </a:solidFill>
            </a:endParaRPr>
          </a:p>
        </p:txBody>
      </p:sp>
      <p:grpSp>
        <p:nvGrpSpPr>
          <p:cNvPr id="21" name="20 Grupo"/>
          <p:cNvGrpSpPr/>
          <p:nvPr/>
        </p:nvGrpSpPr>
        <p:grpSpPr>
          <a:xfrm>
            <a:off x="134227" y="692696"/>
            <a:ext cx="7606125" cy="3271490"/>
            <a:chOff x="134227" y="1052736"/>
            <a:chExt cx="7606125" cy="3271490"/>
          </a:xfrm>
        </p:grpSpPr>
        <p:graphicFrame>
          <p:nvGraphicFramePr>
            <p:cNvPr id="288831" name="Object 63"/>
            <p:cNvGraphicFramePr>
              <a:graphicFrameLocks noChangeAspect="1"/>
            </p:cNvGraphicFramePr>
            <p:nvPr/>
          </p:nvGraphicFramePr>
          <p:xfrm>
            <a:off x="134227" y="1052736"/>
            <a:ext cx="7606125" cy="3271490"/>
          </p:xfrm>
          <a:graphic>
            <a:graphicData uri="http://schemas.openxmlformats.org/presentationml/2006/ole">
              <p:oleObj spid="_x0000_s286722" name="Graph" r:id="rId4" imgW="3539520" imgH="1726560" progId="">
                <p:embed/>
              </p:oleObj>
            </a:graphicData>
          </a:graphic>
        </p:graphicFrame>
        <p:sp>
          <p:nvSpPr>
            <p:cNvPr id="19" name="CuadroTexto 1"/>
            <p:cNvSpPr txBox="1">
              <a:spLocks noChangeArrowheads="1"/>
            </p:cNvSpPr>
            <p:nvPr/>
          </p:nvSpPr>
          <p:spPr bwMode="auto">
            <a:xfrm>
              <a:off x="3059832" y="1268760"/>
              <a:ext cx="2778325" cy="369332"/>
            </a:xfrm>
            <a:prstGeom prst="rect">
              <a:avLst/>
            </a:prstGeom>
            <a:solidFill>
              <a:schemeClr val="bg1"/>
            </a:solidFill>
            <a:ln w="12700">
              <a:solidFill>
                <a:schemeClr val="tx1"/>
              </a:solidFill>
              <a:miter lim="800000"/>
              <a:headEnd/>
              <a:tailEnd/>
            </a:ln>
          </p:spPr>
          <p:txBody>
            <a:bodyPr wrap="none">
              <a:spAutoFit/>
            </a:bodyPr>
            <a:lstStyle/>
            <a:p>
              <a:r>
                <a:rPr lang="es-ES" b="1" dirty="0" smtClean="0">
                  <a:solidFill>
                    <a:srgbClr val="000099"/>
                  </a:solidFill>
                  <a:cs typeface="Arial" charset="0"/>
                </a:rPr>
                <a:t>CO</a:t>
              </a:r>
              <a:r>
                <a:rPr lang="es-ES" b="1" baseline="-25000" dirty="0" smtClean="0">
                  <a:solidFill>
                    <a:srgbClr val="000099"/>
                  </a:solidFill>
                  <a:cs typeface="Arial" charset="0"/>
                </a:rPr>
                <a:t>2</a:t>
              </a:r>
              <a:r>
                <a:rPr lang="es-ES" b="1" dirty="0" smtClean="0">
                  <a:solidFill>
                    <a:srgbClr val="000099"/>
                  </a:solidFill>
                  <a:cs typeface="Arial" charset="0"/>
                </a:rPr>
                <a:t> </a:t>
              </a:r>
              <a:r>
                <a:rPr lang="es-ES" b="1" dirty="0" err="1">
                  <a:solidFill>
                    <a:srgbClr val="000099"/>
                  </a:solidFill>
                  <a:cs typeface="Arial" charset="0"/>
                </a:rPr>
                <a:t>a</a:t>
              </a:r>
              <a:r>
                <a:rPr lang="es-ES" b="1" dirty="0" err="1">
                  <a:solidFill>
                    <a:srgbClr val="000099"/>
                  </a:solidFill>
                </a:rPr>
                <a:t>dsorption</a:t>
              </a:r>
              <a:r>
                <a:rPr lang="es-ES" b="1" dirty="0">
                  <a:solidFill>
                    <a:srgbClr val="000099"/>
                  </a:solidFill>
                </a:rPr>
                <a:t> </a:t>
              </a:r>
              <a:r>
                <a:rPr lang="es-ES" b="1" dirty="0">
                  <a:solidFill>
                    <a:srgbClr val="000099"/>
                  </a:solidFill>
                  <a:cs typeface="Arial" charset="0"/>
                </a:rPr>
                <a:t>at 45 ºC</a:t>
              </a:r>
            </a:p>
          </p:txBody>
        </p:sp>
      </p:grpSp>
      <p:graphicFrame>
        <p:nvGraphicFramePr>
          <p:cNvPr id="288829" name="Group 61"/>
          <p:cNvGraphicFramePr>
            <a:graphicFrameLocks noGrp="1"/>
          </p:cNvGraphicFramePr>
          <p:nvPr/>
        </p:nvGraphicFramePr>
        <p:xfrm>
          <a:off x="4067944" y="3645024"/>
          <a:ext cx="4968106" cy="2253615"/>
        </p:xfrm>
        <a:graphic>
          <a:graphicData uri="http://schemas.openxmlformats.org/drawingml/2006/table">
            <a:tbl>
              <a:tblPr/>
              <a:tblGrid>
                <a:gridCol w="2088232"/>
                <a:gridCol w="792088"/>
                <a:gridCol w="1184928"/>
                <a:gridCol w="902858"/>
              </a:tblGrid>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wt</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mg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_tradnl"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CO</a:t>
                      </a:r>
                      <a:r>
                        <a:rPr kumimoji="0" lang="es-ES_tradnl" sz="1400" b="1" i="0" u="none" strike="noStrike" cap="none" normalizeH="0" baseline="-25000" dirty="0"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N</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3336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19.7</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619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SBA15-PEI</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8.2</a:t>
                      </a: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65</a:t>
                      </a: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0.25</a:t>
                      </a:r>
                    </a:p>
                  </a:txBody>
                  <a:tcPr marL="44450" marR="44450" marT="0" marB="0" anchor="ctr" horzOverflow="overflow">
                    <a:lnL>
                      <a:noFill/>
                    </a:lnL>
                    <a:lnR>
                      <a:noFill/>
                    </a:lnR>
                    <a:lnT>
                      <a:noFill/>
                    </a:lnT>
                    <a:lnB>
                      <a:noFill/>
                    </a:lnB>
                    <a:lnTlToBr>
                      <a:noFill/>
                    </a:lnTlToBr>
                    <a:lnBlToTr>
                      <a:noFill/>
                    </a:lnBlToTr>
                    <a:solidFill>
                      <a:srgbClr val="FFFFFF"/>
                    </a:solidFill>
                  </a:tcPr>
                </a:tc>
              </a:tr>
              <a:tr h="3619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SBA15-TEPA</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8.9</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58</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0.21</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6195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rgbClr val="CC0000"/>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rgbClr val="CC0000"/>
                          </a:solidFill>
                          <a:effectLst/>
                          <a:latin typeface="Arial" charset="0"/>
                          <a:ea typeface="Times New Roman" pitchFamily="18" charset="0"/>
                          <a:cs typeface="Arial" charset="0"/>
                        </a:rPr>
                        <a:t>PEI</a:t>
                      </a: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9.0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80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0.28</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32067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rgbClr val="CC0000"/>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-e-</a:t>
                      </a:r>
                      <a:r>
                        <a:rPr kumimoji="0" lang="es-ES_tradnl" sz="1400" b="1" i="0" u="none" strike="noStrike" cap="none" normalizeH="0" baseline="0" dirty="0" err="1" smtClean="0">
                          <a:ln>
                            <a:noFill/>
                          </a:ln>
                          <a:solidFill>
                            <a:srgbClr val="CC0000"/>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rgbClr val="CC0000"/>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9.4</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95</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CC0000"/>
                          </a:solidFill>
                          <a:effectLst/>
                          <a:latin typeface="Arial" charset="0"/>
                          <a:ea typeface="Times New Roman" pitchFamily="18" charset="0"/>
                          <a:cs typeface="Arial" charset="0"/>
                        </a:rPr>
                        <a:t>0.32</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35" name="20 Rectángulo"/>
          <p:cNvSpPr/>
          <p:nvPr/>
        </p:nvSpPr>
        <p:spPr>
          <a:xfrm>
            <a:off x="8244408" y="5276516"/>
            <a:ext cx="713163" cy="620712"/>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dirty="0">
              <a:solidFill>
                <a:sysClr val="window" lastClr="FFFFFF"/>
              </a:solidFill>
              <a:latin typeface="Arial"/>
            </a:endParaRPr>
          </a:p>
        </p:txBody>
      </p:sp>
      <p:sp>
        <p:nvSpPr>
          <p:cNvPr id="16" name="CuadroTexto 5"/>
          <p:cNvSpPr txBox="1">
            <a:spLocks noChangeArrowheads="1"/>
          </p:cNvSpPr>
          <p:nvPr/>
        </p:nvSpPr>
        <p:spPr bwMode="auto">
          <a:xfrm>
            <a:off x="323528" y="4077072"/>
            <a:ext cx="3816424" cy="584775"/>
          </a:xfrm>
          <a:prstGeom prst="rect">
            <a:avLst/>
          </a:prstGeom>
          <a:noFill/>
          <a:ln w="9525">
            <a:noFill/>
            <a:miter lim="800000"/>
            <a:headEnd/>
            <a:tailEnd/>
          </a:ln>
        </p:spPr>
        <p:txBody>
          <a:bodyPr wrap="square">
            <a:spAutoFit/>
          </a:bodyPr>
          <a:lstStyle/>
          <a:p>
            <a:r>
              <a:rPr lang="es-ES_tradnl" sz="1600" b="1" dirty="0" err="1" smtClean="0">
                <a:solidFill>
                  <a:srgbClr val="0000CC"/>
                </a:solidFill>
                <a:ea typeface="Times New Roman" pitchFamily="18" charset="0"/>
                <a:cs typeface="Arial" charset="0"/>
              </a:rPr>
              <a:t>CO</a:t>
            </a:r>
            <a:r>
              <a:rPr lang="es-ES_tradnl" sz="1600" b="1" baseline="-25000" dirty="0" err="1" smtClean="0">
                <a:solidFill>
                  <a:srgbClr val="0000CC"/>
                </a:solidFill>
                <a:ea typeface="Times New Roman" pitchFamily="18" charset="0"/>
                <a:cs typeface="Arial" charset="0"/>
              </a:rPr>
              <a:t>2</a:t>
            </a:r>
            <a:r>
              <a:rPr lang="es-ES_tradnl" sz="1600" b="1" baseline="-25000" dirty="0" smtClean="0">
                <a:solidFill>
                  <a:srgbClr val="0000CC"/>
                </a:solidFill>
                <a:ea typeface="Times New Roman" pitchFamily="18" charset="0"/>
                <a:cs typeface="Arial" charset="0"/>
              </a:rPr>
              <a:t> </a:t>
            </a:r>
            <a:r>
              <a:rPr lang="es-ES_tradnl" sz="1600" b="1" dirty="0" err="1" smtClean="0">
                <a:solidFill>
                  <a:srgbClr val="0000CC"/>
                </a:solidFill>
                <a:cs typeface="Arial" charset="0"/>
              </a:rPr>
              <a:t>adsorption</a:t>
            </a:r>
            <a:r>
              <a:rPr lang="es-ES_tradnl" sz="1600" b="1" dirty="0" smtClean="0">
                <a:solidFill>
                  <a:srgbClr val="0000CC"/>
                </a:solidFill>
                <a:cs typeface="Arial" charset="0"/>
              </a:rPr>
              <a:t> </a:t>
            </a:r>
            <a:r>
              <a:rPr lang="es-ES_tradnl" sz="1600" b="1" dirty="0" err="1" smtClean="0">
                <a:solidFill>
                  <a:srgbClr val="0000CC"/>
                </a:solidFill>
                <a:cs typeface="Arial" charset="0"/>
              </a:rPr>
              <a:t>capacity</a:t>
            </a:r>
            <a:r>
              <a:rPr lang="es-ES_tradnl" sz="1600" b="1" dirty="0" smtClean="0">
                <a:solidFill>
                  <a:srgbClr val="0000CC"/>
                </a:solidFill>
                <a:cs typeface="Arial" charset="0"/>
              </a:rPr>
              <a:t> </a:t>
            </a:r>
            <a:r>
              <a:rPr lang="es-ES_tradnl" sz="1600" b="1" dirty="0" err="1" smtClean="0">
                <a:solidFill>
                  <a:srgbClr val="0000CC"/>
                </a:solidFill>
                <a:cs typeface="Arial" charset="0"/>
              </a:rPr>
              <a:t>is</a:t>
            </a:r>
            <a:r>
              <a:rPr lang="es-ES_tradnl" sz="1600" b="1" dirty="0" smtClean="0">
                <a:solidFill>
                  <a:srgbClr val="0000CC"/>
                </a:solidFill>
                <a:cs typeface="Arial" charset="0"/>
              </a:rPr>
              <a:t> </a:t>
            </a:r>
            <a:r>
              <a:rPr lang="es-ES_tradnl" sz="1600" b="1" dirty="0" err="1" smtClean="0">
                <a:solidFill>
                  <a:srgbClr val="0000CC"/>
                </a:solidFill>
                <a:cs typeface="Arial" charset="0"/>
              </a:rPr>
              <a:t>higher</a:t>
            </a:r>
            <a:r>
              <a:rPr lang="es-ES_tradnl" sz="1600" b="1" dirty="0" smtClean="0">
                <a:solidFill>
                  <a:srgbClr val="0000CC"/>
                </a:solidFill>
                <a:cs typeface="Arial" charset="0"/>
              </a:rPr>
              <a:t> </a:t>
            </a:r>
          </a:p>
          <a:p>
            <a:r>
              <a:rPr lang="es-ES_tradnl" sz="1600" b="1" dirty="0" err="1" smtClean="0">
                <a:solidFill>
                  <a:srgbClr val="0000CC"/>
                </a:solidFill>
                <a:cs typeface="Arial" charset="0"/>
              </a:rPr>
              <a:t>for</a:t>
            </a:r>
            <a:r>
              <a:rPr lang="es-ES_tradnl" sz="1600" b="1" dirty="0" smtClean="0">
                <a:solidFill>
                  <a:srgbClr val="0000CC"/>
                </a:solidFill>
                <a:cs typeface="Arial" charset="0"/>
              </a:rPr>
              <a:t> PE </a:t>
            </a:r>
            <a:r>
              <a:rPr lang="es-ES_tradnl" sz="1600" b="1" dirty="0" err="1" smtClean="0">
                <a:solidFill>
                  <a:srgbClr val="0000CC"/>
                </a:solidFill>
                <a:cs typeface="Arial" charset="0"/>
              </a:rPr>
              <a:t>supports</a:t>
            </a:r>
            <a:r>
              <a:rPr lang="es-ES_tradnl" sz="1600" b="1" dirty="0" smtClean="0">
                <a:solidFill>
                  <a:srgbClr val="0000CC"/>
                </a:solidFill>
                <a:cs typeface="Arial" charset="0"/>
              </a:rPr>
              <a:t> (</a:t>
            </a:r>
            <a:r>
              <a:rPr lang="es-ES_tradnl" sz="1600" b="1" dirty="0" err="1" smtClean="0">
                <a:solidFill>
                  <a:srgbClr val="0000CC"/>
                </a:solidFill>
                <a:cs typeface="Arial" charset="0"/>
              </a:rPr>
              <a:t>higher</a:t>
            </a:r>
            <a:r>
              <a:rPr lang="es-ES_tradnl" sz="1600" b="1" dirty="0" smtClean="0">
                <a:solidFill>
                  <a:srgbClr val="0000CC"/>
                </a:solidFill>
                <a:cs typeface="Arial" charset="0"/>
              </a:rPr>
              <a:t> N </a:t>
            </a:r>
            <a:r>
              <a:rPr lang="es-ES_tradnl" sz="1600" b="1" dirty="0" err="1" smtClean="0">
                <a:solidFill>
                  <a:srgbClr val="0000CC"/>
                </a:solidFill>
                <a:cs typeface="Arial" charset="0"/>
              </a:rPr>
              <a:t>content</a:t>
            </a:r>
            <a:r>
              <a:rPr lang="es-ES_tradnl" sz="1600" b="1" dirty="0" smtClean="0">
                <a:solidFill>
                  <a:srgbClr val="0000CC"/>
                </a:solidFill>
                <a:cs typeface="Arial" charset="0"/>
              </a:rPr>
              <a:t>)</a:t>
            </a:r>
            <a:endParaRPr lang="es-ES" sz="1600" b="1" baseline="-25000" dirty="0">
              <a:solidFill>
                <a:srgbClr val="0000CC"/>
              </a:solidFill>
              <a:cs typeface="Arial" charset="0"/>
            </a:endParaRPr>
          </a:p>
        </p:txBody>
      </p:sp>
      <p:sp>
        <p:nvSpPr>
          <p:cNvPr id="23" name="20 Rectángulo"/>
          <p:cNvSpPr/>
          <p:nvPr/>
        </p:nvSpPr>
        <p:spPr>
          <a:xfrm>
            <a:off x="7236296" y="5272180"/>
            <a:ext cx="569147" cy="620712"/>
          </a:xfrm>
          <a:prstGeom prst="rect">
            <a:avLst/>
          </a:prstGeom>
          <a:noFill/>
          <a:ln w="28575" cap="flat" cmpd="sng" algn="ctr">
            <a:solidFill>
              <a:srgbClr val="0000CC"/>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26" name="Text Box 58"/>
          <p:cNvSpPr txBox="1">
            <a:spLocks noChangeArrowheads="1"/>
          </p:cNvSpPr>
          <p:nvPr/>
        </p:nvSpPr>
        <p:spPr bwMode="auto">
          <a:xfrm>
            <a:off x="271463" y="404664"/>
            <a:ext cx="6029325" cy="396875"/>
          </a:xfrm>
          <a:prstGeom prst="rect">
            <a:avLst/>
          </a:prstGeom>
          <a:noFill/>
          <a:ln w="9525">
            <a:noFill/>
            <a:miter lim="800000"/>
            <a:headEnd/>
            <a:tailEnd/>
          </a:ln>
        </p:spPr>
        <p:txBody>
          <a:bodyPr>
            <a:spAutoFit/>
          </a:bodyPr>
          <a:lstStyle/>
          <a:p>
            <a:pPr>
              <a:spcBef>
                <a:spcPct val="50000"/>
              </a:spcBef>
            </a:pPr>
            <a:r>
              <a:rPr lang="es-ES" sz="2000" b="1" dirty="0" smtClean="0">
                <a:solidFill>
                  <a:srgbClr val="C00000"/>
                </a:solidFill>
                <a:cs typeface="Arial" charset="0"/>
              </a:rPr>
              <a:t>PE-SBA-15</a:t>
            </a:r>
            <a:r>
              <a:rPr lang="es-ES" sz="2000" b="1" dirty="0" smtClean="0">
                <a:cs typeface="Arial" charset="0"/>
              </a:rPr>
              <a:t> </a:t>
            </a:r>
            <a:r>
              <a:rPr lang="es-ES" sz="2000" b="1" dirty="0" err="1">
                <a:cs typeface="Arial" charset="0"/>
              </a:rPr>
              <a:t>impregnation</a:t>
            </a:r>
            <a:r>
              <a:rPr lang="es-ES" sz="2000" b="1" dirty="0">
                <a:cs typeface="Arial" charset="0"/>
              </a:rPr>
              <a:t> </a:t>
            </a:r>
            <a:r>
              <a:rPr lang="es-ES" sz="2000" b="1" dirty="0" err="1">
                <a:cs typeface="Arial" charset="0"/>
              </a:rPr>
              <a:t>with</a:t>
            </a:r>
            <a:r>
              <a:rPr lang="es-ES" sz="2000" b="1" dirty="0">
                <a:cs typeface="Arial" charset="0"/>
              </a:rPr>
              <a:t>  </a:t>
            </a:r>
            <a:r>
              <a:rPr lang="es-ES" sz="2000" b="1" dirty="0">
                <a:solidFill>
                  <a:srgbClr val="000099"/>
                </a:solidFill>
                <a:cs typeface="Arial" charset="0"/>
              </a:rPr>
              <a:t>PEI </a:t>
            </a:r>
            <a:r>
              <a:rPr lang="es-ES" sz="2000" b="1" dirty="0">
                <a:cs typeface="Arial" charset="0"/>
              </a:rPr>
              <a:t>and</a:t>
            </a:r>
            <a:r>
              <a:rPr lang="es-ES" sz="2000" b="1" dirty="0">
                <a:solidFill>
                  <a:srgbClr val="000099"/>
                </a:solidFill>
                <a:cs typeface="Arial" charset="0"/>
              </a:rPr>
              <a:t> </a:t>
            </a:r>
            <a:r>
              <a:rPr lang="es-ES" sz="2000" b="1" dirty="0" err="1" smtClean="0">
                <a:solidFill>
                  <a:srgbClr val="000099"/>
                </a:solidFill>
                <a:cs typeface="Arial" charset="0"/>
              </a:rPr>
              <a:t>TEPA</a:t>
            </a:r>
            <a:r>
              <a:rPr lang="es-ES" sz="2000" b="1" dirty="0" smtClean="0">
                <a:solidFill>
                  <a:srgbClr val="000099"/>
                </a:solidFill>
                <a:cs typeface="Arial" charset="0"/>
              </a:rPr>
              <a:t> </a:t>
            </a:r>
            <a:r>
              <a:rPr lang="es-ES" sz="2000" dirty="0" smtClean="0">
                <a:solidFill>
                  <a:srgbClr val="000099"/>
                </a:solidFill>
                <a:cs typeface="Arial" charset="0"/>
              </a:rPr>
              <a:t>(2)</a:t>
            </a:r>
            <a:endParaRPr lang="es-ES" sz="2000" dirty="0">
              <a:solidFill>
                <a:srgbClr val="000099"/>
              </a:solidFill>
              <a:cs typeface="Arial" charset="0"/>
            </a:endParaRPr>
          </a:p>
        </p:txBody>
      </p:sp>
      <p:sp>
        <p:nvSpPr>
          <p:cNvPr id="27" name="CuadroTexto 5"/>
          <p:cNvSpPr txBox="1">
            <a:spLocks noChangeArrowheads="1"/>
          </p:cNvSpPr>
          <p:nvPr/>
        </p:nvSpPr>
        <p:spPr bwMode="auto">
          <a:xfrm>
            <a:off x="575048" y="5949280"/>
            <a:ext cx="7741368" cy="584775"/>
          </a:xfrm>
          <a:prstGeom prst="rect">
            <a:avLst/>
          </a:prstGeom>
          <a:noFill/>
          <a:ln w="9525">
            <a:noFill/>
            <a:miter lim="800000"/>
            <a:headEnd/>
            <a:tailEnd/>
          </a:ln>
        </p:spPr>
        <p:txBody>
          <a:bodyPr wrap="square">
            <a:spAutoFit/>
          </a:bodyPr>
          <a:lstStyle/>
          <a:p>
            <a:r>
              <a:rPr lang="es-ES_tradnl" sz="1600" b="1" dirty="0" smtClean="0">
                <a:solidFill>
                  <a:srgbClr val="0000CC"/>
                </a:solidFill>
                <a:cs typeface="Arial" charset="0"/>
              </a:rPr>
              <a:t>Adsorption </a:t>
            </a:r>
            <a:r>
              <a:rPr lang="es-ES_tradnl" sz="1600" b="1" dirty="0" err="1" smtClean="0">
                <a:solidFill>
                  <a:srgbClr val="0000CC"/>
                </a:solidFill>
                <a:cs typeface="Arial" charset="0"/>
              </a:rPr>
              <a:t>efficiencies</a:t>
            </a:r>
            <a:r>
              <a:rPr lang="es-ES_tradnl" sz="1600" b="1" dirty="0" smtClean="0">
                <a:solidFill>
                  <a:srgbClr val="0000CC"/>
                </a:solidFill>
                <a:cs typeface="Arial" charset="0"/>
              </a:rPr>
              <a:t> are </a:t>
            </a:r>
            <a:r>
              <a:rPr lang="es-ES_tradnl" sz="1600" b="1" dirty="0" err="1" smtClean="0">
                <a:solidFill>
                  <a:srgbClr val="0000CC"/>
                </a:solidFill>
                <a:cs typeface="Arial" charset="0"/>
              </a:rPr>
              <a:t>not</a:t>
            </a:r>
            <a:r>
              <a:rPr lang="es-ES_tradnl" sz="1600" b="1" dirty="0" smtClean="0">
                <a:solidFill>
                  <a:srgbClr val="0000CC"/>
                </a:solidFill>
                <a:cs typeface="Arial" charset="0"/>
              </a:rPr>
              <a:t> so </a:t>
            </a:r>
            <a:r>
              <a:rPr lang="es-ES_tradnl" sz="1600" b="1" dirty="0" err="1" smtClean="0">
                <a:solidFill>
                  <a:srgbClr val="0000CC"/>
                </a:solidFill>
                <a:cs typeface="Arial" charset="0"/>
              </a:rPr>
              <a:t>high</a:t>
            </a:r>
            <a:r>
              <a:rPr lang="es-ES_tradnl" sz="1600" b="1" dirty="0" smtClean="0">
                <a:solidFill>
                  <a:srgbClr val="0000CC"/>
                </a:solidFill>
                <a:cs typeface="Arial" charset="0"/>
              </a:rPr>
              <a:t> </a:t>
            </a:r>
            <a:r>
              <a:rPr lang="es-ES_tradnl" sz="1600" b="1" dirty="0" err="1" smtClean="0">
                <a:solidFill>
                  <a:srgbClr val="0000CC"/>
                </a:solidFill>
                <a:cs typeface="Arial" charset="0"/>
              </a:rPr>
              <a:t>compared</a:t>
            </a:r>
            <a:r>
              <a:rPr lang="es-ES_tradnl" sz="1600" b="1" dirty="0" smtClean="0">
                <a:solidFill>
                  <a:srgbClr val="0000CC"/>
                </a:solidFill>
                <a:cs typeface="Arial" charset="0"/>
              </a:rPr>
              <a:t> </a:t>
            </a:r>
            <a:r>
              <a:rPr lang="es-ES_tradnl" sz="1600" b="1" dirty="0" err="1" smtClean="0">
                <a:solidFill>
                  <a:srgbClr val="0000CC"/>
                </a:solidFill>
                <a:cs typeface="Arial" charset="0"/>
              </a:rPr>
              <a:t>to</a:t>
            </a:r>
            <a:r>
              <a:rPr lang="es-ES_tradnl" sz="1600" b="1" dirty="0" smtClean="0">
                <a:solidFill>
                  <a:srgbClr val="0000CC"/>
                </a:solidFill>
                <a:cs typeface="Arial" charset="0"/>
              </a:rPr>
              <a:t> </a:t>
            </a:r>
            <a:r>
              <a:rPr lang="es-ES_tradnl" sz="1600" b="1" dirty="0" err="1" smtClean="0">
                <a:solidFill>
                  <a:srgbClr val="0000CC"/>
                </a:solidFill>
                <a:cs typeface="Arial" charset="0"/>
              </a:rPr>
              <a:t>grafted</a:t>
            </a:r>
            <a:r>
              <a:rPr lang="es-ES_tradnl" sz="1600" b="1" dirty="0" smtClean="0">
                <a:solidFill>
                  <a:srgbClr val="0000CC"/>
                </a:solidFill>
                <a:cs typeface="Arial" charset="0"/>
              </a:rPr>
              <a:t> </a:t>
            </a:r>
            <a:r>
              <a:rPr lang="es-ES_tradnl" sz="1600" b="1" dirty="0" err="1" smtClean="0">
                <a:solidFill>
                  <a:srgbClr val="0000CC"/>
                </a:solidFill>
                <a:cs typeface="Arial" charset="0"/>
              </a:rPr>
              <a:t>materials</a:t>
            </a:r>
            <a:r>
              <a:rPr lang="es-ES_tradnl" sz="1600" b="1" dirty="0" smtClean="0">
                <a:solidFill>
                  <a:srgbClr val="0000CC"/>
                </a:solidFill>
                <a:cs typeface="Arial" charset="0"/>
              </a:rPr>
              <a:t> </a:t>
            </a:r>
          </a:p>
          <a:p>
            <a:r>
              <a:rPr lang="es-ES_tradnl" sz="1600" b="1" dirty="0" smtClean="0">
                <a:solidFill>
                  <a:srgbClr val="0000CC"/>
                </a:solidFill>
                <a:cs typeface="Arial" charset="0"/>
              </a:rPr>
              <a:t>(</a:t>
            </a:r>
            <a:r>
              <a:rPr lang="es-ES_tradnl" sz="1600" b="1" dirty="0" err="1" smtClean="0">
                <a:solidFill>
                  <a:srgbClr val="0000CC"/>
                </a:solidFill>
                <a:cs typeface="Arial" charset="0"/>
              </a:rPr>
              <a:t>which</a:t>
            </a:r>
            <a:r>
              <a:rPr lang="es-ES_tradnl" sz="1600" b="1" dirty="0" smtClean="0">
                <a:solidFill>
                  <a:srgbClr val="0000CC"/>
                </a:solidFill>
                <a:cs typeface="Arial" charset="0"/>
              </a:rPr>
              <a:t> </a:t>
            </a:r>
            <a:r>
              <a:rPr lang="es-ES_tradnl" sz="1600" b="1" dirty="0" err="1" smtClean="0">
                <a:solidFill>
                  <a:srgbClr val="0000CC"/>
                </a:solidFill>
                <a:cs typeface="Arial" charset="0"/>
              </a:rPr>
              <a:t>have</a:t>
            </a:r>
            <a:r>
              <a:rPr lang="es-ES_tradnl" sz="1600" b="1" dirty="0" smtClean="0">
                <a:solidFill>
                  <a:srgbClr val="0000CC"/>
                </a:solidFill>
                <a:cs typeface="Arial" charset="0"/>
              </a:rPr>
              <a:t> </a:t>
            </a:r>
            <a:r>
              <a:rPr lang="es-ES_tradnl" sz="1600" b="1" dirty="0" smtClean="0">
                <a:solidFill>
                  <a:srgbClr val="0000CC"/>
                </a:solidFill>
                <a:cs typeface="Arial" charset="0"/>
              </a:rPr>
              <a:t>no </a:t>
            </a:r>
            <a:r>
              <a:rPr lang="es-ES_tradnl" sz="1600" b="1" dirty="0" err="1" smtClean="0">
                <a:solidFill>
                  <a:srgbClr val="0000CC"/>
                </a:solidFill>
                <a:cs typeface="Arial" charset="0"/>
              </a:rPr>
              <a:t>such</a:t>
            </a:r>
            <a:r>
              <a:rPr lang="es-ES_tradnl" sz="1600" b="1" dirty="0" smtClean="0">
                <a:solidFill>
                  <a:srgbClr val="0000CC"/>
                </a:solidFill>
                <a:cs typeface="Arial" charset="0"/>
              </a:rPr>
              <a:t> </a:t>
            </a:r>
            <a:r>
              <a:rPr lang="es-ES" sz="1600" b="1" dirty="0" err="1" smtClean="0">
                <a:solidFill>
                  <a:srgbClr val="0000CC"/>
                </a:solidFill>
                <a:cs typeface="Arial" charset="0"/>
              </a:rPr>
              <a:t>CO2</a:t>
            </a:r>
            <a:r>
              <a:rPr lang="es-ES" sz="1600" b="1" dirty="0" smtClean="0">
                <a:solidFill>
                  <a:srgbClr val="0000CC"/>
                </a:solidFill>
                <a:cs typeface="Arial" charset="0"/>
              </a:rPr>
              <a:t> </a:t>
            </a:r>
            <a:r>
              <a:rPr lang="es-ES" sz="1600" b="1" dirty="0" err="1" smtClean="0">
                <a:solidFill>
                  <a:srgbClr val="0000CC"/>
                </a:solidFill>
                <a:cs typeface="Arial" charset="0"/>
              </a:rPr>
              <a:t>diffusion</a:t>
            </a:r>
            <a:r>
              <a:rPr lang="es-ES" sz="1600" b="1" dirty="0" smtClean="0">
                <a:solidFill>
                  <a:srgbClr val="0000CC"/>
                </a:solidFill>
                <a:cs typeface="Arial" charset="0"/>
              </a:rPr>
              <a:t> </a:t>
            </a:r>
            <a:r>
              <a:rPr lang="es-ES" sz="1600" b="1" dirty="0" err="1" smtClean="0">
                <a:solidFill>
                  <a:srgbClr val="0000CC"/>
                </a:solidFill>
                <a:cs typeface="Arial" charset="0"/>
              </a:rPr>
              <a:t>limitations</a:t>
            </a:r>
            <a:r>
              <a:rPr lang="es-ES" sz="1600" b="1" dirty="0" smtClean="0">
                <a:solidFill>
                  <a:srgbClr val="0000CC"/>
                </a:solidFill>
                <a:cs typeface="Arial" charset="0"/>
              </a:rPr>
              <a:t> </a:t>
            </a:r>
            <a:r>
              <a:rPr lang="es-ES" sz="1600" b="1" dirty="0" err="1" smtClean="0">
                <a:solidFill>
                  <a:srgbClr val="0000CC"/>
                </a:solidFill>
                <a:cs typeface="Arial" charset="0"/>
              </a:rPr>
              <a:t>associated</a:t>
            </a:r>
            <a:r>
              <a:rPr lang="es-ES" sz="1600" b="1" dirty="0" smtClean="0">
                <a:solidFill>
                  <a:srgbClr val="0000CC"/>
                </a:solidFill>
                <a:cs typeface="Arial" charset="0"/>
              </a:rPr>
              <a:t> </a:t>
            </a:r>
            <a:r>
              <a:rPr lang="es-ES" sz="1600" b="1" dirty="0" err="1" smtClean="0">
                <a:solidFill>
                  <a:srgbClr val="0000CC"/>
                </a:solidFill>
                <a:cs typeface="Arial" charset="0"/>
              </a:rPr>
              <a:t>to</a:t>
            </a:r>
            <a:r>
              <a:rPr lang="es-ES" sz="1600" b="1" dirty="0" smtClean="0">
                <a:solidFill>
                  <a:srgbClr val="0000CC"/>
                </a:solidFill>
                <a:cs typeface="Arial" charset="0"/>
              </a:rPr>
              <a:t> </a:t>
            </a:r>
            <a:r>
              <a:rPr lang="es-ES" sz="1600" b="1" dirty="0" err="1" smtClean="0">
                <a:solidFill>
                  <a:srgbClr val="0000CC"/>
                </a:solidFill>
                <a:cs typeface="Arial" charset="0"/>
              </a:rPr>
              <a:t>pore</a:t>
            </a:r>
            <a:r>
              <a:rPr lang="es-ES" sz="1600" b="1" dirty="0" smtClean="0">
                <a:solidFill>
                  <a:srgbClr val="0000CC"/>
                </a:solidFill>
                <a:cs typeface="Arial" charset="0"/>
              </a:rPr>
              <a:t> </a:t>
            </a:r>
            <a:r>
              <a:rPr lang="es-ES" sz="1600" b="1" dirty="0" err="1" smtClean="0">
                <a:solidFill>
                  <a:srgbClr val="0000CC"/>
                </a:solidFill>
                <a:cs typeface="Arial" charset="0"/>
              </a:rPr>
              <a:t>filling</a:t>
            </a:r>
            <a:r>
              <a:rPr lang="es-ES" sz="1600" b="1" dirty="0" smtClean="0">
                <a:solidFill>
                  <a:srgbClr val="0000CC"/>
                </a:solidFill>
                <a:cs typeface="Arial" charset="0"/>
              </a:rPr>
              <a:t>)</a:t>
            </a:r>
            <a:endParaRPr lang="es-ES" sz="2000" dirty="0">
              <a:solidFill>
                <a:srgbClr val="0000CC"/>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8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35" grpId="0" animBg="1"/>
      <p:bldP spid="16" grpId="0"/>
      <p:bldP spid="23"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5"/>
          <p:cNvSpPr txBox="1">
            <a:spLocks noChangeArrowheads="1"/>
          </p:cNvSpPr>
          <p:nvPr/>
        </p:nvSpPr>
        <p:spPr bwMode="auto">
          <a:xfrm>
            <a:off x="6120680" y="4512022"/>
            <a:ext cx="3131840" cy="1077218"/>
          </a:xfrm>
          <a:prstGeom prst="rect">
            <a:avLst/>
          </a:prstGeom>
          <a:noFill/>
          <a:ln w="9525">
            <a:noFill/>
            <a:miter lim="800000"/>
            <a:headEnd/>
            <a:tailEnd/>
          </a:ln>
        </p:spPr>
        <p:txBody>
          <a:bodyPr wrap="square">
            <a:spAutoFit/>
          </a:bodyPr>
          <a:lstStyle/>
          <a:p>
            <a:r>
              <a:rPr lang="en-GB" sz="1600" b="1" dirty="0" smtClean="0">
                <a:solidFill>
                  <a:srgbClr val="0000CC"/>
                </a:solidFill>
                <a:cs typeface="Arial" charset="0"/>
              </a:rPr>
              <a:t>Further pore filling with impregnated molecules  strongly reduces BET and </a:t>
            </a:r>
            <a:r>
              <a:rPr lang="en-GB" sz="1600" b="1" dirty="0" err="1" smtClean="0">
                <a:solidFill>
                  <a:srgbClr val="0000CC"/>
                </a:solidFill>
                <a:cs typeface="Arial" charset="0"/>
              </a:rPr>
              <a:t>Vp</a:t>
            </a:r>
            <a:endParaRPr lang="en-GB" sz="1600" b="1" dirty="0" smtClean="0">
              <a:solidFill>
                <a:srgbClr val="0000CC"/>
              </a:solidFill>
              <a:cs typeface="Arial" charset="0"/>
            </a:endParaRPr>
          </a:p>
          <a:p>
            <a:r>
              <a:rPr lang="en-GB" sz="1600" b="1" dirty="0" smtClean="0">
                <a:solidFill>
                  <a:srgbClr val="0000CC"/>
                </a:solidFill>
                <a:cs typeface="Arial" charset="0"/>
              </a:rPr>
              <a:t>(stronger effect for PEI). </a:t>
            </a:r>
          </a:p>
        </p:txBody>
      </p:sp>
      <p:graphicFrame>
        <p:nvGraphicFramePr>
          <p:cNvPr id="257090" name="Object 66"/>
          <p:cNvGraphicFramePr>
            <a:graphicFrameLocks noChangeAspect="1"/>
          </p:cNvGraphicFramePr>
          <p:nvPr/>
        </p:nvGraphicFramePr>
        <p:xfrm>
          <a:off x="322263" y="1003301"/>
          <a:ext cx="8137525" cy="3361804"/>
        </p:xfrm>
        <a:graphic>
          <a:graphicData uri="http://schemas.openxmlformats.org/presentationml/2006/ole">
            <p:oleObj spid="_x0000_s287746" name="Graph" r:id="rId4" imgW="3703680" imgH="1769760" progId="">
              <p:embed/>
            </p:oleObj>
          </a:graphicData>
        </a:graphic>
      </p:graphicFrame>
      <p:graphicFrame>
        <p:nvGraphicFramePr>
          <p:cNvPr id="257086" name="Group 62"/>
          <p:cNvGraphicFramePr>
            <a:graphicFrameLocks noGrp="1"/>
          </p:cNvGraphicFramePr>
          <p:nvPr/>
        </p:nvGraphicFramePr>
        <p:xfrm>
          <a:off x="107505" y="4350752"/>
          <a:ext cx="6048672" cy="2318608"/>
        </p:xfrm>
        <a:graphic>
          <a:graphicData uri="http://schemas.openxmlformats.org/drawingml/2006/table">
            <a:tbl>
              <a:tblPr/>
              <a:tblGrid>
                <a:gridCol w="2461846"/>
                <a:gridCol w="844061"/>
                <a:gridCol w="844061"/>
                <a:gridCol w="773723"/>
                <a:gridCol w="1124981"/>
              </a:tblGrid>
              <a:tr h="6730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BET (m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Dp</a:t>
                      </a:r>
                      <a:endPar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(Å)</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Vp</a:t>
                      </a:r>
                      <a:endPar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(cm</a:t>
                      </a:r>
                      <a:r>
                        <a:rPr kumimoji="0" lang="es-ES_tradnl" sz="1400" b="1" i="0" u="none" strike="noStrike" cap="none" normalizeH="0" baseline="30000" dirty="0" smtClean="0">
                          <a:ln>
                            <a:noFill/>
                          </a:ln>
                          <a:solidFill>
                            <a:srgbClr val="000000"/>
                          </a:solidFill>
                          <a:effectLst/>
                          <a:latin typeface="Arial" charset="0"/>
                          <a:ea typeface="Times New Roman" pitchFamily="18" charset="0"/>
                          <a:cs typeface="Arial" charset="0"/>
                        </a:rPr>
                        <a:t>3</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/g)</a:t>
                      </a:r>
                      <a:endParaRPr kumimoji="0" lang="es-ES" sz="10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a:t>
                      </a:r>
                      <a:r>
                        <a:rPr kumimoji="0" lang="es-ES_tradnl" sz="1400" b="1" i="0" u="none" strike="noStrike" cap="none" normalizeH="0" baseline="0" dirty="0" err="1" smtClean="0">
                          <a:ln>
                            <a:noFill/>
                          </a:ln>
                          <a:solidFill>
                            <a:srgbClr val="000000"/>
                          </a:solidFill>
                          <a:effectLst/>
                          <a:latin typeface="Arial" charset="0"/>
                          <a:ea typeface="Times New Roman" pitchFamily="18" charset="0"/>
                          <a:cs typeface="Arial" charset="0"/>
                        </a:rPr>
                        <a:t>wt</a:t>
                      </a:r>
                      <a:r>
                        <a:rPr kumimoji="0" lang="es-ES_tradnl" sz="1400" b="1" i="0" u="none" strike="noStrike" cap="none" normalizeH="0" baseline="0" dirty="0" smtClean="0">
                          <a:ln>
                            <a:noFill/>
                          </a:ln>
                          <a:solidFill>
                            <a:srgbClr val="000000"/>
                          </a:solidFill>
                          <a:effectLst/>
                          <a:latin typeface="Arial" charset="0"/>
                          <a:ea typeface="Times New Roman" pitchFamily="18" charset="0"/>
                          <a:cs typeface="Arial" charset="0"/>
                        </a:rPr>
                        <a:t>. %)</a:t>
                      </a:r>
                      <a:endParaRPr kumimoji="0" lang="es-ES" sz="1400" b="1" i="0" u="none" strike="noStrike" cap="none" normalizeH="0" baseline="0" dirty="0" smtClean="0">
                        <a:ln>
                          <a:noFill/>
                        </a:ln>
                        <a:solidFill>
                          <a:srgbClr val="000000"/>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14354">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228</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118</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0.66</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Arial" charset="0"/>
                          <a:ea typeface="Times New Roman" pitchFamily="18" charset="0"/>
                          <a:cs typeface="Arial" charset="0"/>
                        </a:rPr>
                        <a:t>4.4</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2204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PE-SBA15-e-PEI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kern="1200" cap="none" normalizeH="0" baseline="0" dirty="0" smtClean="0">
                          <a:ln>
                            <a:noFill/>
                          </a:ln>
                          <a:solidFill>
                            <a:schemeClr val="tx1"/>
                          </a:solidFill>
                          <a:effectLst/>
                          <a:latin typeface="Arial" charset="0"/>
                          <a:ea typeface="Times New Roman" pitchFamily="18" charset="0"/>
                          <a:cs typeface="Arial" charset="0"/>
                        </a:rPr>
                        <a:t>187</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135</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0.63</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9.0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322040">
                <a:tc>
                  <a:txBody>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s-ES_tradnl" sz="1400" b="1" i="0" u="none" strike="noStrike" cap="none" normalizeH="0" baseline="0" dirty="0" smtClean="0">
                          <a:ln>
                            <a:noFill/>
                          </a:ln>
                          <a:solidFill>
                            <a:srgbClr val="006600"/>
                          </a:solidFill>
                          <a:effectLst/>
                          <a:latin typeface="Arial" charset="0"/>
                          <a:ea typeface="Times New Roman" pitchFamily="18" charset="0"/>
                          <a:cs typeface="Arial" charset="0"/>
                        </a:rPr>
                        <a:t>PE-SBA15-e-(N)-6-PEI (30)</a:t>
                      </a:r>
                      <a:endPar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38</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100</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0.12</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10.7</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22040">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PE-SBA15-e-TEPA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221</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132</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0.72</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9.4</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35940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CC"/>
                          </a:solidFill>
                          <a:effectLst/>
                          <a:latin typeface="Arial" charset="0"/>
                          <a:ea typeface="Times New Roman" pitchFamily="18" charset="0"/>
                          <a:cs typeface="Arial" charset="0"/>
                        </a:rPr>
                        <a:t>PE-SBA15-e-(N)-6-TEPA (30)</a:t>
                      </a:r>
                      <a:endPar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80</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97</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0.23</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11.1</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57087" name="Rectangle 136"/>
          <p:cNvSpPr>
            <a:spLocks noChangeArrowheads="1"/>
          </p:cNvSpPr>
          <p:nvPr/>
        </p:nvSpPr>
        <p:spPr bwMode="auto">
          <a:xfrm>
            <a:off x="5364088" y="5404107"/>
            <a:ext cx="568325" cy="576262"/>
          </a:xfrm>
          <a:prstGeom prst="rect">
            <a:avLst/>
          </a:prstGeom>
          <a:noFill/>
          <a:ln w="28575">
            <a:solidFill>
              <a:srgbClr val="FF0000"/>
            </a:solidFill>
            <a:miter lim="800000"/>
            <a:headEnd/>
            <a:tailEnd/>
          </a:ln>
        </p:spPr>
        <p:txBody>
          <a:bodyPr wrap="none" anchor="ctr"/>
          <a:lstStyle/>
          <a:p>
            <a:endParaRPr lang="en-US"/>
          </a:p>
        </p:txBody>
      </p:sp>
      <p:sp>
        <p:nvSpPr>
          <p:cNvPr id="257088" name="Rectangle 137"/>
          <p:cNvSpPr>
            <a:spLocks noChangeArrowheads="1"/>
          </p:cNvSpPr>
          <p:nvPr/>
        </p:nvSpPr>
        <p:spPr bwMode="auto">
          <a:xfrm>
            <a:off x="5364088" y="6057131"/>
            <a:ext cx="568325" cy="579447"/>
          </a:xfrm>
          <a:prstGeom prst="rect">
            <a:avLst/>
          </a:prstGeom>
          <a:noFill/>
          <a:ln w="28575">
            <a:solidFill>
              <a:srgbClr val="FF0000"/>
            </a:solidFill>
            <a:miter lim="800000"/>
            <a:headEnd/>
            <a:tailEnd/>
          </a:ln>
        </p:spPr>
        <p:txBody>
          <a:bodyPr wrap="none" anchor="ctr"/>
          <a:lstStyle/>
          <a:p>
            <a:endParaRPr lang="en-US"/>
          </a:p>
        </p:txBody>
      </p:sp>
      <p:sp>
        <p:nvSpPr>
          <p:cNvPr id="17"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dirty="0" smtClean="0">
                <a:cs typeface="Arial" charset="0"/>
              </a:rPr>
              <a:t>(1)</a:t>
            </a:r>
            <a:endParaRPr lang="es-ES" sz="2000" dirty="0">
              <a:solidFill>
                <a:srgbClr val="000099"/>
              </a:solidFill>
              <a:cs typeface="Arial" charset="0"/>
            </a:endParaRPr>
          </a:p>
        </p:txBody>
      </p:sp>
      <p:sp>
        <p:nvSpPr>
          <p:cNvPr id="18" name="17 Rectángulo"/>
          <p:cNvSpPr/>
          <p:nvPr/>
        </p:nvSpPr>
        <p:spPr>
          <a:xfrm>
            <a:off x="7740352" y="6381328"/>
            <a:ext cx="1403648"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2771800" y="5675762"/>
            <a:ext cx="2304256" cy="288032"/>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2771800" y="6338348"/>
            <a:ext cx="2304256" cy="302546"/>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CuadroTexto"/>
          <p:cNvSpPr txBox="1"/>
          <p:nvPr/>
        </p:nvSpPr>
        <p:spPr>
          <a:xfrm>
            <a:off x="6816404" y="5633372"/>
            <a:ext cx="2191626" cy="1107996"/>
          </a:xfrm>
          <a:prstGeom prst="rect">
            <a:avLst/>
          </a:prstGeom>
          <a:noFill/>
        </p:spPr>
        <p:txBody>
          <a:bodyPr wrap="none" rtlCol="0">
            <a:spAutoFit/>
          </a:bodyPr>
          <a:lstStyle/>
          <a:p>
            <a:r>
              <a:rPr lang="en-GB" sz="1600" b="1" dirty="0" smtClean="0">
                <a:solidFill>
                  <a:srgbClr val="FF0000"/>
                </a:solidFill>
                <a:cs typeface="Arial" charset="0"/>
              </a:rPr>
              <a:t>N content  increases</a:t>
            </a:r>
          </a:p>
          <a:p>
            <a:r>
              <a:rPr lang="en-GB" sz="1600" b="1" dirty="0" smtClean="0">
                <a:solidFill>
                  <a:srgbClr val="FF0000"/>
                </a:solidFill>
                <a:cs typeface="Arial" charset="0"/>
              </a:rPr>
              <a:t>due to the double </a:t>
            </a:r>
          </a:p>
          <a:p>
            <a:r>
              <a:rPr lang="en-GB" sz="1600" b="1" dirty="0" err="1" smtClean="0">
                <a:solidFill>
                  <a:srgbClr val="FF0000"/>
                </a:solidFill>
                <a:cs typeface="Arial" charset="0"/>
              </a:rPr>
              <a:t>functionalization</a:t>
            </a:r>
            <a:endParaRPr lang="en-GB" sz="1600" b="1" dirty="0" smtClean="0">
              <a:solidFill>
                <a:srgbClr val="FF0000"/>
              </a:solidFill>
              <a:cs typeface="Arial" charset="0"/>
            </a:endParaRP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0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70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7087" grpId="0" animBg="1"/>
      <p:bldP spid="257088" grpId="0" animBg="1"/>
      <p:bldP spid="19" grpId="0" animBg="1"/>
      <p:bldP spid="20" grpId="0" animBg="1"/>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p:cNvSpPr/>
          <p:nvPr/>
        </p:nvSpPr>
        <p:spPr>
          <a:xfrm>
            <a:off x="7740352" y="6395280"/>
            <a:ext cx="1403648"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 Box 71"/>
          <p:cNvSpPr txBox="1">
            <a:spLocks noChangeArrowheads="1"/>
          </p:cNvSpPr>
          <p:nvPr/>
        </p:nvSpPr>
        <p:spPr bwMode="auto">
          <a:xfrm>
            <a:off x="4546104" y="6505599"/>
            <a:ext cx="4562400" cy="307777"/>
          </a:xfrm>
          <a:prstGeom prst="rect">
            <a:avLst/>
          </a:prstGeom>
          <a:noFill/>
          <a:ln w="9525">
            <a:noFill/>
            <a:miter lim="800000"/>
            <a:headEnd/>
            <a:tailEnd/>
          </a:ln>
        </p:spPr>
        <p:txBody>
          <a:bodyPr wrap="square">
            <a:spAutoFit/>
          </a:bodyPr>
          <a:lstStyle/>
          <a:p>
            <a:pPr algn="ctr"/>
            <a:r>
              <a:rPr lang="en-US" sz="1400" b="1" dirty="0">
                <a:solidFill>
                  <a:srgbClr val="CC0000"/>
                </a:solidFill>
              </a:rPr>
              <a:t>Sanz et al. </a:t>
            </a:r>
            <a:r>
              <a:rPr lang="en-US" sz="1400" b="1" i="1" dirty="0">
                <a:solidFill>
                  <a:srgbClr val="CC0000"/>
                </a:solidFill>
              </a:rPr>
              <a:t>J. Mater. Chem. </a:t>
            </a:r>
            <a:r>
              <a:rPr lang="en-US" sz="1400" b="1" i="1" dirty="0" smtClean="0">
                <a:solidFill>
                  <a:srgbClr val="CC0000"/>
                </a:solidFill>
              </a:rPr>
              <a:t>A </a:t>
            </a:r>
            <a:r>
              <a:rPr lang="en-US" sz="1400" b="1" dirty="0" smtClean="0">
                <a:solidFill>
                  <a:srgbClr val="CC0000"/>
                </a:solidFill>
              </a:rPr>
              <a:t>1 </a:t>
            </a:r>
            <a:r>
              <a:rPr lang="en-US" sz="1400" b="1" dirty="0">
                <a:solidFill>
                  <a:srgbClr val="CC0000"/>
                </a:solidFill>
              </a:rPr>
              <a:t>(2013) 1956-1962</a:t>
            </a:r>
          </a:p>
        </p:txBody>
      </p:sp>
      <p:sp>
        <p:nvSpPr>
          <p:cNvPr id="17" name="CuadroTexto 13"/>
          <p:cNvSpPr txBox="1"/>
          <p:nvPr/>
        </p:nvSpPr>
        <p:spPr>
          <a:xfrm>
            <a:off x="467544" y="4509120"/>
            <a:ext cx="4320480" cy="2031325"/>
          </a:xfrm>
          <a:prstGeom prst="rect">
            <a:avLst/>
          </a:prstGeom>
          <a:noFill/>
        </p:spPr>
        <p:txBody>
          <a:bodyPr wrap="square">
            <a:spAutoFit/>
          </a:bodyPr>
          <a:lstStyle/>
          <a:p>
            <a:pPr algn="ctr" fontAlgn="auto">
              <a:spcBef>
                <a:spcPts val="0"/>
              </a:spcBef>
              <a:spcAft>
                <a:spcPts val="0"/>
              </a:spcAft>
              <a:defRPr/>
            </a:pPr>
            <a:r>
              <a:rPr lang="es-ES_tradnl" b="1" kern="0" dirty="0" err="1" smtClean="0">
                <a:solidFill>
                  <a:srgbClr val="0000CC"/>
                </a:solidFill>
                <a:latin typeface="Arial" pitchFamily="34" charset="0"/>
                <a:cs typeface="Arial" pitchFamily="34" charset="0"/>
              </a:rPr>
              <a:t>There</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is</a:t>
            </a:r>
            <a:r>
              <a:rPr lang="es-ES_tradnl" b="1" kern="0" dirty="0" smtClean="0">
                <a:solidFill>
                  <a:srgbClr val="0000CC"/>
                </a:solidFill>
                <a:latin typeface="Arial" pitchFamily="34" charset="0"/>
                <a:cs typeface="Arial" pitchFamily="34" charset="0"/>
              </a:rPr>
              <a:t> a </a:t>
            </a:r>
            <a:r>
              <a:rPr lang="es-ES_tradnl" b="1" kern="0" dirty="0" err="1" smtClean="0">
                <a:solidFill>
                  <a:srgbClr val="0000CC"/>
                </a:solidFill>
                <a:latin typeface="Arial" pitchFamily="34" charset="0"/>
                <a:cs typeface="Arial" pitchFamily="34" charset="0"/>
              </a:rPr>
              <a:t>better</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accesibility</a:t>
            </a:r>
            <a:r>
              <a:rPr lang="es-ES_tradnl" b="1" kern="0" dirty="0" smtClean="0">
                <a:solidFill>
                  <a:srgbClr val="0000CC"/>
                </a:solidFill>
                <a:latin typeface="Arial" pitchFamily="34" charset="0"/>
                <a:cs typeface="Arial" pitchFamily="34" charset="0"/>
              </a:rPr>
              <a:t> of </a:t>
            </a:r>
            <a:r>
              <a:rPr lang="es-ES_tradnl" b="1" kern="0" dirty="0" err="1" smtClean="0">
                <a:solidFill>
                  <a:srgbClr val="0000CC"/>
                </a:solidFill>
                <a:latin typeface="Arial" pitchFamily="34" charset="0"/>
                <a:cs typeface="Arial" pitchFamily="34" charset="0"/>
              </a:rPr>
              <a:t>CO2</a:t>
            </a:r>
            <a:endParaRPr lang="es-ES_tradnl" b="1" kern="0" dirty="0" smtClean="0">
              <a:solidFill>
                <a:srgbClr val="0000CC"/>
              </a:solidFill>
              <a:latin typeface="Arial" pitchFamily="34" charset="0"/>
              <a:cs typeface="Arial" pitchFamily="34" charset="0"/>
            </a:endParaRPr>
          </a:p>
          <a:p>
            <a:pPr algn="ctr" fontAlgn="auto">
              <a:spcBef>
                <a:spcPts val="0"/>
              </a:spcBef>
              <a:spcAft>
                <a:spcPts val="0"/>
              </a:spcAft>
              <a:defRPr/>
            </a:pP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to</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neighbour</a:t>
            </a:r>
            <a:r>
              <a:rPr lang="es-ES_tradnl" b="1" kern="0" dirty="0" smtClean="0">
                <a:solidFill>
                  <a:srgbClr val="0000CC"/>
                </a:solidFill>
                <a:latin typeface="Arial" pitchFamily="34" charset="0"/>
                <a:cs typeface="Arial" pitchFamily="34" charset="0"/>
              </a:rPr>
              <a:t> amino </a:t>
            </a:r>
            <a:r>
              <a:rPr lang="es-ES_tradnl" b="1" kern="0" dirty="0" err="1" smtClean="0">
                <a:solidFill>
                  <a:srgbClr val="0000CC"/>
                </a:solidFill>
                <a:latin typeface="Arial" pitchFamily="34" charset="0"/>
                <a:cs typeface="Arial" pitchFamily="34" charset="0"/>
              </a:rPr>
              <a:t>groups</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which</a:t>
            </a:r>
            <a:endParaRPr lang="es-ES_tradnl" b="1" kern="0" dirty="0" smtClean="0">
              <a:solidFill>
                <a:srgbClr val="0000CC"/>
              </a:solidFill>
              <a:latin typeface="Arial" pitchFamily="34" charset="0"/>
              <a:cs typeface="Arial" pitchFamily="34" charset="0"/>
            </a:endParaRPr>
          </a:p>
          <a:p>
            <a:pPr algn="ctr" fontAlgn="auto">
              <a:spcBef>
                <a:spcPts val="0"/>
              </a:spcBef>
              <a:spcAft>
                <a:spcPts val="0"/>
              </a:spcAft>
              <a:defRPr/>
            </a:pPr>
            <a:r>
              <a:rPr lang="es-ES_tradnl" b="1" kern="0" dirty="0" err="1" smtClean="0">
                <a:solidFill>
                  <a:srgbClr val="0000CC"/>
                </a:solidFill>
                <a:latin typeface="Arial" pitchFamily="34" charset="0"/>
                <a:cs typeface="Arial" pitchFamily="34" charset="0"/>
              </a:rPr>
              <a:t>improves</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carbamate</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formation</a:t>
            </a:r>
            <a:endParaRPr lang="es-ES_tradnl" b="1" kern="0" dirty="0" smtClean="0">
              <a:solidFill>
                <a:srgbClr val="0000CC"/>
              </a:solidFill>
              <a:latin typeface="Arial" pitchFamily="34" charset="0"/>
              <a:cs typeface="Arial" pitchFamily="34" charset="0"/>
            </a:endParaRPr>
          </a:p>
          <a:p>
            <a:pPr algn="ctr" fontAlgn="auto">
              <a:spcBef>
                <a:spcPts val="0"/>
              </a:spcBef>
              <a:spcAft>
                <a:spcPts val="0"/>
              </a:spcAft>
              <a:defRPr/>
            </a:pPr>
            <a:r>
              <a:rPr lang="es-ES_tradnl" b="1" kern="0" dirty="0" smtClean="0">
                <a:solidFill>
                  <a:srgbClr val="0000CC"/>
                </a:solidFill>
                <a:latin typeface="Arial" pitchFamily="34" charset="0"/>
                <a:cs typeface="Arial" pitchFamily="34" charset="0"/>
              </a:rPr>
              <a:t> and </a:t>
            </a:r>
            <a:r>
              <a:rPr lang="es-ES_tradnl" b="1" kern="0" dirty="0" err="1" smtClean="0">
                <a:solidFill>
                  <a:srgbClr val="0000CC"/>
                </a:solidFill>
                <a:latin typeface="Arial" pitchFamily="34" charset="0"/>
                <a:cs typeface="Arial" pitchFamily="34" charset="0"/>
              </a:rPr>
              <a:t>therefore</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CO2</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adsorption</a:t>
            </a:r>
            <a:r>
              <a:rPr lang="es-ES_tradnl" b="1" kern="0" dirty="0" smtClean="0">
                <a:solidFill>
                  <a:srgbClr val="0000CC"/>
                </a:solidFill>
                <a:latin typeface="Arial" pitchFamily="34" charset="0"/>
                <a:cs typeface="Arial" pitchFamily="34" charset="0"/>
              </a:rPr>
              <a:t>.  </a:t>
            </a:r>
          </a:p>
          <a:p>
            <a:pPr algn="ctr" fontAlgn="auto">
              <a:spcBef>
                <a:spcPts val="0"/>
              </a:spcBef>
              <a:spcAft>
                <a:spcPts val="0"/>
              </a:spcAft>
              <a:defRPr/>
            </a:pPr>
            <a:r>
              <a:rPr lang="es-ES_tradnl" b="1" kern="0" dirty="0" err="1" smtClean="0">
                <a:solidFill>
                  <a:srgbClr val="0000CC"/>
                </a:solidFill>
                <a:latin typeface="Arial" pitchFamily="34" charset="0"/>
                <a:cs typeface="Arial" pitchFamily="34" charset="0"/>
              </a:rPr>
              <a:t>This</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is</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due</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to</a:t>
            </a:r>
            <a:r>
              <a:rPr lang="es-ES_tradnl" b="1" kern="0" dirty="0" smtClean="0">
                <a:solidFill>
                  <a:srgbClr val="0000CC"/>
                </a:solidFill>
                <a:latin typeface="Arial" pitchFamily="34" charset="0"/>
                <a:cs typeface="Arial" pitchFamily="34" charset="0"/>
              </a:rPr>
              <a:t> a </a:t>
            </a:r>
            <a:r>
              <a:rPr lang="es-ES_tradnl" b="1" kern="0" dirty="0" err="1" smtClean="0">
                <a:solidFill>
                  <a:srgbClr val="0000CC"/>
                </a:solidFill>
                <a:latin typeface="Arial" pitchFamily="34" charset="0"/>
                <a:cs typeface="Arial" pitchFamily="34" charset="0"/>
              </a:rPr>
              <a:t>better</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dispersion</a:t>
            </a:r>
            <a:r>
              <a:rPr lang="es-ES_tradnl" b="1" kern="0" dirty="0" smtClean="0">
                <a:solidFill>
                  <a:srgbClr val="0000CC"/>
                </a:solidFill>
                <a:latin typeface="Arial" pitchFamily="34" charset="0"/>
                <a:cs typeface="Arial" pitchFamily="34" charset="0"/>
              </a:rPr>
              <a:t> and </a:t>
            </a:r>
            <a:r>
              <a:rPr lang="es-ES_tradnl" b="1" kern="0" dirty="0" err="1" smtClean="0">
                <a:solidFill>
                  <a:srgbClr val="0000CC"/>
                </a:solidFill>
                <a:latin typeface="Arial" pitchFamily="34" charset="0"/>
                <a:cs typeface="Arial" pitchFamily="34" charset="0"/>
              </a:rPr>
              <a:t>enhanced</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mobility</a:t>
            </a:r>
            <a:r>
              <a:rPr lang="es-ES_tradnl" b="1" kern="0" dirty="0" smtClean="0">
                <a:solidFill>
                  <a:srgbClr val="0000CC"/>
                </a:solidFill>
                <a:latin typeface="Arial" pitchFamily="34" charset="0"/>
                <a:cs typeface="Arial" pitchFamily="34" charset="0"/>
              </a:rPr>
              <a:t> of </a:t>
            </a:r>
            <a:r>
              <a:rPr lang="es-ES_tradnl" b="1" kern="0" dirty="0" err="1" smtClean="0">
                <a:solidFill>
                  <a:srgbClr val="0000CC"/>
                </a:solidFill>
                <a:latin typeface="Arial" pitchFamily="34" charset="0"/>
                <a:cs typeface="Arial" pitchFamily="34" charset="0"/>
              </a:rPr>
              <a:t>impregnated</a:t>
            </a:r>
            <a:r>
              <a:rPr lang="es-ES_tradnl" b="1" kern="0" dirty="0" smtClean="0">
                <a:solidFill>
                  <a:srgbClr val="0000CC"/>
                </a:solidFill>
                <a:latin typeface="Arial" pitchFamily="34" charset="0"/>
                <a:cs typeface="Arial" pitchFamily="34" charset="0"/>
              </a:rPr>
              <a:t> </a:t>
            </a:r>
            <a:r>
              <a:rPr lang="es-ES_tradnl" b="1" kern="0" dirty="0" err="1" smtClean="0">
                <a:solidFill>
                  <a:srgbClr val="0000CC"/>
                </a:solidFill>
                <a:latin typeface="Arial" pitchFamily="34" charset="0"/>
                <a:cs typeface="Arial" pitchFamily="34" charset="0"/>
              </a:rPr>
              <a:t>molecules</a:t>
            </a:r>
            <a:endParaRPr lang="es-ES" kern="0" dirty="0">
              <a:solidFill>
                <a:srgbClr val="0000CC"/>
              </a:solidFill>
              <a:latin typeface="+mn-lt"/>
            </a:endParaRPr>
          </a:p>
        </p:txBody>
      </p:sp>
      <p:pic>
        <p:nvPicPr>
          <p:cNvPr id="20" name="Picture 1"/>
          <p:cNvPicPr>
            <a:picLocks noChangeAspect="1" noChangeArrowheads="1"/>
          </p:cNvPicPr>
          <p:nvPr/>
        </p:nvPicPr>
        <p:blipFill>
          <a:blip r:embed="rId4" cstate="print"/>
          <a:srcRect/>
          <a:stretch>
            <a:fillRect/>
          </a:stretch>
        </p:blipFill>
        <p:spPr bwMode="auto">
          <a:xfrm>
            <a:off x="5364088" y="2708920"/>
            <a:ext cx="2067682" cy="1152128"/>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a:stretch>
            <a:fillRect/>
          </a:stretch>
        </p:blipFill>
        <p:spPr bwMode="auto">
          <a:xfrm>
            <a:off x="5370215" y="1340768"/>
            <a:ext cx="2073315" cy="1152128"/>
          </a:xfrm>
          <a:prstGeom prst="rect">
            <a:avLst/>
          </a:prstGeom>
          <a:noFill/>
          <a:ln w="9525">
            <a:noFill/>
            <a:miter lim="800000"/>
            <a:headEnd/>
            <a:tailEnd/>
          </a:ln>
        </p:spPr>
      </p:pic>
      <p:sp>
        <p:nvSpPr>
          <p:cNvPr id="22" name="CuadroTexto 4"/>
          <p:cNvSpPr txBox="1">
            <a:spLocks noChangeArrowheads="1"/>
          </p:cNvSpPr>
          <p:nvPr/>
        </p:nvSpPr>
        <p:spPr bwMode="auto">
          <a:xfrm>
            <a:off x="7452320" y="3140968"/>
            <a:ext cx="1655762" cy="338137"/>
          </a:xfrm>
          <a:prstGeom prst="rect">
            <a:avLst/>
          </a:prstGeom>
          <a:noFill/>
          <a:ln w="9525">
            <a:noFill/>
            <a:miter lim="800000"/>
            <a:headEnd/>
            <a:tailEnd/>
          </a:ln>
        </p:spPr>
        <p:txBody>
          <a:bodyPr>
            <a:spAutoFit/>
          </a:bodyPr>
          <a:lstStyle/>
          <a:p>
            <a:pPr marL="285750" indent="-285750"/>
            <a:r>
              <a:rPr lang="es-ES" sz="1600" b="1" dirty="0" err="1" smtClean="0">
                <a:cs typeface="Arial" charset="0"/>
              </a:rPr>
              <a:t>Impregnation</a:t>
            </a:r>
            <a:endParaRPr lang="es-ES_tradnl" sz="1600" b="1" dirty="0">
              <a:cs typeface="Arial" charset="0"/>
            </a:endParaRPr>
          </a:p>
        </p:txBody>
      </p:sp>
      <p:sp>
        <p:nvSpPr>
          <p:cNvPr id="23" name="CuadroTexto 4"/>
          <p:cNvSpPr txBox="1">
            <a:spLocks noChangeArrowheads="1"/>
          </p:cNvSpPr>
          <p:nvPr/>
        </p:nvSpPr>
        <p:spPr bwMode="auto">
          <a:xfrm>
            <a:off x="7386439" y="1556792"/>
            <a:ext cx="1722065" cy="825500"/>
          </a:xfrm>
          <a:prstGeom prst="rect">
            <a:avLst/>
          </a:prstGeom>
          <a:noFill/>
          <a:ln w="9525">
            <a:noFill/>
            <a:miter lim="800000"/>
            <a:headEnd/>
            <a:tailEnd/>
          </a:ln>
        </p:spPr>
        <p:txBody>
          <a:bodyPr wrap="square">
            <a:spAutoFit/>
          </a:bodyPr>
          <a:lstStyle/>
          <a:p>
            <a:pPr marL="71438" indent="-285750" algn="ctr"/>
            <a:r>
              <a:rPr lang="es-ES" sz="1600" b="1" dirty="0" err="1" smtClean="0">
                <a:cs typeface="Arial" charset="0"/>
              </a:rPr>
              <a:t>Grafting</a:t>
            </a:r>
            <a:endParaRPr lang="es-ES" sz="1600" b="1" dirty="0">
              <a:cs typeface="Arial" charset="0"/>
            </a:endParaRPr>
          </a:p>
          <a:p>
            <a:pPr marL="71438" indent="-285750" algn="ctr"/>
            <a:r>
              <a:rPr lang="es-ES" sz="1600" b="1" dirty="0">
                <a:cs typeface="Arial" charset="0"/>
              </a:rPr>
              <a:t>+</a:t>
            </a:r>
          </a:p>
          <a:p>
            <a:pPr marL="71438" indent="-285750" algn="ctr"/>
            <a:r>
              <a:rPr lang="es-ES" sz="1600" b="1" dirty="0" err="1" smtClean="0">
                <a:cs typeface="Arial" charset="0"/>
              </a:rPr>
              <a:t>Impregnation</a:t>
            </a:r>
            <a:endParaRPr lang="es-ES_tradnl" sz="1600" b="1" dirty="0">
              <a:cs typeface="Arial" charset="0"/>
            </a:endParaRPr>
          </a:p>
        </p:txBody>
      </p:sp>
      <p:sp>
        <p:nvSpPr>
          <p:cNvPr id="2" name="CuadroTexto 5"/>
          <p:cNvSpPr txBox="1">
            <a:spLocks noChangeArrowheads="1"/>
          </p:cNvSpPr>
          <p:nvPr/>
        </p:nvSpPr>
        <p:spPr bwMode="auto">
          <a:xfrm>
            <a:off x="4716016" y="5374957"/>
            <a:ext cx="4283968" cy="646331"/>
          </a:xfrm>
          <a:prstGeom prst="rect">
            <a:avLst/>
          </a:prstGeom>
          <a:noFill/>
          <a:ln w="9525">
            <a:noFill/>
            <a:miter lim="800000"/>
            <a:headEnd/>
            <a:tailEnd/>
          </a:ln>
        </p:spPr>
        <p:txBody>
          <a:bodyPr wrap="square">
            <a:spAutoFit/>
          </a:bodyPr>
          <a:lstStyle/>
          <a:p>
            <a:pPr algn="ctr"/>
            <a:r>
              <a:rPr lang="en-GB" b="1" dirty="0">
                <a:solidFill>
                  <a:srgbClr val="FF0000"/>
                </a:solidFill>
                <a:cs typeface="Arial" charset="0"/>
              </a:rPr>
              <a:t>A synergic effect </a:t>
            </a:r>
            <a:r>
              <a:rPr lang="en-GB" b="1" dirty="0" smtClean="0">
                <a:solidFill>
                  <a:srgbClr val="FF0000"/>
                </a:solidFill>
                <a:cs typeface="Arial" charset="0"/>
              </a:rPr>
              <a:t>seems to take place</a:t>
            </a:r>
            <a:endParaRPr lang="en-GB" b="1" dirty="0" smtClean="0">
              <a:solidFill>
                <a:srgbClr val="FF0000"/>
              </a:solidFill>
              <a:cs typeface="Arial" charset="0"/>
            </a:endParaRPr>
          </a:p>
          <a:p>
            <a:pPr algn="ctr"/>
            <a:r>
              <a:rPr lang="en-GB" b="1" dirty="0" smtClean="0">
                <a:solidFill>
                  <a:srgbClr val="FF0000"/>
                </a:solidFill>
                <a:cs typeface="Arial" charset="0"/>
              </a:rPr>
              <a:t>for </a:t>
            </a:r>
            <a:r>
              <a:rPr lang="en-GB" b="1" dirty="0">
                <a:solidFill>
                  <a:srgbClr val="FF0000"/>
                </a:solidFill>
                <a:cs typeface="Arial" charset="0"/>
              </a:rPr>
              <a:t>double functionalized </a:t>
            </a:r>
            <a:r>
              <a:rPr lang="en-GB" b="1" dirty="0" smtClean="0">
                <a:solidFill>
                  <a:srgbClr val="FF0000"/>
                </a:solidFill>
                <a:cs typeface="Arial" charset="0"/>
              </a:rPr>
              <a:t>adsorbents</a:t>
            </a:r>
            <a:endParaRPr lang="en-GB" b="1" dirty="0">
              <a:solidFill>
                <a:srgbClr val="FF0000"/>
              </a:solidFill>
              <a:cs typeface="Arial" charset="0"/>
            </a:endParaRPr>
          </a:p>
        </p:txBody>
      </p:sp>
      <p:grpSp>
        <p:nvGrpSpPr>
          <p:cNvPr id="29" name="28 Grupo"/>
          <p:cNvGrpSpPr/>
          <p:nvPr/>
        </p:nvGrpSpPr>
        <p:grpSpPr>
          <a:xfrm>
            <a:off x="107504" y="1052736"/>
            <a:ext cx="4753868" cy="3583363"/>
            <a:chOff x="107504" y="1052736"/>
            <a:chExt cx="4753868" cy="3583363"/>
          </a:xfrm>
        </p:grpSpPr>
        <p:graphicFrame>
          <p:nvGraphicFramePr>
            <p:cNvPr id="293930" name="Object 42"/>
            <p:cNvGraphicFramePr>
              <a:graphicFrameLocks noChangeAspect="1"/>
            </p:cNvGraphicFramePr>
            <p:nvPr/>
          </p:nvGraphicFramePr>
          <p:xfrm>
            <a:off x="107504" y="1052736"/>
            <a:ext cx="4753868" cy="3583363"/>
          </p:xfrm>
          <a:graphic>
            <a:graphicData uri="http://schemas.openxmlformats.org/presentationml/2006/ole">
              <p:oleObj spid="_x0000_s333826" name="Graph" r:id="rId6" imgW="2125440" imgH="1690560" progId="">
                <p:embed/>
              </p:oleObj>
            </a:graphicData>
          </a:graphic>
        </p:graphicFrame>
        <p:cxnSp>
          <p:nvCxnSpPr>
            <p:cNvPr id="28" name="27 Conector recto"/>
            <p:cNvCxnSpPr/>
            <p:nvPr/>
          </p:nvCxnSpPr>
          <p:spPr>
            <a:xfrm flipV="1">
              <a:off x="1547664" y="1268760"/>
              <a:ext cx="0" cy="27363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24 Conector recto de flecha"/>
          <p:cNvCxnSpPr/>
          <p:nvPr/>
        </p:nvCxnSpPr>
        <p:spPr>
          <a:xfrm flipH="1">
            <a:off x="4572000" y="1988840"/>
            <a:ext cx="720080"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stCxn id="20" idx="1"/>
          </p:cNvCxnSpPr>
          <p:nvPr/>
        </p:nvCxnSpPr>
        <p:spPr>
          <a:xfrm flipH="1" flipV="1">
            <a:off x="4572000" y="3068960"/>
            <a:ext cx="792088"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dirty="0" smtClean="0">
                <a:cs typeface="Arial" charset="0"/>
              </a:rPr>
              <a:t>(2)</a:t>
            </a:r>
            <a:endParaRPr lang="es-ES" sz="2000" dirty="0">
              <a:solidFill>
                <a:srgbClr val="000099"/>
              </a:solidFill>
              <a:cs typeface="Arial" charset="0"/>
            </a:endParaRPr>
          </a:p>
        </p:txBody>
      </p:sp>
      <p:sp>
        <p:nvSpPr>
          <p:cNvPr id="15" name="14 CuadroTexto"/>
          <p:cNvSpPr txBox="1"/>
          <p:nvPr/>
        </p:nvSpPr>
        <p:spPr>
          <a:xfrm>
            <a:off x="4893568" y="4005064"/>
            <a:ext cx="3890809" cy="1200329"/>
          </a:xfrm>
          <a:prstGeom prst="rect">
            <a:avLst/>
          </a:prstGeom>
          <a:noFill/>
        </p:spPr>
        <p:txBody>
          <a:bodyPr wrap="none" rtlCol="0">
            <a:spAutoFit/>
          </a:bodyPr>
          <a:lstStyle/>
          <a:p>
            <a:pPr algn="ctr"/>
            <a:r>
              <a:rPr lang="es-ES" b="1" dirty="0" err="1" smtClean="0">
                <a:solidFill>
                  <a:srgbClr val="0000CC"/>
                </a:solidFill>
              </a:rPr>
              <a:t>Increased</a:t>
            </a:r>
            <a:r>
              <a:rPr lang="es-ES" b="1" dirty="0" smtClean="0">
                <a:solidFill>
                  <a:srgbClr val="0000CC"/>
                </a:solidFill>
              </a:rPr>
              <a:t> </a:t>
            </a:r>
            <a:r>
              <a:rPr lang="es-ES" b="1" dirty="0" err="1" smtClean="0">
                <a:solidFill>
                  <a:srgbClr val="0000CC"/>
                </a:solidFill>
              </a:rPr>
              <a:t>CO2</a:t>
            </a:r>
            <a:r>
              <a:rPr lang="es-ES" b="1" dirty="0" smtClean="0">
                <a:solidFill>
                  <a:srgbClr val="0000CC"/>
                </a:solidFill>
              </a:rPr>
              <a:t> </a:t>
            </a:r>
            <a:r>
              <a:rPr lang="es-ES" b="1" dirty="0" err="1" smtClean="0">
                <a:solidFill>
                  <a:srgbClr val="0000CC"/>
                </a:solidFill>
              </a:rPr>
              <a:t>adsorption</a:t>
            </a:r>
            <a:r>
              <a:rPr lang="es-ES" b="1" dirty="0" smtClean="0">
                <a:solidFill>
                  <a:srgbClr val="0000CC"/>
                </a:solidFill>
              </a:rPr>
              <a:t> </a:t>
            </a:r>
            <a:r>
              <a:rPr lang="es-ES" b="1" dirty="0" err="1" smtClean="0">
                <a:solidFill>
                  <a:srgbClr val="0000CC"/>
                </a:solidFill>
              </a:rPr>
              <a:t>for</a:t>
            </a:r>
            <a:endParaRPr lang="es-ES" b="1" dirty="0" smtClean="0">
              <a:solidFill>
                <a:srgbClr val="0000CC"/>
              </a:solidFill>
            </a:endParaRPr>
          </a:p>
          <a:p>
            <a:pPr algn="ctr"/>
            <a:r>
              <a:rPr lang="es-ES" b="1" dirty="0" err="1" smtClean="0">
                <a:solidFill>
                  <a:srgbClr val="0000CC"/>
                </a:solidFill>
              </a:rPr>
              <a:t>grafted+impregnated</a:t>
            </a:r>
            <a:r>
              <a:rPr lang="es-ES" b="1" dirty="0" smtClean="0">
                <a:solidFill>
                  <a:srgbClr val="0000CC"/>
                </a:solidFill>
              </a:rPr>
              <a:t> </a:t>
            </a:r>
            <a:r>
              <a:rPr lang="es-ES" b="1" dirty="0" err="1" smtClean="0">
                <a:solidFill>
                  <a:srgbClr val="0000CC"/>
                </a:solidFill>
              </a:rPr>
              <a:t>materials</a:t>
            </a:r>
            <a:r>
              <a:rPr lang="es-ES" b="1" dirty="0" smtClean="0">
                <a:solidFill>
                  <a:srgbClr val="0000CC"/>
                </a:solidFill>
              </a:rPr>
              <a:t> </a:t>
            </a:r>
          </a:p>
          <a:p>
            <a:pPr algn="ctr"/>
            <a:r>
              <a:rPr lang="es-ES" b="1" dirty="0" smtClean="0">
                <a:solidFill>
                  <a:srgbClr val="0000CC"/>
                </a:solidFill>
              </a:rPr>
              <a:t>(</a:t>
            </a:r>
            <a:r>
              <a:rPr lang="es-ES" b="1" dirty="0" err="1" smtClean="0">
                <a:solidFill>
                  <a:srgbClr val="0000CC"/>
                </a:solidFill>
              </a:rPr>
              <a:t>not</a:t>
            </a:r>
            <a:r>
              <a:rPr lang="es-ES" b="1" dirty="0" smtClean="0">
                <a:solidFill>
                  <a:srgbClr val="0000CC"/>
                </a:solidFill>
              </a:rPr>
              <a:t> </a:t>
            </a:r>
            <a:r>
              <a:rPr lang="es-ES" b="1" dirty="0" err="1" smtClean="0">
                <a:solidFill>
                  <a:srgbClr val="0000CC"/>
                </a:solidFill>
              </a:rPr>
              <a:t>only</a:t>
            </a:r>
            <a:r>
              <a:rPr lang="es-ES" b="1" dirty="0" smtClean="0">
                <a:solidFill>
                  <a:srgbClr val="0000CC"/>
                </a:solidFill>
              </a:rPr>
              <a:t> </a:t>
            </a:r>
            <a:r>
              <a:rPr lang="es-ES" b="1" dirty="0" err="1" smtClean="0">
                <a:solidFill>
                  <a:srgbClr val="0000CC"/>
                </a:solidFill>
              </a:rPr>
              <a:t>due</a:t>
            </a:r>
            <a:r>
              <a:rPr lang="es-ES" b="1" dirty="0" smtClean="0">
                <a:solidFill>
                  <a:srgbClr val="0000CC"/>
                </a:solidFill>
              </a:rPr>
              <a:t> </a:t>
            </a:r>
            <a:r>
              <a:rPr lang="es-ES" b="1" dirty="0" err="1" smtClean="0">
                <a:solidFill>
                  <a:srgbClr val="0000CC"/>
                </a:solidFill>
              </a:rPr>
              <a:t>to</a:t>
            </a:r>
            <a:r>
              <a:rPr lang="es-ES" b="1" dirty="0" smtClean="0">
                <a:solidFill>
                  <a:srgbClr val="0000CC"/>
                </a:solidFill>
              </a:rPr>
              <a:t> </a:t>
            </a:r>
            <a:r>
              <a:rPr lang="es-ES" b="1" dirty="0" err="1" smtClean="0">
                <a:solidFill>
                  <a:srgbClr val="0000CC"/>
                </a:solidFill>
              </a:rPr>
              <a:t>higher</a:t>
            </a:r>
            <a:r>
              <a:rPr lang="es-ES" b="1" dirty="0" smtClean="0">
                <a:solidFill>
                  <a:srgbClr val="0000CC"/>
                </a:solidFill>
              </a:rPr>
              <a:t> </a:t>
            </a:r>
            <a:r>
              <a:rPr lang="es-ES" b="1" dirty="0" smtClean="0">
                <a:solidFill>
                  <a:srgbClr val="0000CC"/>
                </a:solidFill>
              </a:rPr>
              <a:t>N </a:t>
            </a:r>
            <a:r>
              <a:rPr lang="es-ES" b="1" dirty="0" err="1" smtClean="0">
                <a:solidFill>
                  <a:srgbClr val="0000CC"/>
                </a:solidFill>
              </a:rPr>
              <a:t>content</a:t>
            </a:r>
            <a:r>
              <a:rPr lang="es-ES" b="1" dirty="0" smtClean="0">
                <a:solidFill>
                  <a:srgbClr val="0000CC"/>
                </a:solidFill>
              </a:rPr>
              <a:t>)</a:t>
            </a:r>
          </a:p>
          <a:p>
            <a:pPr algn="ctr"/>
            <a:r>
              <a:rPr lang="es-ES" b="1" dirty="0" smtClean="0">
                <a:solidFill>
                  <a:srgbClr val="0000CC"/>
                </a:solidFill>
              </a:rPr>
              <a:t>140 </a:t>
            </a:r>
            <a:r>
              <a:rPr lang="es-ES" b="1" dirty="0" smtClean="0">
                <a:solidFill>
                  <a:srgbClr val="0000CC"/>
                </a:solidFill>
              </a:rPr>
              <a:t>mg/g (</a:t>
            </a:r>
            <a:r>
              <a:rPr lang="es-ES" b="1" dirty="0" err="1" smtClean="0">
                <a:solidFill>
                  <a:srgbClr val="0000CC"/>
                </a:solidFill>
              </a:rPr>
              <a:t>45ºC</a:t>
            </a:r>
            <a:r>
              <a:rPr lang="es-ES" b="1" dirty="0" smtClean="0">
                <a:solidFill>
                  <a:srgbClr val="0000CC"/>
                </a:solidFill>
              </a:rPr>
              <a:t>, 1 bar)</a:t>
            </a:r>
            <a:endParaRPr lang="es-ES" b="1" dirty="0">
              <a:solidFill>
                <a:srgbClr val="0000CC"/>
              </a:solidFill>
            </a:endParaRPr>
          </a:p>
        </p:txBody>
      </p:sp>
      <p:sp>
        <p:nvSpPr>
          <p:cNvPr id="18" name="CuadroTexto 5"/>
          <p:cNvSpPr txBox="1">
            <a:spLocks noChangeArrowheads="1"/>
          </p:cNvSpPr>
          <p:nvPr/>
        </p:nvSpPr>
        <p:spPr bwMode="auto">
          <a:xfrm>
            <a:off x="5148064" y="836712"/>
            <a:ext cx="3779912" cy="584775"/>
          </a:xfrm>
          <a:prstGeom prst="rect">
            <a:avLst/>
          </a:prstGeom>
          <a:noFill/>
          <a:ln w="9525">
            <a:noFill/>
            <a:miter lim="800000"/>
            <a:headEnd/>
            <a:tailEnd/>
          </a:ln>
        </p:spPr>
        <p:txBody>
          <a:bodyPr wrap="square">
            <a:spAutoFit/>
          </a:bodyPr>
          <a:lstStyle/>
          <a:p>
            <a:pPr algn="ctr"/>
            <a:r>
              <a:rPr lang="en-GB" sz="1600" b="1" dirty="0" smtClean="0">
                <a:solidFill>
                  <a:srgbClr val="0000CC"/>
                </a:solidFill>
                <a:cs typeface="Arial" charset="0"/>
              </a:rPr>
              <a:t>Irreversible adsorption (</a:t>
            </a:r>
            <a:r>
              <a:rPr lang="en-GB" sz="1600" b="1" dirty="0" err="1" smtClean="0">
                <a:solidFill>
                  <a:srgbClr val="0000CC"/>
                </a:solidFill>
                <a:cs typeface="Arial" charset="0"/>
              </a:rPr>
              <a:t>chemisorption</a:t>
            </a:r>
            <a:r>
              <a:rPr lang="en-GB" sz="1600" b="1" dirty="0" smtClean="0">
                <a:solidFill>
                  <a:srgbClr val="0000CC"/>
                </a:solidFill>
                <a:cs typeface="Arial" charset="0"/>
              </a:rPr>
              <a:t>)</a:t>
            </a:r>
            <a:endParaRPr lang="en-GB" sz="1600" b="1" dirty="0">
              <a:solidFill>
                <a:srgbClr val="0000CC"/>
              </a:solidFill>
              <a:cs typeface="Arial" charset="0"/>
            </a:endParaRPr>
          </a:p>
        </p:txBody>
      </p:sp>
      <p:sp>
        <p:nvSpPr>
          <p:cNvPr id="19" name="18 CuadroTexto"/>
          <p:cNvSpPr txBox="1"/>
          <p:nvPr/>
        </p:nvSpPr>
        <p:spPr>
          <a:xfrm>
            <a:off x="1331640" y="6453336"/>
            <a:ext cx="2189510" cy="307777"/>
          </a:xfrm>
          <a:prstGeom prst="rect">
            <a:avLst/>
          </a:prstGeom>
          <a:noFill/>
        </p:spPr>
        <p:txBody>
          <a:bodyPr wrap="none" rtlCol="0">
            <a:spAutoFit/>
          </a:bodyPr>
          <a:lstStyle/>
          <a:p>
            <a:r>
              <a:rPr lang="es-ES" sz="1400" b="1" i="1" dirty="0" err="1" smtClean="0">
                <a:solidFill>
                  <a:srgbClr val="0000CC"/>
                </a:solidFill>
              </a:rPr>
              <a:t>Yue</a:t>
            </a:r>
            <a:r>
              <a:rPr lang="es-ES" sz="1400" b="1" i="1" dirty="0" smtClean="0">
                <a:solidFill>
                  <a:srgbClr val="0000CC"/>
                </a:solidFill>
              </a:rPr>
              <a:t>, 2008 </a:t>
            </a:r>
            <a:r>
              <a:rPr lang="es-ES" sz="1400" b="1" i="1" dirty="0" err="1" smtClean="0">
                <a:solidFill>
                  <a:srgbClr val="0000CC"/>
                </a:solidFill>
              </a:rPr>
              <a:t>Chem</a:t>
            </a:r>
            <a:r>
              <a:rPr lang="es-ES" sz="1400" b="1" i="1" dirty="0" smtClean="0">
                <a:solidFill>
                  <a:srgbClr val="0000CC"/>
                </a:solidFill>
              </a:rPr>
              <a:t>. </a:t>
            </a:r>
            <a:r>
              <a:rPr lang="es-ES" sz="1400" b="1" i="1" dirty="0" err="1" smtClean="0">
                <a:solidFill>
                  <a:srgbClr val="0000CC"/>
                </a:solidFill>
              </a:rPr>
              <a:t>Eur</a:t>
            </a:r>
            <a:r>
              <a:rPr lang="es-ES" sz="1400" b="1" i="1" dirty="0" smtClean="0">
                <a:solidFill>
                  <a:srgbClr val="0000CC"/>
                </a:solidFill>
              </a:rPr>
              <a:t>. J.</a:t>
            </a:r>
            <a:endParaRPr lang="es-ES" sz="14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929" name="Group 41"/>
          <p:cNvGraphicFramePr>
            <a:graphicFrameLocks noGrp="1"/>
          </p:cNvGraphicFramePr>
          <p:nvPr/>
        </p:nvGraphicFramePr>
        <p:xfrm>
          <a:off x="1331641" y="1412776"/>
          <a:ext cx="5760639" cy="2283505"/>
        </p:xfrm>
        <a:graphic>
          <a:graphicData uri="http://schemas.openxmlformats.org/drawingml/2006/table">
            <a:tbl>
              <a:tblPr/>
              <a:tblGrid>
                <a:gridCol w="2592287"/>
                <a:gridCol w="923767"/>
                <a:gridCol w="1197112"/>
                <a:gridCol w="1047473"/>
              </a:tblGrid>
              <a:tr h="5724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N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wt</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mg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_tradnl"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CO</a:t>
                      </a:r>
                      <a:r>
                        <a:rPr kumimoji="0" lang="es-ES_tradnl" sz="1400" b="1" i="0" u="none" strike="noStrike" cap="none" normalizeH="0" baseline="-25000" dirty="0"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N</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4758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4.4</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66</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0.48</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4758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PE-SBA15-e-PEI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9.0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80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0.28</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312072">
                <a:tc>
                  <a:txBody>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s-ES_tradnl" sz="1400" b="1" i="0" u="none" strike="noStrike" cap="none" normalizeH="0" baseline="0" dirty="0" smtClean="0">
                          <a:ln>
                            <a:noFill/>
                          </a:ln>
                          <a:solidFill>
                            <a:srgbClr val="006600"/>
                          </a:solidFill>
                          <a:effectLst/>
                          <a:latin typeface="Arial" charset="0"/>
                          <a:ea typeface="Times New Roman" pitchFamily="18" charset="0"/>
                          <a:cs typeface="Arial" charset="0"/>
                        </a:rPr>
                        <a:t>PE-SBA15-e-(N)-6-PEI (30)</a:t>
                      </a:r>
                      <a:endPar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10.7</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111</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6600"/>
                          </a:solidFill>
                          <a:effectLst/>
                          <a:latin typeface="Arial" charset="0"/>
                          <a:ea typeface="Times New Roman" pitchFamily="18" charset="0"/>
                          <a:cs typeface="Arial" charset="0"/>
                        </a:rPr>
                        <a:t>0.33</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4758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PE-SBA15-e-TEPA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9.4</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95</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0.32</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348279">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CC"/>
                          </a:solidFill>
                          <a:effectLst/>
                          <a:latin typeface="Arial" charset="0"/>
                          <a:ea typeface="Times New Roman" pitchFamily="18" charset="0"/>
                          <a:cs typeface="Arial" charset="0"/>
                        </a:rPr>
                        <a:t>PE-SBA15-e-(N)-6-TEPA (30)</a:t>
                      </a:r>
                      <a:endPar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11.1</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139</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0.40</a:t>
                      </a:r>
                    </a:p>
                  </a:txBody>
                  <a:tcPr marL="44450" marR="4445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93927" name="Rectangle 136"/>
          <p:cNvSpPr>
            <a:spLocks noChangeArrowheads="1"/>
          </p:cNvSpPr>
          <p:nvPr/>
        </p:nvSpPr>
        <p:spPr bwMode="auto">
          <a:xfrm>
            <a:off x="6300638" y="2408696"/>
            <a:ext cx="568325" cy="576262"/>
          </a:xfrm>
          <a:prstGeom prst="rect">
            <a:avLst/>
          </a:prstGeom>
          <a:noFill/>
          <a:ln w="28575">
            <a:solidFill>
              <a:srgbClr val="C00000"/>
            </a:solidFill>
            <a:miter lim="800000"/>
            <a:headEnd/>
            <a:tailEnd/>
          </a:ln>
        </p:spPr>
        <p:txBody>
          <a:bodyPr wrap="none" anchor="ctr"/>
          <a:lstStyle/>
          <a:p>
            <a:endParaRPr lang="en-US">
              <a:solidFill>
                <a:srgbClr val="C00000"/>
              </a:solidFill>
            </a:endParaRPr>
          </a:p>
        </p:txBody>
      </p:sp>
      <p:sp>
        <p:nvSpPr>
          <p:cNvPr id="293928" name="Rectangle 137"/>
          <p:cNvSpPr>
            <a:spLocks noChangeArrowheads="1"/>
          </p:cNvSpPr>
          <p:nvPr/>
        </p:nvSpPr>
        <p:spPr bwMode="auto">
          <a:xfrm>
            <a:off x="6310163" y="3089151"/>
            <a:ext cx="568325" cy="576064"/>
          </a:xfrm>
          <a:prstGeom prst="rect">
            <a:avLst/>
          </a:prstGeom>
          <a:noFill/>
          <a:ln w="28575">
            <a:solidFill>
              <a:srgbClr val="C00000"/>
            </a:solidFill>
            <a:miter lim="800000"/>
            <a:headEnd/>
            <a:tailEnd/>
          </a:ln>
        </p:spPr>
        <p:txBody>
          <a:bodyPr wrap="none" anchor="ctr"/>
          <a:lstStyle/>
          <a:p>
            <a:endParaRPr lang="en-US">
              <a:solidFill>
                <a:srgbClr val="C00000"/>
              </a:solidFill>
            </a:endParaRPr>
          </a:p>
        </p:txBody>
      </p:sp>
      <p:sp>
        <p:nvSpPr>
          <p:cNvPr id="28" name="Text Box 71"/>
          <p:cNvSpPr txBox="1">
            <a:spLocks noChangeArrowheads="1"/>
          </p:cNvSpPr>
          <p:nvPr/>
        </p:nvSpPr>
        <p:spPr bwMode="auto">
          <a:xfrm>
            <a:off x="9600" y="6505599"/>
            <a:ext cx="7010672" cy="307777"/>
          </a:xfrm>
          <a:prstGeom prst="rect">
            <a:avLst/>
          </a:prstGeom>
          <a:noFill/>
          <a:ln w="9525">
            <a:noFill/>
            <a:miter lim="800000"/>
            <a:headEnd/>
            <a:tailEnd/>
          </a:ln>
        </p:spPr>
        <p:txBody>
          <a:bodyPr wrap="square">
            <a:spAutoFit/>
          </a:bodyPr>
          <a:lstStyle/>
          <a:p>
            <a:pPr algn="ctr"/>
            <a:r>
              <a:rPr lang="en-US" sz="1400" b="1" dirty="0">
                <a:solidFill>
                  <a:srgbClr val="CC0000"/>
                </a:solidFill>
              </a:rPr>
              <a:t>Sanz et al. </a:t>
            </a:r>
            <a:r>
              <a:rPr lang="en-US" sz="1400" b="1" i="1" dirty="0">
                <a:solidFill>
                  <a:srgbClr val="CC0000"/>
                </a:solidFill>
              </a:rPr>
              <a:t>J. Mater. Chem. </a:t>
            </a:r>
            <a:r>
              <a:rPr lang="en-US" sz="1400" b="1" i="1" dirty="0" smtClean="0">
                <a:solidFill>
                  <a:srgbClr val="CC0000"/>
                </a:solidFill>
              </a:rPr>
              <a:t>A </a:t>
            </a:r>
            <a:r>
              <a:rPr lang="en-US" sz="1400" b="1" dirty="0" smtClean="0">
                <a:solidFill>
                  <a:srgbClr val="CC0000"/>
                </a:solidFill>
              </a:rPr>
              <a:t>1 </a:t>
            </a:r>
            <a:r>
              <a:rPr lang="en-US" sz="1400" b="1" dirty="0">
                <a:solidFill>
                  <a:srgbClr val="CC0000"/>
                </a:solidFill>
              </a:rPr>
              <a:t>(2013) 1956-1962</a:t>
            </a:r>
          </a:p>
        </p:txBody>
      </p:sp>
      <p:sp>
        <p:nvSpPr>
          <p:cNvPr id="29" name="CuadroTexto 5"/>
          <p:cNvSpPr txBox="1">
            <a:spLocks noChangeArrowheads="1"/>
          </p:cNvSpPr>
          <p:nvPr/>
        </p:nvSpPr>
        <p:spPr bwMode="auto">
          <a:xfrm>
            <a:off x="971600" y="4437112"/>
            <a:ext cx="7056784" cy="646331"/>
          </a:xfrm>
          <a:prstGeom prst="rect">
            <a:avLst/>
          </a:prstGeom>
          <a:noFill/>
          <a:ln w="9525">
            <a:solidFill>
              <a:srgbClr val="C00000"/>
            </a:solidFill>
            <a:miter lim="800000"/>
            <a:headEnd/>
            <a:tailEnd/>
          </a:ln>
        </p:spPr>
        <p:txBody>
          <a:bodyPr wrap="square">
            <a:spAutoFit/>
          </a:bodyPr>
          <a:lstStyle/>
          <a:p>
            <a:pPr algn="ctr"/>
            <a:r>
              <a:rPr lang="en-GB" b="1" dirty="0" smtClean="0">
                <a:solidFill>
                  <a:srgbClr val="C00000"/>
                </a:solidFill>
                <a:cs typeface="Arial" charset="0"/>
              </a:rPr>
              <a:t>Efficiency of amino groups </a:t>
            </a:r>
            <a:r>
              <a:rPr lang="en-GB" b="1" dirty="0" smtClean="0">
                <a:solidFill>
                  <a:srgbClr val="C00000"/>
                </a:solidFill>
                <a:cs typeface="Arial" charset="0"/>
              </a:rPr>
              <a:t>is </a:t>
            </a:r>
            <a:r>
              <a:rPr lang="en-GB" b="1" dirty="0" smtClean="0">
                <a:solidFill>
                  <a:srgbClr val="C00000"/>
                </a:solidFill>
                <a:cs typeface="Arial" charset="0"/>
              </a:rPr>
              <a:t>also higher compared to impregnated materials, </a:t>
            </a:r>
            <a:r>
              <a:rPr lang="en-GB" b="1" dirty="0" smtClean="0">
                <a:solidFill>
                  <a:srgbClr val="C00000"/>
                </a:solidFill>
                <a:cs typeface="Arial" charset="0"/>
              </a:rPr>
              <a:t>particularly </a:t>
            </a:r>
            <a:r>
              <a:rPr lang="en-GB" b="1" dirty="0" smtClean="0">
                <a:solidFill>
                  <a:srgbClr val="C00000"/>
                </a:solidFill>
                <a:cs typeface="Arial" charset="0"/>
              </a:rPr>
              <a:t>for </a:t>
            </a:r>
            <a:r>
              <a:rPr lang="en-GB" b="1" dirty="0" err="1" smtClean="0">
                <a:solidFill>
                  <a:srgbClr val="C00000"/>
                </a:solidFill>
                <a:cs typeface="Arial" charset="0"/>
              </a:rPr>
              <a:t>TEPA</a:t>
            </a:r>
            <a:endParaRPr lang="en-GB" b="1" dirty="0">
              <a:solidFill>
                <a:srgbClr val="C00000"/>
              </a:solidFill>
              <a:cs typeface="Arial" charset="0"/>
            </a:endParaRPr>
          </a:p>
        </p:txBody>
      </p:sp>
      <p:sp>
        <p:nvSpPr>
          <p:cNvPr id="12" name="Rectangle 136"/>
          <p:cNvSpPr>
            <a:spLocks noChangeArrowheads="1"/>
          </p:cNvSpPr>
          <p:nvPr/>
        </p:nvSpPr>
        <p:spPr bwMode="auto">
          <a:xfrm>
            <a:off x="5148064" y="2406374"/>
            <a:ext cx="568325" cy="576262"/>
          </a:xfrm>
          <a:prstGeom prst="rect">
            <a:avLst/>
          </a:prstGeom>
          <a:noFill/>
          <a:ln w="28575">
            <a:solidFill>
              <a:srgbClr val="FF0000"/>
            </a:solidFill>
            <a:miter lim="800000"/>
            <a:headEnd/>
            <a:tailEnd/>
          </a:ln>
        </p:spPr>
        <p:txBody>
          <a:bodyPr wrap="none" anchor="ctr"/>
          <a:lstStyle/>
          <a:p>
            <a:endParaRPr lang="en-US"/>
          </a:p>
        </p:txBody>
      </p:sp>
      <p:sp>
        <p:nvSpPr>
          <p:cNvPr id="13" name="Rectangle 137"/>
          <p:cNvSpPr>
            <a:spLocks noChangeArrowheads="1"/>
          </p:cNvSpPr>
          <p:nvPr/>
        </p:nvSpPr>
        <p:spPr bwMode="auto">
          <a:xfrm>
            <a:off x="5157589" y="3086829"/>
            <a:ext cx="568325" cy="576064"/>
          </a:xfrm>
          <a:prstGeom prst="rect">
            <a:avLst/>
          </a:prstGeom>
          <a:noFill/>
          <a:ln w="28575">
            <a:solidFill>
              <a:srgbClr val="FF0000"/>
            </a:solidFill>
            <a:miter lim="800000"/>
            <a:headEnd/>
            <a:tailEnd/>
          </a:ln>
        </p:spPr>
        <p:txBody>
          <a:bodyPr wrap="none" anchor="ctr"/>
          <a:lstStyle/>
          <a:p>
            <a:endParaRPr lang="en-US"/>
          </a:p>
        </p:txBody>
      </p:sp>
      <p:sp>
        <p:nvSpPr>
          <p:cNvPr id="14" name="CuadroTexto 5"/>
          <p:cNvSpPr txBox="1">
            <a:spLocks noChangeArrowheads="1"/>
          </p:cNvSpPr>
          <p:nvPr/>
        </p:nvSpPr>
        <p:spPr bwMode="auto">
          <a:xfrm>
            <a:off x="1043608" y="4005064"/>
            <a:ext cx="7056784" cy="369332"/>
          </a:xfrm>
          <a:prstGeom prst="rect">
            <a:avLst/>
          </a:prstGeom>
          <a:noFill/>
          <a:ln w="9525">
            <a:noFill/>
            <a:miter lim="800000"/>
            <a:headEnd/>
            <a:tailEnd/>
          </a:ln>
        </p:spPr>
        <p:txBody>
          <a:bodyPr wrap="square">
            <a:spAutoFit/>
          </a:bodyPr>
          <a:lstStyle/>
          <a:p>
            <a:pPr algn="ctr"/>
            <a:r>
              <a:rPr lang="en-GB" b="1" dirty="0" smtClean="0">
                <a:solidFill>
                  <a:srgbClr val="FF0000"/>
                </a:solidFill>
                <a:cs typeface="Arial" charset="0"/>
              </a:rPr>
              <a:t>CO</a:t>
            </a:r>
            <a:r>
              <a:rPr lang="en-GB" b="1" baseline="-25000" dirty="0" smtClean="0">
                <a:solidFill>
                  <a:srgbClr val="FF0000"/>
                </a:solidFill>
                <a:cs typeface="Arial" charset="0"/>
              </a:rPr>
              <a:t>2</a:t>
            </a:r>
            <a:r>
              <a:rPr lang="en-GB" b="1" dirty="0" smtClean="0">
                <a:solidFill>
                  <a:srgbClr val="FF0000"/>
                </a:solidFill>
                <a:cs typeface="Arial" charset="0"/>
              </a:rPr>
              <a:t> adsorption in double-functionalized materials is higher</a:t>
            </a:r>
            <a:endParaRPr lang="en-GB" b="1" dirty="0">
              <a:solidFill>
                <a:srgbClr val="FF0000"/>
              </a:solidFill>
              <a:cs typeface="Arial" charset="0"/>
            </a:endParaRPr>
          </a:p>
        </p:txBody>
      </p:sp>
      <p:sp>
        <p:nvSpPr>
          <p:cNvPr id="15"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dirty="0" smtClean="0">
                <a:cs typeface="Arial" charset="0"/>
              </a:rPr>
              <a:t>(3)</a:t>
            </a:r>
            <a:endParaRPr lang="es-ES" sz="2000" dirty="0">
              <a:solidFill>
                <a:srgbClr val="000099"/>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39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39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27" grpId="0" animBg="1"/>
      <p:bldP spid="293928" grpId="0" animBg="1"/>
      <p:bldP spid="29" grpId="0" animBg="1"/>
      <p:bldP spid="12" grpId="0" animBg="1"/>
      <p:bldP spid="13"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35 Grupo"/>
          <p:cNvGrpSpPr/>
          <p:nvPr/>
        </p:nvGrpSpPr>
        <p:grpSpPr>
          <a:xfrm>
            <a:off x="4354958" y="1052736"/>
            <a:ext cx="4681538" cy="3487738"/>
            <a:chOff x="4354958" y="1052736"/>
            <a:chExt cx="4681538" cy="3487738"/>
          </a:xfrm>
        </p:grpSpPr>
        <p:grpSp>
          <p:nvGrpSpPr>
            <p:cNvPr id="19" name="18 Grupo"/>
            <p:cNvGrpSpPr/>
            <p:nvPr/>
          </p:nvGrpSpPr>
          <p:grpSpPr>
            <a:xfrm>
              <a:off x="4354958" y="1052736"/>
              <a:ext cx="4681538" cy="3487738"/>
              <a:chOff x="4354958" y="1052736"/>
              <a:chExt cx="4681538" cy="3487738"/>
            </a:xfrm>
          </p:grpSpPr>
          <p:graphicFrame>
            <p:nvGraphicFramePr>
              <p:cNvPr id="293889" name="Object 1"/>
              <p:cNvGraphicFramePr>
                <a:graphicFrameLocks noChangeAspect="1"/>
              </p:cNvGraphicFramePr>
              <p:nvPr/>
            </p:nvGraphicFramePr>
            <p:xfrm>
              <a:off x="4354958" y="1052736"/>
              <a:ext cx="4681538" cy="3487738"/>
            </p:xfrm>
            <a:graphic>
              <a:graphicData uri="http://schemas.openxmlformats.org/presentationml/2006/ole">
                <p:oleObj spid="_x0000_s293889" name="Graph" r:id="rId4" imgW="2102400" imgH="1657440" progId="">
                  <p:embed/>
                </p:oleObj>
              </a:graphicData>
            </a:graphic>
          </p:graphicFrame>
          <p:cxnSp>
            <p:nvCxnSpPr>
              <p:cNvPr id="15" name="14 Conector recto"/>
              <p:cNvCxnSpPr/>
              <p:nvPr/>
            </p:nvCxnSpPr>
            <p:spPr>
              <a:xfrm flipV="1">
                <a:off x="5767670" y="1196752"/>
                <a:ext cx="0" cy="27363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1" name="30 Conector recto"/>
            <p:cNvCxnSpPr/>
            <p:nvPr/>
          </p:nvCxnSpPr>
          <p:spPr>
            <a:xfrm>
              <a:off x="5191044" y="2017868"/>
              <a:ext cx="5760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CuadroTexto 5"/>
          <p:cNvSpPr txBox="1">
            <a:spLocks noChangeArrowheads="1"/>
          </p:cNvSpPr>
          <p:nvPr/>
        </p:nvSpPr>
        <p:spPr bwMode="auto">
          <a:xfrm>
            <a:off x="323528" y="3140968"/>
            <a:ext cx="4392042" cy="1323439"/>
          </a:xfrm>
          <a:prstGeom prst="rect">
            <a:avLst/>
          </a:prstGeom>
          <a:noFill/>
          <a:ln w="9525">
            <a:noFill/>
            <a:miter lim="800000"/>
            <a:headEnd/>
            <a:tailEnd/>
          </a:ln>
        </p:spPr>
        <p:txBody>
          <a:bodyPr wrap="square">
            <a:spAutoFit/>
          </a:bodyPr>
          <a:lstStyle/>
          <a:p>
            <a:r>
              <a:rPr lang="en-GB" sz="1600" b="1" dirty="0">
                <a:solidFill>
                  <a:srgbClr val="0000CC"/>
                </a:solidFill>
                <a:cs typeface="Arial" charset="0"/>
              </a:rPr>
              <a:t>For higher organic </a:t>
            </a:r>
            <a:r>
              <a:rPr lang="en-GB" sz="1600" b="1" dirty="0" smtClean="0">
                <a:solidFill>
                  <a:srgbClr val="0000CC"/>
                </a:solidFill>
                <a:cs typeface="Arial" charset="0"/>
              </a:rPr>
              <a:t>loads of </a:t>
            </a:r>
            <a:r>
              <a:rPr lang="en-GB" sz="1600" b="1" dirty="0" err="1" smtClean="0">
                <a:solidFill>
                  <a:srgbClr val="0000CC"/>
                </a:solidFill>
                <a:cs typeface="Arial" charset="0"/>
              </a:rPr>
              <a:t>TEPA</a:t>
            </a:r>
            <a:r>
              <a:rPr lang="en-GB" sz="1600" b="1" dirty="0" smtClean="0">
                <a:solidFill>
                  <a:srgbClr val="0000CC"/>
                </a:solidFill>
                <a:cs typeface="Arial" charset="0"/>
              </a:rPr>
              <a:t>  (50%) ads. capacity and efficiency </a:t>
            </a:r>
            <a:r>
              <a:rPr lang="en-GB" sz="1600" b="1" u="sng" dirty="0" smtClean="0">
                <a:solidFill>
                  <a:srgbClr val="0000CC"/>
                </a:solidFill>
                <a:cs typeface="Arial" charset="0"/>
              </a:rPr>
              <a:t>still increase</a:t>
            </a:r>
            <a:r>
              <a:rPr lang="en-GB" sz="1600" b="1" dirty="0" smtClean="0">
                <a:solidFill>
                  <a:srgbClr val="0000CC"/>
                </a:solidFill>
                <a:cs typeface="Arial" charset="0"/>
              </a:rPr>
              <a:t>. </a:t>
            </a:r>
          </a:p>
          <a:p>
            <a:r>
              <a:rPr lang="en-GB" sz="1600" b="1" dirty="0" smtClean="0">
                <a:solidFill>
                  <a:srgbClr val="0000CC"/>
                </a:solidFill>
                <a:cs typeface="Arial" charset="0"/>
              </a:rPr>
              <a:t>Grafted/impregnated -</a:t>
            </a:r>
            <a:r>
              <a:rPr lang="en-GB" sz="1600" b="1" dirty="0" err="1" smtClean="0">
                <a:solidFill>
                  <a:srgbClr val="0000CC"/>
                </a:solidFill>
                <a:cs typeface="Arial" charset="0"/>
              </a:rPr>
              <a:t>TEPA</a:t>
            </a:r>
            <a:r>
              <a:rPr lang="en-GB" sz="1600" b="1" dirty="0" smtClean="0">
                <a:solidFill>
                  <a:srgbClr val="0000CC"/>
                </a:solidFill>
                <a:cs typeface="Arial" charset="0"/>
              </a:rPr>
              <a:t> (50)</a:t>
            </a:r>
            <a:r>
              <a:rPr lang="es-ES" sz="1600" b="1" dirty="0" smtClean="0">
                <a:solidFill>
                  <a:srgbClr val="0000CC"/>
                </a:solidFill>
                <a:cs typeface="Arial" charset="0"/>
              </a:rPr>
              <a:t> shows </a:t>
            </a:r>
          </a:p>
          <a:p>
            <a:r>
              <a:rPr lang="es-ES" sz="1600" b="1" dirty="0" err="1" smtClean="0">
                <a:solidFill>
                  <a:srgbClr val="0000CC"/>
                </a:solidFill>
                <a:cs typeface="Arial" charset="0"/>
              </a:rPr>
              <a:t>the</a:t>
            </a:r>
            <a:r>
              <a:rPr lang="es-ES" sz="1600" b="1" dirty="0" smtClean="0">
                <a:solidFill>
                  <a:srgbClr val="0000CC"/>
                </a:solidFill>
                <a:cs typeface="Arial" charset="0"/>
              </a:rPr>
              <a:t>  </a:t>
            </a:r>
            <a:r>
              <a:rPr lang="es-ES" sz="1600" b="1" dirty="0" err="1" smtClean="0">
                <a:solidFill>
                  <a:srgbClr val="0000CC"/>
                </a:solidFill>
                <a:cs typeface="Arial" charset="0"/>
              </a:rPr>
              <a:t>highest</a:t>
            </a:r>
            <a:r>
              <a:rPr lang="es-ES" sz="1600" b="1" dirty="0" smtClean="0">
                <a:solidFill>
                  <a:srgbClr val="0000CC"/>
                </a:solidFill>
                <a:cs typeface="Arial" charset="0"/>
              </a:rPr>
              <a:t> </a:t>
            </a:r>
            <a:r>
              <a:rPr lang="es-ES_tradnl" sz="1600" b="1" dirty="0" err="1" smtClean="0">
                <a:solidFill>
                  <a:srgbClr val="0000CC"/>
                </a:solidFill>
                <a:cs typeface="Arial" charset="0"/>
              </a:rPr>
              <a:t>values</a:t>
            </a:r>
            <a:r>
              <a:rPr lang="es-ES_tradnl" sz="1600" b="1" dirty="0" smtClean="0">
                <a:solidFill>
                  <a:srgbClr val="0000CC"/>
                </a:solidFill>
                <a:cs typeface="Arial" charset="0"/>
              </a:rPr>
              <a:t>: 215 mg </a:t>
            </a:r>
            <a:r>
              <a:rPr lang="es-ES_tradnl" sz="1600" b="1" dirty="0" err="1" smtClean="0">
                <a:solidFill>
                  <a:srgbClr val="0000CC"/>
                </a:solidFill>
                <a:cs typeface="Arial" charset="0"/>
              </a:rPr>
              <a:t>CO</a:t>
            </a:r>
            <a:r>
              <a:rPr lang="es-ES_tradnl" sz="1600" b="1" baseline="-25000" dirty="0" err="1" smtClean="0">
                <a:solidFill>
                  <a:srgbClr val="0000CC"/>
                </a:solidFill>
                <a:cs typeface="Arial" charset="0"/>
              </a:rPr>
              <a:t>2</a:t>
            </a:r>
            <a:r>
              <a:rPr lang="es-ES_tradnl" sz="1600" b="1" baseline="-25000" dirty="0" smtClean="0">
                <a:solidFill>
                  <a:srgbClr val="0000CC"/>
                </a:solidFill>
                <a:cs typeface="Arial" charset="0"/>
              </a:rPr>
              <a:t> </a:t>
            </a:r>
            <a:r>
              <a:rPr lang="es-ES_tradnl" sz="1600" b="1" dirty="0" smtClean="0">
                <a:solidFill>
                  <a:srgbClr val="0000CC"/>
                </a:solidFill>
                <a:cs typeface="Arial" charset="0"/>
              </a:rPr>
              <a:t>/g and  </a:t>
            </a:r>
          </a:p>
          <a:p>
            <a:r>
              <a:rPr lang="es-ES_tradnl" sz="1600" b="1" dirty="0" smtClean="0">
                <a:solidFill>
                  <a:srgbClr val="0000CC"/>
                </a:solidFill>
                <a:cs typeface="Arial" charset="0"/>
              </a:rPr>
              <a:t>0,45 mol </a:t>
            </a:r>
            <a:r>
              <a:rPr lang="es-ES_tradnl" sz="1600" b="1" dirty="0" err="1" smtClean="0">
                <a:solidFill>
                  <a:srgbClr val="0000CC"/>
                </a:solidFill>
                <a:cs typeface="Arial" charset="0"/>
              </a:rPr>
              <a:t>CO2</a:t>
            </a:r>
            <a:r>
              <a:rPr lang="es-ES_tradnl" sz="1600" b="1" dirty="0" smtClean="0">
                <a:solidFill>
                  <a:srgbClr val="0000CC"/>
                </a:solidFill>
                <a:cs typeface="Arial" charset="0"/>
              </a:rPr>
              <a:t>/mol </a:t>
            </a:r>
            <a:r>
              <a:rPr lang="es-ES_tradnl" sz="1600" b="1" dirty="0" smtClean="0">
                <a:solidFill>
                  <a:srgbClr val="0000CC"/>
                </a:solidFill>
                <a:cs typeface="Arial" charset="0"/>
              </a:rPr>
              <a:t>N (45 </a:t>
            </a:r>
            <a:r>
              <a:rPr lang="es-ES_tradnl" sz="1600" b="1" dirty="0" err="1" smtClean="0">
                <a:solidFill>
                  <a:srgbClr val="0000CC"/>
                </a:solidFill>
                <a:cs typeface="Arial" charset="0"/>
              </a:rPr>
              <a:t>ºC</a:t>
            </a:r>
            <a:r>
              <a:rPr lang="es-ES_tradnl" sz="1600" b="1" dirty="0" smtClean="0">
                <a:solidFill>
                  <a:srgbClr val="0000CC"/>
                </a:solidFill>
                <a:cs typeface="Arial" charset="0"/>
              </a:rPr>
              <a:t>, 1 bar).</a:t>
            </a:r>
            <a:r>
              <a:rPr lang="en-GB" sz="1600" b="1" dirty="0" smtClean="0">
                <a:solidFill>
                  <a:schemeClr val="accent6">
                    <a:lumMod val="50000"/>
                  </a:schemeClr>
                </a:solidFill>
              </a:rPr>
              <a:t> </a:t>
            </a:r>
            <a:endParaRPr lang="en-GB" sz="1600" b="1" dirty="0" smtClean="0">
              <a:solidFill>
                <a:schemeClr val="accent6">
                  <a:lumMod val="50000"/>
                </a:schemeClr>
              </a:solidFill>
            </a:endParaRPr>
          </a:p>
        </p:txBody>
      </p:sp>
      <p:graphicFrame>
        <p:nvGraphicFramePr>
          <p:cNvPr id="287803" name="Group 59"/>
          <p:cNvGraphicFramePr>
            <a:graphicFrameLocks noGrp="1"/>
          </p:cNvGraphicFramePr>
          <p:nvPr/>
        </p:nvGraphicFramePr>
        <p:xfrm>
          <a:off x="3275857" y="4869567"/>
          <a:ext cx="5688632" cy="1465104"/>
        </p:xfrm>
        <a:graphic>
          <a:graphicData uri="http://schemas.openxmlformats.org/drawingml/2006/table">
            <a:tbl>
              <a:tblPr/>
              <a:tblGrid>
                <a:gridCol w="2619486"/>
                <a:gridCol w="908905"/>
                <a:gridCol w="1112292"/>
                <a:gridCol w="1047949"/>
              </a:tblGrid>
              <a:tr h="4785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and </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N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wt</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mg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_tradnl"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g</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_tradnl"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mol N</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0578">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PE-SBA15-e-(N)-6</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4.4</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66</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0.48</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37902">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PE-SBA15-e-(N)-6-TEPA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11.1</a:t>
                      </a: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139</a:t>
                      </a:r>
                    </a:p>
                  </a:txBody>
                  <a:tcPr marL="44450" marR="44450" marT="0" marB="0" anchor="ctr"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0.40</a:t>
                      </a:r>
                    </a:p>
                  </a:txBody>
                  <a:tcPr marL="44450" marR="44450" marT="0" marB="0" anchor="ctr" horzOverflow="overflow">
                    <a:lnL>
                      <a:noFill/>
                    </a:lnL>
                    <a:lnR>
                      <a:noFill/>
                    </a:lnR>
                    <a:lnT>
                      <a:noFill/>
                    </a:lnT>
                    <a:lnB>
                      <a:noFill/>
                    </a:lnB>
                    <a:lnTlToBr>
                      <a:noFill/>
                    </a:lnTlToBr>
                    <a:lnBlToTr>
                      <a:noFill/>
                    </a:lnBlToTr>
                    <a:solidFill>
                      <a:srgbClr val="FFFFFF"/>
                    </a:solidFill>
                  </a:tcPr>
                </a:tc>
              </a:tr>
              <a:tr h="328631">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rgbClr val="0000CC"/>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rgbClr val="0000CC"/>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rgbClr val="0000CC"/>
                          </a:solidFill>
                          <a:effectLst/>
                          <a:latin typeface="Arial" charset="0"/>
                          <a:ea typeface="Times New Roman" pitchFamily="18" charset="0"/>
                          <a:cs typeface="Arial" charset="0"/>
                        </a:rPr>
                        <a:t>-e-(N)-6-</a:t>
                      </a:r>
                      <a:r>
                        <a:rPr kumimoji="0" lang="es-ES_tradnl" sz="1400" b="1" i="0" u="none" strike="noStrike" cap="none" normalizeH="0" baseline="0" dirty="0" err="1" smtClean="0">
                          <a:ln>
                            <a:noFill/>
                          </a:ln>
                          <a:solidFill>
                            <a:srgbClr val="0000CC"/>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rgbClr val="0000CC"/>
                          </a:solidFill>
                          <a:effectLst/>
                          <a:latin typeface="Arial" charset="0"/>
                          <a:ea typeface="Times New Roman" pitchFamily="18" charset="0"/>
                          <a:cs typeface="Arial" charset="0"/>
                        </a:rPr>
                        <a:t> (50)</a:t>
                      </a:r>
                      <a:endPar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endParaRP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15.3</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215</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rgbClr val="0000CC"/>
                          </a:solidFill>
                          <a:effectLst/>
                          <a:latin typeface="Arial" charset="0"/>
                          <a:ea typeface="Times New Roman" pitchFamily="18" charset="0"/>
                          <a:cs typeface="Arial" charset="0"/>
                        </a:rPr>
                        <a:t>0.45</a:t>
                      </a:r>
                    </a:p>
                  </a:txBody>
                  <a:tcPr marL="44450" marR="4445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28" name="27 Rectángulo"/>
          <p:cNvSpPr/>
          <p:nvPr/>
        </p:nvSpPr>
        <p:spPr>
          <a:xfrm>
            <a:off x="3203848" y="6003475"/>
            <a:ext cx="5617121" cy="377853"/>
          </a:xfrm>
          <a:prstGeom prst="rect">
            <a:avLst/>
          </a:prstGeom>
          <a:noFill/>
          <a:ln w="28575" cap="flat" cmpd="sng" algn="ctr">
            <a:solidFill>
              <a:srgbClr val="FF0000"/>
            </a:solidFill>
            <a:prstDash val="solid"/>
          </a:ln>
          <a:effectLst/>
        </p:spPr>
        <p:txBody>
          <a:bodyPr anchor="ctr"/>
          <a:lstStyle/>
          <a:p>
            <a:pPr algn="ctr" fontAlgn="auto">
              <a:spcBef>
                <a:spcPts val="0"/>
              </a:spcBef>
              <a:spcAft>
                <a:spcPts val="0"/>
              </a:spcAft>
              <a:defRPr/>
            </a:pPr>
            <a:endParaRPr lang="es-ES" kern="0">
              <a:solidFill>
                <a:sysClr val="window" lastClr="FFFFFF"/>
              </a:solidFill>
              <a:latin typeface="Arial"/>
            </a:endParaRPr>
          </a:p>
        </p:txBody>
      </p:sp>
      <p:sp>
        <p:nvSpPr>
          <p:cNvPr id="13" name="Text Box 71"/>
          <p:cNvSpPr txBox="1">
            <a:spLocks noChangeArrowheads="1"/>
          </p:cNvSpPr>
          <p:nvPr/>
        </p:nvSpPr>
        <p:spPr bwMode="auto">
          <a:xfrm>
            <a:off x="0" y="6505599"/>
            <a:ext cx="5116952" cy="307777"/>
          </a:xfrm>
          <a:prstGeom prst="rect">
            <a:avLst/>
          </a:prstGeom>
          <a:noFill/>
          <a:ln w="9525">
            <a:noFill/>
            <a:miter lim="800000"/>
            <a:headEnd/>
            <a:tailEnd/>
          </a:ln>
        </p:spPr>
        <p:txBody>
          <a:bodyPr wrap="square">
            <a:spAutoFit/>
          </a:bodyPr>
          <a:lstStyle/>
          <a:p>
            <a:pPr algn="ctr"/>
            <a:r>
              <a:rPr lang="en-US" sz="1400" b="1" dirty="0">
                <a:solidFill>
                  <a:srgbClr val="CC0000"/>
                </a:solidFill>
              </a:rPr>
              <a:t>Sanz et al. </a:t>
            </a:r>
            <a:r>
              <a:rPr lang="en-US" sz="1400" b="1" i="1" dirty="0">
                <a:solidFill>
                  <a:srgbClr val="CC0000"/>
                </a:solidFill>
              </a:rPr>
              <a:t>J. Mater. Chem. </a:t>
            </a:r>
            <a:r>
              <a:rPr lang="en-US" sz="1400" b="1" i="1" dirty="0" smtClean="0">
                <a:solidFill>
                  <a:srgbClr val="CC0000"/>
                </a:solidFill>
              </a:rPr>
              <a:t>A </a:t>
            </a:r>
            <a:r>
              <a:rPr lang="en-US" sz="1400" b="1" dirty="0" smtClean="0">
                <a:solidFill>
                  <a:srgbClr val="CC0000"/>
                </a:solidFill>
              </a:rPr>
              <a:t>1 </a:t>
            </a:r>
            <a:r>
              <a:rPr lang="en-US" sz="1400" b="1" dirty="0">
                <a:solidFill>
                  <a:srgbClr val="CC0000"/>
                </a:solidFill>
              </a:rPr>
              <a:t>(2013) 1956-1962</a:t>
            </a:r>
          </a:p>
        </p:txBody>
      </p:sp>
      <p:graphicFrame>
        <p:nvGraphicFramePr>
          <p:cNvPr id="293890" name="Object 2"/>
          <p:cNvGraphicFramePr>
            <a:graphicFrameLocks noChangeAspect="1"/>
          </p:cNvGraphicFramePr>
          <p:nvPr/>
        </p:nvGraphicFramePr>
        <p:xfrm>
          <a:off x="35496" y="1052736"/>
          <a:ext cx="4263924" cy="2016224"/>
        </p:xfrm>
        <a:graphic>
          <a:graphicData uri="http://schemas.openxmlformats.org/presentationml/2006/ole">
            <p:oleObj spid="_x0000_s293890" name="Graph" r:id="rId5" imgW="3703680" imgH="1769760" progId="">
              <p:embed/>
            </p:oleObj>
          </a:graphicData>
        </a:graphic>
      </p:graphicFrame>
      <p:sp>
        <p:nvSpPr>
          <p:cNvPr id="22" name="CuadroTexto 5"/>
          <p:cNvSpPr txBox="1">
            <a:spLocks noChangeArrowheads="1"/>
          </p:cNvSpPr>
          <p:nvPr/>
        </p:nvSpPr>
        <p:spPr bwMode="auto">
          <a:xfrm>
            <a:off x="72008" y="4509120"/>
            <a:ext cx="3131840" cy="1569660"/>
          </a:xfrm>
          <a:prstGeom prst="rect">
            <a:avLst/>
          </a:prstGeom>
          <a:noFill/>
          <a:ln w="9525">
            <a:noFill/>
            <a:miter lim="800000"/>
            <a:headEnd/>
            <a:tailEnd/>
          </a:ln>
        </p:spPr>
        <p:txBody>
          <a:bodyPr wrap="square">
            <a:spAutoFit/>
          </a:bodyPr>
          <a:lstStyle/>
          <a:p>
            <a:r>
              <a:rPr lang="en-GB" sz="1600" b="1" dirty="0" smtClean="0">
                <a:solidFill>
                  <a:schemeClr val="accent6">
                    <a:lumMod val="50000"/>
                  </a:schemeClr>
                </a:solidFill>
              </a:rPr>
              <a:t>For PEI, an increased load   </a:t>
            </a:r>
            <a:r>
              <a:rPr lang="en-GB" sz="1600" b="1" dirty="0" smtClean="0">
                <a:solidFill>
                  <a:schemeClr val="accent6">
                    <a:lumMod val="50000"/>
                  </a:schemeClr>
                </a:solidFill>
              </a:rPr>
              <a:t>up to 50% </a:t>
            </a:r>
            <a:r>
              <a:rPr lang="en-GB" sz="1600" b="1" dirty="0" smtClean="0">
                <a:solidFill>
                  <a:schemeClr val="accent6">
                    <a:lumMod val="50000"/>
                  </a:schemeClr>
                </a:solidFill>
              </a:rPr>
              <a:t>produces </a:t>
            </a:r>
            <a:r>
              <a:rPr lang="en-GB" sz="1600" b="1" dirty="0">
                <a:solidFill>
                  <a:schemeClr val="accent6">
                    <a:lumMod val="50000"/>
                  </a:schemeClr>
                </a:solidFill>
              </a:rPr>
              <a:t>the complete saturation of </a:t>
            </a:r>
            <a:r>
              <a:rPr lang="en-GB" sz="1600" b="1" dirty="0" smtClean="0">
                <a:solidFill>
                  <a:schemeClr val="accent6">
                    <a:lumMod val="50000"/>
                  </a:schemeClr>
                </a:solidFill>
              </a:rPr>
              <a:t>pore structure (hindered diffusion) and </a:t>
            </a:r>
            <a:r>
              <a:rPr lang="en-GB" sz="1600" b="1" u="sng" dirty="0" smtClean="0">
                <a:solidFill>
                  <a:schemeClr val="accent6">
                    <a:lumMod val="50000"/>
                  </a:schemeClr>
                </a:solidFill>
              </a:rPr>
              <a:t>efficiency decreases </a:t>
            </a:r>
          </a:p>
          <a:p>
            <a:r>
              <a:rPr lang="en-GB" sz="1600" b="1" dirty="0" smtClean="0">
                <a:solidFill>
                  <a:schemeClr val="accent6">
                    <a:lumMod val="50000"/>
                  </a:schemeClr>
                </a:solidFill>
              </a:rPr>
              <a:t>(not shown)</a:t>
            </a:r>
          </a:p>
        </p:txBody>
      </p:sp>
      <p:cxnSp>
        <p:nvCxnSpPr>
          <p:cNvPr id="24" name="23 Conector recto de flecha"/>
          <p:cNvCxnSpPr/>
          <p:nvPr/>
        </p:nvCxnSpPr>
        <p:spPr>
          <a:xfrm flipV="1">
            <a:off x="2800828" y="2881964"/>
            <a:ext cx="2952328" cy="2160240"/>
          </a:xfrm>
          <a:prstGeom prst="straightConnector1">
            <a:avLst/>
          </a:prstGeom>
          <a:ln w="190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V="1">
            <a:off x="4499992" y="2089314"/>
            <a:ext cx="1238650" cy="1411694"/>
          </a:xfrm>
          <a:prstGeom prst="straightConnector1">
            <a:avLst/>
          </a:prstGeom>
          <a:ln w="190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b="1" dirty="0" smtClean="0">
                <a:solidFill>
                  <a:srgbClr val="FF0000"/>
                </a:solidFill>
                <a:cs typeface="Arial" charset="0"/>
              </a:rPr>
              <a:t>- 50% </a:t>
            </a:r>
            <a:r>
              <a:rPr lang="es-ES" sz="2000" dirty="0" smtClean="0">
                <a:cs typeface="Arial" charset="0"/>
              </a:rPr>
              <a:t>(1)</a:t>
            </a:r>
            <a:endParaRPr lang="es-ES" sz="2000" dirty="0">
              <a:solidFill>
                <a:srgbClr val="000099"/>
              </a:solidFill>
              <a:cs typeface="Arial" charset="0"/>
            </a:endParaRPr>
          </a:p>
        </p:txBody>
      </p:sp>
      <p:sp>
        <p:nvSpPr>
          <p:cNvPr id="16" name="15 CuadroTexto"/>
          <p:cNvSpPr txBox="1"/>
          <p:nvPr/>
        </p:nvSpPr>
        <p:spPr>
          <a:xfrm>
            <a:off x="6355255" y="332656"/>
            <a:ext cx="2845652" cy="584775"/>
          </a:xfrm>
          <a:prstGeom prst="rect">
            <a:avLst/>
          </a:prstGeom>
          <a:noFill/>
        </p:spPr>
        <p:txBody>
          <a:bodyPr wrap="none" rtlCol="0">
            <a:spAutoFit/>
          </a:bodyPr>
          <a:lstStyle/>
          <a:p>
            <a:pPr algn="ctr"/>
            <a:r>
              <a:rPr lang="es-ES" sz="1600" b="1" dirty="0" err="1" smtClean="0">
                <a:solidFill>
                  <a:srgbClr val="3333FF"/>
                </a:solidFill>
              </a:rPr>
              <a:t>Metastable</a:t>
            </a:r>
            <a:r>
              <a:rPr lang="es-ES" sz="1600" b="1" dirty="0" smtClean="0">
                <a:solidFill>
                  <a:srgbClr val="3333FF"/>
                </a:solidFill>
              </a:rPr>
              <a:t> </a:t>
            </a:r>
            <a:r>
              <a:rPr lang="es-ES" sz="1600" b="1" dirty="0" err="1" smtClean="0">
                <a:solidFill>
                  <a:srgbClr val="3333FF"/>
                </a:solidFill>
              </a:rPr>
              <a:t>process</a:t>
            </a:r>
            <a:r>
              <a:rPr lang="es-ES" sz="1600" b="1" dirty="0" smtClean="0">
                <a:solidFill>
                  <a:srgbClr val="3333FF"/>
                </a:solidFill>
              </a:rPr>
              <a:t>?</a:t>
            </a:r>
          </a:p>
          <a:p>
            <a:pPr algn="ctr"/>
            <a:r>
              <a:rPr lang="es-ES" sz="1600" b="1" dirty="0" smtClean="0">
                <a:solidFill>
                  <a:srgbClr val="3333FF"/>
                </a:solidFill>
              </a:rPr>
              <a:t>(</a:t>
            </a:r>
            <a:r>
              <a:rPr lang="es-ES" sz="1600" b="1" dirty="0" err="1" smtClean="0">
                <a:solidFill>
                  <a:srgbClr val="3333FF"/>
                </a:solidFill>
              </a:rPr>
              <a:t>estabilization</a:t>
            </a:r>
            <a:r>
              <a:rPr lang="es-ES" sz="1600" b="1" dirty="0" smtClean="0">
                <a:solidFill>
                  <a:srgbClr val="3333FF"/>
                </a:solidFill>
              </a:rPr>
              <a:t> </a:t>
            </a:r>
            <a:r>
              <a:rPr lang="es-ES" sz="1600" b="1" dirty="0" err="1" smtClean="0">
                <a:solidFill>
                  <a:srgbClr val="3333FF"/>
                </a:solidFill>
              </a:rPr>
              <a:t>not</a:t>
            </a:r>
            <a:r>
              <a:rPr lang="es-ES" sz="1600" b="1" dirty="0" smtClean="0">
                <a:solidFill>
                  <a:srgbClr val="3333FF"/>
                </a:solidFill>
              </a:rPr>
              <a:t> </a:t>
            </a:r>
            <a:r>
              <a:rPr lang="es-ES" sz="1600" b="1" dirty="0" err="1" smtClean="0">
                <a:solidFill>
                  <a:srgbClr val="3333FF"/>
                </a:solidFill>
              </a:rPr>
              <a:t>attained</a:t>
            </a:r>
            <a:r>
              <a:rPr lang="es-ES" sz="1600" b="1" dirty="0" smtClean="0">
                <a:solidFill>
                  <a:srgbClr val="3333FF"/>
                </a:solidFill>
              </a:rPr>
              <a:t>)</a:t>
            </a:r>
            <a:endParaRPr lang="es-ES" sz="1600" b="1" dirty="0">
              <a:solidFill>
                <a:srgbClr val="3333FF"/>
              </a:solidFill>
            </a:endParaRPr>
          </a:p>
        </p:txBody>
      </p:sp>
      <p:cxnSp>
        <p:nvCxnSpPr>
          <p:cNvPr id="18" name="17 Conector recto de flecha"/>
          <p:cNvCxnSpPr/>
          <p:nvPr/>
        </p:nvCxnSpPr>
        <p:spPr>
          <a:xfrm flipH="1">
            <a:off x="7236296" y="908720"/>
            <a:ext cx="216024" cy="5760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0" descr="P1060828"/>
          <p:cNvPicPr>
            <a:picLocks noChangeAspect="1" noChangeArrowheads="1"/>
          </p:cNvPicPr>
          <p:nvPr/>
        </p:nvPicPr>
        <p:blipFill>
          <a:blip r:embed="rId3" cstate="print"/>
          <a:srcRect/>
          <a:stretch>
            <a:fillRect/>
          </a:stretch>
        </p:blipFill>
        <p:spPr bwMode="auto">
          <a:xfrm>
            <a:off x="467544" y="27384"/>
            <a:ext cx="5434848" cy="4072601"/>
          </a:xfrm>
          <a:prstGeom prst="rect">
            <a:avLst/>
          </a:prstGeom>
          <a:noFill/>
          <a:ln w="9525">
            <a:noFill/>
            <a:miter lim="800000"/>
            <a:headEnd/>
            <a:tailEnd/>
          </a:ln>
        </p:spPr>
      </p:pic>
      <p:pic>
        <p:nvPicPr>
          <p:cNvPr id="206850" name="Picture 11" descr="P1060831"/>
          <p:cNvPicPr>
            <a:picLocks noChangeAspect="1" noChangeArrowheads="1"/>
          </p:cNvPicPr>
          <p:nvPr/>
        </p:nvPicPr>
        <p:blipFill>
          <a:blip r:embed="rId4" cstate="print"/>
          <a:srcRect/>
          <a:stretch>
            <a:fillRect/>
          </a:stretch>
        </p:blipFill>
        <p:spPr bwMode="auto">
          <a:xfrm>
            <a:off x="1403871" y="4149080"/>
            <a:ext cx="3527388" cy="2642791"/>
          </a:xfrm>
          <a:prstGeom prst="rect">
            <a:avLst/>
          </a:prstGeom>
          <a:noFill/>
          <a:ln w="9525">
            <a:noFill/>
            <a:miter lim="800000"/>
            <a:headEnd/>
            <a:tailEnd/>
          </a:ln>
        </p:spPr>
      </p:pic>
      <p:sp>
        <p:nvSpPr>
          <p:cNvPr id="4" name="Text Box 11"/>
          <p:cNvSpPr txBox="1">
            <a:spLocks noChangeArrowheads="1"/>
          </p:cNvSpPr>
          <p:nvPr/>
        </p:nvSpPr>
        <p:spPr bwMode="auto">
          <a:xfrm>
            <a:off x="6516216" y="1556792"/>
            <a:ext cx="2048381" cy="2862322"/>
          </a:xfrm>
          <a:prstGeom prst="rect">
            <a:avLst/>
          </a:prstGeom>
          <a:noFill/>
          <a:ln w="9525">
            <a:noFill/>
            <a:miter lim="800000"/>
            <a:headEnd/>
            <a:tailEnd/>
          </a:ln>
        </p:spPr>
        <p:txBody>
          <a:bodyPr wrap="none">
            <a:spAutoFit/>
          </a:bodyPr>
          <a:lstStyle/>
          <a:p>
            <a:endParaRPr lang="es-ES" b="1" dirty="0" smtClean="0"/>
          </a:p>
          <a:p>
            <a:endParaRPr lang="es-ES" b="1" dirty="0" smtClean="0"/>
          </a:p>
          <a:p>
            <a:pPr algn="ctr"/>
            <a:r>
              <a:rPr lang="es-ES" b="1" dirty="0" err="1" smtClean="0"/>
              <a:t>TEAM</a:t>
            </a:r>
            <a:endParaRPr lang="es-ES" b="1" dirty="0" smtClean="0"/>
          </a:p>
          <a:p>
            <a:pPr algn="ctr"/>
            <a:r>
              <a:rPr lang="es-ES" b="1" dirty="0" smtClean="0"/>
              <a:t>(</a:t>
            </a:r>
            <a:r>
              <a:rPr lang="es-ES" b="1" dirty="0" err="1" smtClean="0"/>
              <a:t>co-authors</a:t>
            </a:r>
            <a:r>
              <a:rPr lang="es-ES" b="1" dirty="0" smtClean="0"/>
              <a:t>)</a:t>
            </a:r>
          </a:p>
          <a:p>
            <a:endParaRPr lang="es-ES" b="1" dirty="0" smtClean="0"/>
          </a:p>
          <a:p>
            <a:r>
              <a:rPr lang="es-ES" b="1" dirty="0" smtClean="0"/>
              <a:t>Raul Sanz</a:t>
            </a:r>
          </a:p>
          <a:p>
            <a:r>
              <a:rPr lang="es-ES" b="1" dirty="0" smtClean="0"/>
              <a:t>Amaya Arencibia</a:t>
            </a:r>
          </a:p>
          <a:p>
            <a:r>
              <a:rPr lang="es-ES" b="1" dirty="0" smtClean="0"/>
              <a:t>Eloy Sanz (</a:t>
            </a:r>
            <a:r>
              <a:rPr lang="es-ES" b="1" dirty="0" err="1" smtClean="0"/>
              <a:t>PhD</a:t>
            </a:r>
            <a:r>
              <a:rPr lang="es-ES" b="1" dirty="0" smtClean="0"/>
              <a:t>)</a:t>
            </a:r>
          </a:p>
          <a:p>
            <a:endParaRPr lang="es-ES" b="1" dirty="0" smtClean="0"/>
          </a:p>
          <a:p>
            <a:endParaRPr lang="es-ES" b="1"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58" name="Picture 2"/>
          <p:cNvPicPr>
            <a:picLocks noChangeAspect="1" noChangeArrowheads="1"/>
          </p:cNvPicPr>
          <p:nvPr/>
        </p:nvPicPr>
        <p:blipFill>
          <a:blip r:embed="rId3" cstate="print"/>
          <a:srcRect t="69124" r="2327"/>
          <a:stretch>
            <a:fillRect/>
          </a:stretch>
        </p:blipFill>
        <p:spPr bwMode="auto">
          <a:xfrm>
            <a:off x="5004047" y="1700808"/>
            <a:ext cx="3528765" cy="2592288"/>
          </a:xfrm>
          <a:prstGeom prst="rect">
            <a:avLst/>
          </a:prstGeom>
          <a:noFill/>
          <a:ln w="9525">
            <a:noFill/>
            <a:miter lim="800000"/>
            <a:headEnd/>
            <a:tailEnd/>
          </a:ln>
        </p:spPr>
      </p:pic>
      <p:sp>
        <p:nvSpPr>
          <p:cNvPr id="189459" name="1 Rectángulo"/>
          <p:cNvSpPr>
            <a:spLocks noChangeArrowheads="1"/>
          </p:cNvSpPr>
          <p:nvPr/>
        </p:nvSpPr>
        <p:spPr bwMode="auto">
          <a:xfrm>
            <a:off x="5653689" y="1713950"/>
            <a:ext cx="1799026" cy="400168"/>
          </a:xfrm>
          <a:prstGeom prst="rect">
            <a:avLst/>
          </a:prstGeom>
          <a:solidFill>
            <a:schemeClr val="bg1"/>
          </a:solidFill>
          <a:ln w="9525">
            <a:noFill/>
            <a:miter lim="800000"/>
            <a:headEnd/>
            <a:tailEnd/>
          </a:ln>
        </p:spPr>
        <p:txBody>
          <a:bodyPr>
            <a:spAutoFit/>
          </a:bodyPr>
          <a:lstStyle/>
          <a:p>
            <a:pPr algn="ctr"/>
            <a:r>
              <a:rPr lang="en-GB" sz="2000" b="1">
                <a:solidFill>
                  <a:srgbClr val="000099"/>
                </a:solidFill>
              </a:rPr>
              <a:t>SBA-PEI-50</a:t>
            </a:r>
            <a:endParaRPr lang="es-ES" sz="2000" b="1">
              <a:solidFill>
                <a:srgbClr val="000099"/>
              </a:solidFill>
            </a:endParaRPr>
          </a:p>
        </p:txBody>
      </p:sp>
      <p:sp>
        <p:nvSpPr>
          <p:cNvPr id="189448" name="Oval 88"/>
          <p:cNvSpPr>
            <a:spLocks noChangeArrowheads="1"/>
          </p:cNvSpPr>
          <p:nvPr/>
        </p:nvSpPr>
        <p:spPr bwMode="auto">
          <a:xfrm>
            <a:off x="638175" y="3082231"/>
            <a:ext cx="273050" cy="287337"/>
          </a:xfrm>
          <a:prstGeom prst="ellipse">
            <a:avLst/>
          </a:prstGeom>
          <a:noFill/>
          <a:ln w="19050">
            <a:solidFill>
              <a:schemeClr val="bg1"/>
            </a:solidFill>
            <a:round/>
            <a:headEnd/>
            <a:tailEnd/>
          </a:ln>
        </p:spPr>
        <p:txBody>
          <a:bodyPr wrap="none" anchor="ctr"/>
          <a:lstStyle/>
          <a:p>
            <a:endParaRPr lang="en-US"/>
          </a:p>
        </p:txBody>
      </p:sp>
      <p:sp>
        <p:nvSpPr>
          <p:cNvPr id="28" name="Rectangle 3"/>
          <p:cNvSpPr>
            <a:spLocks noChangeArrowheads="1"/>
          </p:cNvSpPr>
          <p:nvPr/>
        </p:nvSpPr>
        <p:spPr bwMode="auto">
          <a:xfrm>
            <a:off x="0" y="1104212"/>
            <a:ext cx="9144000" cy="523220"/>
          </a:xfrm>
          <a:prstGeom prst="rect">
            <a:avLst/>
          </a:prstGeom>
          <a:solidFill>
            <a:srgbClr val="CCECFF"/>
          </a:solidFill>
          <a:ln w="9525">
            <a:noFill/>
            <a:miter lim="800000"/>
            <a:headEnd/>
            <a:tailEnd/>
          </a:ln>
        </p:spPr>
        <p:txBody>
          <a:bodyPr anchor="ctr">
            <a:spAutoFit/>
          </a:bodyPr>
          <a:lstStyle/>
          <a:p>
            <a:pPr algn="ctr"/>
            <a:r>
              <a:rPr lang="en-GB" b="1" dirty="0" smtClean="0">
                <a:solidFill>
                  <a:srgbClr val="000099"/>
                </a:solidFill>
                <a:ea typeface="Times New Roman" pitchFamily="18" charset="0"/>
                <a:cs typeface="Arial" charset="0"/>
              </a:rPr>
              <a:t>IMPREGNATED SBA-15  after RuO</a:t>
            </a:r>
            <a:r>
              <a:rPr lang="en-GB" b="1" baseline="-25000" dirty="0" smtClean="0">
                <a:solidFill>
                  <a:srgbClr val="000099"/>
                </a:solidFill>
                <a:ea typeface="Times New Roman" pitchFamily="18" charset="0"/>
                <a:cs typeface="Arial" charset="0"/>
              </a:rPr>
              <a:t>4</a:t>
            </a:r>
            <a:r>
              <a:rPr lang="en-GB" b="1" dirty="0" smtClean="0">
                <a:solidFill>
                  <a:srgbClr val="000099"/>
                </a:solidFill>
                <a:ea typeface="Times New Roman" pitchFamily="18" charset="0"/>
                <a:cs typeface="Arial" charset="0"/>
              </a:rPr>
              <a:t> treatment</a:t>
            </a:r>
            <a:endParaRPr lang="en-GB" sz="2800" b="1" dirty="0">
              <a:solidFill>
                <a:srgbClr val="000099"/>
              </a:solidFill>
              <a:ea typeface="Times New Roman" pitchFamily="18" charset="0"/>
              <a:cs typeface="Arial" charset="0"/>
            </a:endParaRPr>
          </a:p>
        </p:txBody>
      </p:sp>
      <p:sp>
        <p:nvSpPr>
          <p:cNvPr id="29" name="Rectangle 70"/>
          <p:cNvSpPr>
            <a:spLocks noChangeArrowheads="1"/>
          </p:cNvSpPr>
          <p:nvPr/>
        </p:nvSpPr>
        <p:spPr bwMode="auto">
          <a:xfrm>
            <a:off x="2267744" y="116632"/>
            <a:ext cx="4752528" cy="647477"/>
          </a:xfrm>
          <a:prstGeom prst="rect">
            <a:avLst/>
          </a:prstGeom>
          <a:noFill/>
          <a:ln w="9525">
            <a:noFill/>
            <a:miter lim="800000"/>
            <a:headEnd/>
            <a:tailEnd/>
          </a:ln>
        </p:spPr>
        <p:txBody>
          <a:bodyPr/>
          <a:lstStyle/>
          <a:p>
            <a:pPr algn="just">
              <a:lnSpc>
                <a:spcPct val="50000"/>
              </a:lnSpc>
              <a:spcBef>
                <a:spcPct val="50000"/>
              </a:spcBef>
              <a:buFontTx/>
              <a:buChar char="•"/>
            </a:pPr>
            <a:endParaRPr lang="en-US" sz="1600" dirty="0">
              <a:solidFill>
                <a:srgbClr val="000099"/>
              </a:solidFill>
              <a:latin typeface="Verdana" pitchFamily="34" charset="0"/>
            </a:endParaRPr>
          </a:p>
          <a:p>
            <a:pPr algn="ctr">
              <a:lnSpc>
                <a:spcPct val="50000"/>
              </a:lnSpc>
              <a:spcBef>
                <a:spcPct val="50000"/>
              </a:spcBef>
            </a:pPr>
            <a:r>
              <a:rPr lang="en-US" sz="2000" b="1" dirty="0" smtClean="0"/>
              <a:t>Amino groups location </a:t>
            </a:r>
            <a:r>
              <a:rPr lang="en-US" sz="2000" b="1" dirty="0" err="1" smtClean="0"/>
              <a:t>byTEM</a:t>
            </a:r>
            <a:endParaRPr lang="en-US" sz="2000" b="1" dirty="0" smtClean="0"/>
          </a:p>
          <a:p>
            <a:pPr algn="ctr">
              <a:lnSpc>
                <a:spcPct val="50000"/>
              </a:lnSpc>
              <a:spcBef>
                <a:spcPct val="50000"/>
              </a:spcBef>
            </a:pPr>
            <a:r>
              <a:rPr lang="en-US" sz="2000" b="1" dirty="0" smtClean="0"/>
              <a:t>Impregnated materials</a:t>
            </a:r>
            <a:endParaRPr lang="en-US" sz="2000" b="1" dirty="0"/>
          </a:p>
        </p:txBody>
      </p:sp>
      <p:pic>
        <p:nvPicPr>
          <p:cNvPr id="316417" name="Picture 1"/>
          <p:cNvPicPr>
            <a:picLocks noChangeAspect="1" noChangeArrowheads="1"/>
          </p:cNvPicPr>
          <p:nvPr/>
        </p:nvPicPr>
        <p:blipFill>
          <a:blip r:embed="rId4" cstate="print"/>
          <a:srcRect/>
          <a:stretch>
            <a:fillRect/>
          </a:stretch>
        </p:blipFill>
        <p:spPr bwMode="auto">
          <a:xfrm>
            <a:off x="612134" y="1707977"/>
            <a:ext cx="3756230" cy="2729136"/>
          </a:xfrm>
          <a:prstGeom prst="rect">
            <a:avLst/>
          </a:prstGeom>
          <a:noFill/>
          <a:ln w="9525">
            <a:noFill/>
            <a:miter lim="800000"/>
            <a:headEnd/>
            <a:tailEnd/>
          </a:ln>
          <a:effectLst/>
        </p:spPr>
      </p:pic>
      <p:sp>
        <p:nvSpPr>
          <p:cNvPr id="27" name="1 Rectángulo"/>
          <p:cNvSpPr>
            <a:spLocks noChangeArrowheads="1"/>
          </p:cNvSpPr>
          <p:nvPr/>
        </p:nvSpPr>
        <p:spPr bwMode="auto">
          <a:xfrm>
            <a:off x="1405836" y="1745196"/>
            <a:ext cx="1870019" cy="400110"/>
          </a:xfrm>
          <a:prstGeom prst="rect">
            <a:avLst/>
          </a:prstGeom>
          <a:solidFill>
            <a:schemeClr val="bg1"/>
          </a:solidFill>
          <a:ln w="9525">
            <a:noFill/>
            <a:miter lim="800000"/>
            <a:headEnd/>
            <a:tailEnd/>
          </a:ln>
        </p:spPr>
        <p:txBody>
          <a:bodyPr wrap="square">
            <a:spAutoFit/>
          </a:bodyPr>
          <a:lstStyle/>
          <a:p>
            <a:pPr algn="ctr"/>
            <a:r>
              <a:rPr lang="en-GB" sz="2000" b="1" dirty="0" smtClean="0">
                <a:solidFill>
                  <a:srgbClr val="000099"/>
                </a:solidFill>
              </a:rPr>
              <a:t>SBA-TEPA-30</a:t>
            </a:r>
            <a:endParaRPr lang="es-ES" sz="2000" b="1" dirty="0">
              <a:solidFill>
                <a:srgbClr val="000099"/>
              </a:solidFill>
            </a:endParaRPr>
          </a:p>
        </p:txBody>
      </p:sp>
      <p:sp>
        <p:nvSpPr>
          <p:cNvPr id="16" name="Text Box 71"/>
          <p:cNvSpPr txBox="1">
            <a:spLocks noChangeArrowheads="1"/>
          </p:cNvSpPr>
          <p:nvPr/>
        </p:nvSpPr>
        <p:spPr bwMode="auto">
          <a:xfrm>
            <a:off x="179512" y="6165304"/>
            <a:ext cx="3092152" cy="523220"/>
          </a:xfrm>
          <a:prstGeom prst="rect">
            <a:avLst/>
          </a:prstGeom>
          <a:noFill/>
          <a:ln w="9525">
            <a:noFill/>
            <a:miter lim="800000"/>
            <a:headEnd/>
            <a:tailEnd/>
          </a:ln>
        </p:spPr>
        <p:txBody>
          <a:bodyPr wrap="square">
            <a:spAutoFit/>
          </a:bodyPr>
          <a:lstStyle/>
          <a:p>
            <a:r>
              <a:rPr lang="en-US" sz="1400" b="1" dirty="0">
                <a:solidFill>
                  <a:srgbClr val="CC0000"/>
                </a:solidFill>
              </a:rPr>
              <a:t>Sanz et al. </a:t>
            </a:r>
            <a:r>
              <a:rPr lang="en-US" sz="1400" b="1" i="1" dirty="0">
                <a:solidFill>
                  <a:srgbClr val="CC0000"/>
                </a:solidFill>
              </a:rPr>
              <a:t>Micro. </a:t>
            </a:r>
            <a:r>
              <a:rPr lang="en-US" sz="1400" b="1" i="1" dirty="0" err="1">
                <a:solidFill>
                  <a:srgbClr val="CC0000"/>
                </a:solidFill>
              </a:rPr>
              <a:t>Meso</a:t>
            </a:r>
            <a:r>
              <a:rPr lang="en-US" sz="1400" b="1" i="1" dirty="0">
                <a:solidFill>
                  <a:srgbClr val="CC0000"/>
                </a:solidFill>
              </a:rPr>
              <a:t>. </a:t>
            </a:r>
            <a:r>
              <a:rPr lang="en-US" sz="1400" b="1" i="1" dirty="0" smtClean="0">
                <a:solidFill>
                  <a:srgbClr val="CC0000"/>
                </a:solidFill>
              </a:rPr>
              <a:t>Mater . </a:t>
            </a:r>
          </a:p>
          <a:p>
            <a:r>
              <a:rPr lang="en-US" sz="1400" b="1" dirty="0" smtClean="0">
                <a:solidFill>
                  <a:srgbClr val="CC0000"/>
                </a:solidFill>
              </a:rPr>
              <a:t>158 </a:t>
            </a:r>
            <a:r>
              <a:rPr lang="en-US" sz="1400" b="1" dirty="0">
                <a:solidFill>
                  <a:srgbClr val="CC0000"/>
                </a:solidFill>
              </a:rPr>
              <a:t>(2012) 309-317</a:t>
            </a:r>
          </a:p>
        </p:txBody>
      </p:sp>
      <p:grpSp>
        <p:nvGrpSpPr>
          <p:cNvPr id="2" name="17 Grupo"/>
          <p:cNvGrpSpPr/>
          <p:nvPr/>
        </p:nvGrpSpPr>
        <p:grpSpPr>
          <a:xfrm>
            <a:off x="5004048" y="4321562"/>
            <a:ext cx="3528392" cy="2492896"/>
            <a:chOff x="1691680" y="2924944"/>
            <a:chExt cx="3744416" cy="2714104"/>
          </a:xfrm>
        </p:grpSpPr>
        <p:grpSp>
          <p:nvGrpSpPr>
            <p:cNvPr id="3" name="10 Grupo"/>
            <p:cNvGrpSpPr/>
            <p:nvPr/>
          </p:nvGrpSpPr>
          <p:grpSpPr>
            <a:xfrm>
              <a:off x="1691680" y="2924944"/>
              <a:ext cx="3744416" cy="2714104"/>
              <a:chOff x="1691680" y="3861048"/>
              <a:chExt cx="2503488" cy="1778000"/>
            </a:xfrm>
          </p:grpSpPr>
          <p:pic>
            <p:nvPicPr>
              <p:cNvPr id="21" name="Picture 6"/>
              <p:cNvPicPr>
                <a:picLocks noChangeAspect="1" noChangeArrowheads="1"/>
              </p:cNvPicPr>
              <p:nvPr/>
            </p:nvPicPr>
            <p:blipFill>
              <a:blip r:embed="rId5" cstate="print"/>
              <a:srcRect/>
              <a:stretch>
                <a:fillRect/>
              </a:stretch>
            </p:blipFill>
            <p:spPr bwMode="auto">
              <a:xfrm>
                <a:off x="1691680" y="3861048"/>
                <a:ext cx="2503488" cy="1778000"/>
              </a:xfrm>
              <a:prstGeom prst="rect">
                <a:avLst/>
              </a:prstGeom>
              <a:noFill/>
              <a:ln w="9525">
                <a:noFill/>
                <a:miter lim="800000"/>
                <a:headEnd/>
                <a:tailEnd/>
              </a:ln>
            </p:spPr>
          </p:pic>
          <p:sp>
            <p:nvSpPr>
              <p:cNvPr id="22" name="Rectangle 9"/>
              <p:cNvSpPr>
                <a:spLocks noChangeArrowheads="1"/>
              </p:cNvSpPr>
              <p:nvPr/>
            </p:nvSpPr>
            <p:spPr bwMode="auto">
              <a:xfrm>
                <a:off x="3563888" y="5301208"/>
                <a:ext cx="621965"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rgbClr val="FFFFFF"/>
                    </a:solidFill>
                    <a:effectLst/>
                    <a:latin typeface="Times New Roman" pitchFamily="18" charset="0"/>
                    <a:cs typeface="Arial" pitchFamily="34" charset="0"/>
                  </a:rPr>
                  <a:t>200 </a:t>
                </a:r>
                <a:r>
                  <a:rPr kumimoji="0" lang="es-ES" sz="1600" b="0" i="0" u="none" strike="noStrike" cap="none" normalizeH="0" baseline="0" dirty="0" err="1" smtClean="0">
                    <a:ln>
                      <a:noFill/>
                    </a:ln>
                    <a:solidFill>
                      <a:srgbClr val="FFFFFF"/>
                    </a:solidFill>
                    <a:effectLst/>
                    <a:latin typeface="Times New Roman" pitchFamily="18" charset="0"/>
                    <a:cs typeface="Arial" pitchFamily="34" charset="0"/>
                  </a:rPr>
                  <a:t>nm</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11"/>
              <p:cNvSpPr>
                <a:spLocks noChangeArrowheads="1"/>
              </p:cNvSpPr>
              <p:nvPr/>
            </p:nvSpPr>
            <p:spPr bwMode="auto">
              <a:xfrm>
                <a:off x="2169642" y="4608662"/>
                <a:ext cx="317240" cy="3225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err="1" smtClean="0">
                    <a:ln>
                      <a:noFill/>
                    </a:ln>
                    <a:solidFill>
                      <a:srgbClr val="000000"/>
                    </a:solidFill>
                    <a:effectLst/>
                    <a:latin typeface="Times New Roman" pitchFamily="18" charset="0"/>
                    <a:cs typeface="Arial" pitchFamily="34" charset="0"/>
                  </a:rPr>
                  <a:t>RuO</a:t>
                </a:r>
                <a:endParaRPr kumimoji="0" lang="es-E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Freeform 13"/>
              <p:cNvSpPr>
                <a:spLocks/>
              </p:cNvSpPr>
              <p:nvPr/>
            </p:nvSpPr>
            <p:spPr bwMode="auto">
              <a:xfrm>
                <a:off x="2413840" y="4946008"/>
                <a:ext cx="355600" cy="504825"/>
              </a:xfrm>
              <a:custGeom>
                <a:avLst/>
                <a:gdLst/>
                <a:ahLst/>
                <a:cxnLst>
                  <a:cxn ang="0">
                    <a:pos x="57" y="0"/>
                  </a:cxn>
                  <a:cxn ang="0">
                    <a:pos x="0" y="33"/>
                  </a:cxn>
                  <a:cxn ang="0">
                    <a:pos x="167" y="318"/>
                  </a:cxn>
                  <a:cxn ang="0">
                    <a:pos x="224" y="285"/>
                  </a:cxn>
                  <a:cxn ang="0">
                    <a:pos x="57" y="0"/>
                  </a:cxn>
                </a:cxnLst>
                <a:rect l="0" t="0" r="r" b="b"/>
                <a:pathLst>
                  <a:path w="224" h="318">
                    <a:moveTo>
                      <a:pt x="57" y="0"/>
                    </a:moveTo>
                    <a:lnTo>
                      <a:pt x="0" y="33"/>
                    </a:lnTo>
                    <a:lnTo>
                      <a:pt x="167" y="318"/>
                    </a:lnTo>
                    <a:lnTo>
                      <a:pt x="224" y="285"/>
                    </a:lnTo>
                    <a:lnTo>
                      <a:pt x="57" y="0"/>
                    </a:lnTo>
                    <a:close/>
                  </a:path>
                </a:pathLst>
              </a:custGeom>
              <a:noFill/>
              <a:ln w="11113"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grpSp>
        <p:sp>
          <p:nvSpPr>
            <p:cNvPr id="20" name="Line 10"/>
            <p:cNvSpPr>
              <a:spLocks noChangeShapeType="1"/>
            </p:cNvSpPr>
            <p:nvPr/>
          </p:nvSpPr>
          <p:spPr bwMode="auto">
            <a:xfrm flipH="1">
              <a:off x="4515098" y="5445224"/>
              <a:ext cx="704974" cy="1588"/>
            </a:xfrm>
            <a:prstGeom prst="line">
              <a:avLst/>
            </a:prstGeom>
            <a:noFill/>
            <a:ln w="11113"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s-ES"/>
            </a:p>
          </p:txBody>
        </p:sp>
      </p:gr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8" name="Text Box 58"/>
          <p:cNvSpPr txBox="1">
            <a:spLocks noChangeArrowheads="1"/>
          </p:cNvSpPr>
          <p:nvPr/>
        </p:nvSpPr>
        <p:spPr bwMode="auto">
          <a:xfrm>
            <a:off x="343024" y="1286916"/>
            <a:ext cx="5813152" cy="746358"/>
          </a:xfrm>
          <a:prstGeom prst="rect">
            <a:avLst/>
          </a:prstGeom>
          <a:noFill/>
          <a:ln w="9525">
            <a:noFill/>
            <a:miter lim="800000"/>
            <a:headEnd/>
            <a:tailEnd/>
          </a:ln>
        </p:spPr>
        <p:txBody>
          <a:bodyPr wrap="square">
            <a:spAutoFit/>
          </a:bodyPr>
          <a:lstStyle/>
          <a:p>
            <a:pPr>
              <a:spcBef>
                <a:spcPts val="300"/>
              </a:spcBef>
            </a:pPr>
            <a:r>
              <a:rPr lang="en-US" sz="2000" b="1" dirty="0">
                <a:cs typeface="Arial" charset="0"/>
              </a:rPr>
              <a:t>Adsorption </a:t>
            </a:r>
            <a:r>
              <a:rPr lang="en-US" sz="2000" b="1" dirty="0" smtClean="0">
                <a:cs typeface="Arial" charset="0"/>
              </a:rPr>
              <a:t>kinetics, </a:t>
            </a:r>
            <a:r>
              <a:rPr lang="en-US" sz="2000" b="1" dirty="0" err="1" smtClean="0">
                <a:cs typeface="Arial" charset="0"/>
              </a:rPr>
              <a:t>45ºc</a:t>
            </a:r>
            <a:r>
              <a:rPr lang="en-US" sz="2000" b="1" dirty="0" smtClean="0">
                <a:cs typeface="Arial" charset="0"/>
              </a:rPr>
              <a:t> </a:t>
            </a:r>
          </a:p>
          <a:p>
            <a:pPr>
              <a:spcBef>
                <a:spcPts val="300"/>
              </a:spcBef>
            </a:pPr>
            <a:r>
              <a:rPr lang="en-US" sz="2000" b="1" dirty="0" smtClean="0">
                <a:cs typeface="Arial" charset="0"/>
              </a:rPr>
              <a:t>(</a:t>
            </a:r>
            <a:r>
              <a:rPr lang="en-US" sz="2000" b="1" dirty="0" err="1" smtClean="0">
                <a:cs typeface="Arial" charset="0"/>
              </a:rPr>
              <a:t>thermobalance</a:t>
            </a:r>
            <a:r>
              <a:rPr lang="en-US" sz="2000" b="1" dirty="0" smtClean="0">
                <a:cs typeface="Arial" charset="0"/>
              </a:rPr>
              <a:t>)</a:t>
            </a:r>
            <a:endParaRPr lang="en-US" sz="2000" b="1" dirty="0">
              <a:cs typeface="Arial" charset="0"/>
            </a:endParaRPr>
          </a:p>
        </p:txBody>
      </p:sp>
      <p:sp>
        <p:nvSpPr>
          <p:cNvPr id="2" name="CuadroTexto 5"/>
          <p:cNvSpPr txBox="1">
            <a:spLocks noChangeArrowheads="1"/>
          </p:cNvSpPr>
          <p:nvPr/>
        </p:nvSpPr>
        <p:spPr bwMode="auto">
          <a:xfrm>
            <a:off x="501650" y="5385990"/>
            <a:ext cx="8102798" cy="923330"/>
          </a:xfrm>
          <a:prstGeom prst="rect">
            <a:avLst/>
          </a:prstGeom>
          <a:noFill/>
          <a:ln w="9525">
            <a:noFill/>
            <a:miter lim="800000"/>
            <a:headEnd/>
            <a:tailEnd/>
          </a:ln>
        </p:spPr>
        <p:txBody>
          <a:bodyPr wrap="square">
            <a:spAutoFit/>
          </a:bodyPr>
          <a:lstStyle/>
          <a:p>
            <a:r>
              <a:rPr lang="en-GB" b="1" dirty="0" smtClean="0">
                <a:solidFill>
                  <a:srgbClr val="0000CC"/>
                </a:solidFill>
                <a:cs typeface="Arial" charset="0"/>
              </a:rPr>
              <a:t>Double-functionalized adsorbents show faster CO</a:t>
            </a:r>
            <a:r>
              <a:rPr lang="en-GB" b="1" baseline="-25000" dirty="0" smtClean="0">
                <a:solidFill>
                  <a:srgbClr val="0000CC"/>
                </a:solidFill>
                <a:cs typeface="Arial" charset="0"/>
              </a:rPr>
              <a:t>2</a:t>
            </a:r>
            <a:r>
              <a:rPr lang="en-GB" b="1" dirty="0" smtClean="0">
                <a:solidFill>
                  <a:srgbClr val="0000CC"/>
                </a:solidFill>
                <a:cs typeface="Arial" charset="0"/>
              </a:rPr>
              <a:t> </a:t>
            </a:r>
            <a:r>
              <a:rPr lang="en-GB" b="1" dirty="0">
                <a:solidFill>
                  <a:srgbClr val="0000CC"/>
                </a:solidFill>
                <a:cs typeface="Arial" charset="0"/>
              </a:rPr>
              <a:t>adsorption </a:t>
            </a:r>
            <a:r>
              <a:rPr lang="en-GB" b="1" dirty="0" smtClean="0">
                <a:solidFill>
                  <a:srgbClr val="0000CC"/>
                </a:solidFill>
                <a:cs typeface="Arial" charset="0"/>
              </a:rPr>
              <a:t>kinetics, </a:t>
            </a:r>
            <a:r>
              <a:rPr lang="en-GB" b="1" dirty="0">
                <a:solidFill>
                  <a:srgbClr val="0000CC"/>
                </a:solidFill>
                <a:cs typeface="Arial" charset="0"/>
              </a:rPr>
              <a:t>very likely due to the better dispersion </a:t>
            </a:r>
            <a:r>
              <a:rPr lang="en-GB" b="1" dirty="0" smtClean="0">
                <a:solidFill>
                  <a:srgbClr val="0000CC"/>
                </a:solidFill>
                <a:cs typeface="Arial" charset="0"/>
              </a:rPr>
              <a:t>and higher mobility of </a:t>
            </a:r>
            <a:r>
              <a:rPr lang="en-GB" b="1" dirty="0">
                <a:solidFill>
                  <a:srgbClr val="0000CC"/>
                </a:solidFill>
                <a:cs typeface="Arial" charset="0"/>
              </a:rPr>
              <a:t>impregnated </a:t>
            </a:r>
            <a:r>
              <a:rPr lang="en-GB" b="1" dirty="0" smtClean="0">
                <a:solidFill>
                  <a:srgbClr val="0000CC"/>
                </a:solidFill>
                <a:cs typeface="Arial" charset="0"/>
              </a:rPr>
              <a:t>molecules</a:t>
            </a:r>
            <a:endParaRPr lang="en-GB" b="1" dirty="0">
              <a:solidFill>
                <a:srgbClr val="0000CC"/>
              </a:solidFill>
              <a:cs typeface="Arial" charset="0"/>
            </a:endParaRPr>
          </a:p>
        </p:txBody>
      </p:sp>
      <p:sp>
        <p:nvSpPr>
          <p:cNvPr id="16" name="Text Box 71"/>
          <p:cNvSpPr txBox="1">
            <a:spLocks noChangeArrowheads="1"/>
          </p:cNvSpPr>
          <p:nvPr/>
        </p:nvSpPr>
        <p:spPr bwMode="auto">
          <a:xfrm>
            <a:off x="0" y="6505599"/>
            <a:ext cx="5116952" cy="307777"/>
          </a:xfrm>
          <a:prstGeom prst="rect">
            <a:avLst/>
          </a:prstGeom>
          <a:noFill/>
          <a:ln w="9525">
            <a:noFill/>
            <a:miter lim="800000"/>
            <a:headEnd/>
            <a:tailEnd/>
          </a:ln>
        </p:spPr>
        <p:txBody>
          <a:bodyPr wrap="square">
            <a:spAutoFit/>
          </a:bodyPr>
          <a:lstStyle/>
          <a:p>
            <a:pPr algn="ctr"/>
            <a:r>
              <a:rPr lang="en-US" sz="1400" b="1" dirty="0">
                <a:solidFill>
                  <a:srgbClr val="CC0000"/>
                </a:solidFill>
              </a:rPr>
              <a:t>Sanz et al. </a:t>
            </a:r>
            <a:r>
              <a:rPr lang="en-US" sz="1400" b="1" i="1" dirty="0">
                <a:solidFill>
                  <a:srgbClr val="CC0000"/>
                </a:solidFill>
              </a:rPr>
              <a:t>J. Mater. Chem. </a:t>
            </a:r>
            <a:r>
              <a:rPr lang="en-US" sz="1400" b="1" i="1" dirty="0" smtClean="0">
                <a:solidFill>
                  <a:srgbClr val="CC0000"/>
                </a:solidFill>
              </a:rPr>
              <a:t>A </a:t>
            </a:r>
            <a:r>
              <a:rPr lang="en-US" sz="1400" b="1" dirty="0" smtClean="0">
                <a:solidFill>
                  <a:srgbClr val="CC0000"/>
                </a:solidFill>
              </a:rPr>
              <a:t>1 </a:t>
            </a:r>
            <a:r>
              <a:rPr lang="en-US" sz="1400" b="1" dirty="0">
                <a:solidFill>
                  <a:srgbClr val="CC0000"/>
                </a:solidFill>
              </a:rPr>
              <a:t>(2013) 1956-1962</a:t>
            </a:r>
          </a:p>
        </p:txBody>
      </p:sp>
      <p:sp>
        <p:nvSpPr>
          <p:cNvPr id="17"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b="1" dirty="0" smtClean="0">
                <a:solidFill>
                  <a:srgbClr val="FF0000"/>
                </a:solidFill>
                <a:cs typeface="Arial" charset="0"/>
              </a:rPr>
              <a:t>- 50% </a:t>
            </a:r>
            <a:r>
              <a:rPr lang="es-ES" sz="2000" dirty="0" smtClean="0">
                <a:cs typeface="Arial" charset="0"/>
              </a:rPr>
              <a:t>(2)</a:t>
            </a:r>
            <a:endParaRPr lang="es-ES" sz="2000" dirty="0">
              <a:solidFill>
                <a:srgbClr val="000099"/>
              </a:solidFill>
              <a:cs typeface="Arial" charset="0"/>
            </a:endParaRPr>
          </a:p>
        </p:txBody>
      </p:sp>
      <p:grpSp>
        <p:nvGrpSpPr>
          <p:cNvPr id="15" name="14 Grupo"/>
          <p:cNvGrpSpPr/>
          <p:nvPr/>
        </p:nvGrpSpPr>
        <p:grpSpPr>
          <a:xfrm>
            <a:off x="3131840" y="1174502"/>
            <a:ext cx="5904656" cy="4240522"/>
            <a:chOff x="3131840" y="1174502"/>
            <a:chExt cx="5904656" cy="4240522"/>
          </a:xfrm>
        </p:grpSpPr>
        <p:graphicFrame>
          <p:nvGraphicFramePr>
            <p:cNvPr id="317474" name="Object 34"/>
            <p:cNvGraphicFramePr>
              <a:graphicFrameLocks noChangeAspect="1"/>
            </p:cNvGraphicFramePr>
            <p:nvPr/>
          </p:nvGraphicFramePr>
          <p:xfrm>
            <a:off x="3131840" y="1174502"/>
            <a:ext cx="5904656" cy="4240522"/>
          </p:xfrm>
          <a:graphic>
            <a:graphicData uri="http://schemas.openxmlformats.org/presentationml/2006/ole">
              <p:oleObj spid="_x0000_s363522" name="Graph" r:id="rId4" imgW="3852000" imgH="2867040" progId="">
                <p:embed/>
              </p:oleObj>
            </a:graphicData>
          </a:graphic>
        </p:graphicFrame>
        <p:sp>
          <p:nvSpPr>
            <p:cNvPr id="9" name="8 Elipse"/>
            <p:cNvSpPr/>
            <p:nvPr/>
          </p:nvSpPr>
          <p:spPr>
            <a:xfrm>
              <a:off x="7380312" y="3501008"/>
              <a:ext cx="360040" cy="50405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7382786" y="2492896"/>
              <a:ext cx="360040" cy="648072"/>
            </a:xfrm>
            <a:prstGeom prst="ellipse">
              <a:avLst/>
            </a:prstGeom>
            <a:no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6228184" y="3933056"/>
              <a:ext cx="216024"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7809805" y="2636912"/>
              <a:ext cx="650627" cy="307777"/>
            </a:xfrm>
            <a:prstGeom prst="rect">
              <a:avLst/>
            </a:prstGeom>
            <a:noFill/>
          </p:spPr>
          <p:txBody>
            <a:bodyPr wrap="none" rtlCol="0">
              <a:spAutoFit/>
            </a:bodyPr>
            <a:lstStyle/>
            <a:p>
              <a:r>
                <a:rPr lang="es-ES" sz="1400" b="1" dirty="0" err="1" smtClean="0">
                  <a:solidFill>
                    <a:srgbClr val="0000CC"/>
                  </a:solidFill>
                </a:rPr>
                <a:t>TEPA</a:t>
              </a:r>
              <a:endParaRPr lang="es-ES" sz="1400" b="1" dirty="0">
                <a:solidFill>
                  <a:srgbClr val="0000CC"/>
                </a:solidFill>
              </a:endParaRPr>
            </a:p>
          </p:txBody>
        </p:sp>
        <p:sp>
          <p:nvSpPr>
            <p:cNvPr id="14" name="13 CuadroTexto"/>
            <p:cNvSpPr txBox="1"/>
            <p:nvPr/>
          </p:nvSpPr>
          <p:spPr>
            <a:xfrm>
              <a:off x="7740352" y="3789040"/>
              <a:ext cx="474810" cy="307777"/>
            </a:xfrm>
            <a:prstGeom prst="rect">
              <a:avLst/>
            </a:prstGeom>
            <a:noFill/>
          </p:spPr>
          <p:txBody>
            <a:bodyPr wrap="none" rtlCol="0">
              <a:spAutoFit/>
            </a:bodyPr>
            <a:lstStyle/>
            <a:p>
              <a:r>
                <a:rPr lang="es-ES" sz="1400" b="1" dirty="0" err="1" smtClean="0">
                  <a:solidFill>
                    <a:srgbClr val="008000"/>
                  </a:solidFill>
                </a:rPr>
                <a:t>PEI</a:t>
              </a:r>
              <a:endParaRPr lang="es-ES" sz="1400" b="1" dirty="0">
                <a:solidFill>
                  <a:srgbClr val="008000"/>
                </a:solidFill>
              </a:endParaRPr>
            </a:p>
          </p:txBody>
        </p:sp>
      </p:grpSp>
      <p:sp>
        <p:nvSpPr>
          <p:cNvPr id="18" name="17 CuadroTexto"/>
          <p:cNvSpPr txBox="1"/>
          <p:nvPr/>
        </p:nvSpPr>
        <p:spPr>
          <a:xfrm>
            <a:off x="5796136" y="3501008"/>
            <a:ext cx="1495922" cy="338554"/>
          </a:xfrm>
          <a:prstGeom prst="rect">
            <a:avLst/>
          </a:prstGeom>
          <a:noFill/>
        </p:spPr>
        <p:txBody>
          <a:bodyPr wrap="none" rtlCol="0">
            <a:spAutoFit/>
          </a:bodyPr>
          <a:lstStyle/>
          <a:p>
            <a:r>
              <a:rPr lang="es-ES" sz="1600" b="1" dirty="0" err="1" smtClean="0">
                <a:solidFill>
                  <a:srgbClr val="FF0000"/>
                </a:solidFill>
              </a:rPr>
              <a:t>Double</a:t>
            </a:r>
            <a:r>
              <a:rPr lang="es-ES" sz="1600" b="1" dirty="0" smtClean="0">
                <a:solidFill>
                  <a:srgbClr val="FF0000"/>
                </a:solidFill>
              </a:rPr>
              <a:t> </a:t>
            </a:r>
            <a:r>
              <a:rPr lang="es-ES" sz="1600" b="1" dirty="0" err="1" smtClean="0">
                <a:solidFill>
                  <a:srgbClr val="FF0000"/>
                </a:solidFill>
              </a:rPr>
              <a:t>funct</a:t>
            </a:r>
            <a:r>
              <a:rPr lang="es-ES" sz="1600" b="1" dirty="0" smtClean="0">
                <a:solidFill>
                  <a:srgbClr val="FF0000"/>
                </a:solidFill>
              </a:rPr>
              <a:t>.</a:t>
            </a:r>
            <a:endParaRPr lang="es-ES" sz="16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78882" name="Object 2"/>
          <p:cNvGraphicFramePr>
            <a:graphicFrameLocks noChangeAspect="1"/>
          </p:cNvGraphicFramePr>
          <p:nvPr/>
        </p:nvGraphicFramePr>
        <p:xfrm>
          <a:off x="1979712" y="1908124"/>
          <a:ext cx="5472162" cy="3969148"/>
        </p:xfrm>
        <a:graphic>
          <a:graphicData uri="http://schemas.openxmlformats.org/presentationml/2006/ole">
            <p:oleObj spid="_x0000_s378882" name="Graph" r:id="rId3" imgW="3748320" imgH="2818080" progId="">
              <p:embed/>
            </p:oleObj>
          </a:graphicData>
        </a:graphic>
      </p:graphicFrame>
      <p:sp>
        <p:nvSpPr>
          <p:cNvPr id="3" name="Text Box 58"/>
          <p:cNvSpPr txBox="1">
            <a:spLocks noChangeArrowheads="1"/>
          </p:cNvSpPr>
          <p:nvPr/>
        </p:nvSpPr>
        <p:spPr bwMode="auto">
          <a:xfrm>
            <a:off x="343024" y="1286916"/>
            <a:ext cx="5813152" cy="396875"/>
          </a:xfrm>
          <a:prstGeom prst="rect">
            <a:avLst/>
          </a:prstGeom>
          <a:noFill/>
          <a:ln w="9525">
            <a:noFill/>
            <a:miter lim="800000"/>
            <a:headEnd/>
            <a:tailEnd/>
          </a:ln>
        </p:spPr>
        <p:txBody>
          <a:bodyPr wrap="square">
            <a:spAutoFit/>
          </a:bodyPr>
          <a:lstStyle/>
          <a:p>
            <a:pPr>
              <a:spcBef>
                <a:spcPct val="50000"/>
              </a:spcBef>
            </a:pPr>
            <a:r>
              <a:rPr lang="en-US" sz="2000" b="1" dirty="0">
                <a:cs typeface="Arial" charset="0"/>
              </a:rPr>
              <a:t>Adsorption </a:t>
            </a:r>
            <a:r>
              <a:rPr lang="en-US" sz="2000" b="1" dirty="0" smtClean="0">
                <a:cs typeface="Arial" charset="0"/>
              </a:rPr>
              <a:t>kinetics (</a:t>
            </a:r>
            <a:r>
              <a:rPr lang="en-US" sz="2000" b="1" dirty="0" err="1" smtClean="0">
                <a:cs typeface="Arial" charset="0"/>
              </a:rPr>
              <a:t>thermobalance</a:t>
            </a:r>
            <a:r>
              <a:rPr lang="en-US" sz="2000" b="1" dirty="0" smtClean="0">
                <a:cs typeface="Arial" charset="0"/>
              </a:rPr>
              <a:t>)</a:t>
            </a:r>
            <a:endParaRPr lang="en-US" sz="2000" b="1" dirty="0">
              <a:cs typeface="Arial" charset="0"/>
            </a:endParaRPr>
          </a:p>
        </p:txBody>
      </p:sp>
      <p:sp>
        <p:nvSpPr>
          <p:cNvPr id="4" name="Text Box 58"/>
          <p:cNvSpPr txBox="1">
            <a:spLocks noChangeArrowheads="1"/>
          </p:cNvSpPr>
          <p:nvPr/>
        </p:nvSpPr>
        <p:spPr bwMode="auto">
          <a:xfrm>
            <a:off x="271412" y="190962"/>
            <a:ext cx="8872588" cy="861774"/>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r>
              <a:rPr lang="es-ES" sz="2000" b="1" u="sng" dirty="0" smtClean="0">
                <a:cs typeface="Arial" charset="0"/>
              </a:rPr>
              <a:t> </a:t>
            </a:r>
            <a:r>
              <a:rPr lang="es-ES" sz="2000" b="1" dirty="0" smtClean="0">
                <a:cs typeface="Arial" charset="0"/>
              </a:rPr>
              <a:t>: </a:t>
            </a:r>
          </a:p>
          <a:p>
            <a:pPr>
              <a:spcBef>
                <a:spcPct val="50000"/>
              </a:spcBef>
            </a:pPr>
            <a:r>
              <a:rPr lang="es-ES" sz="2000" b="1" dirty="0" smtClean="0">
                <a:cs typeface="Arial" charset="0"/>
              </a:rPr>
              <a:t>AP (N) </a:t>
            </a:r>
            <a:r>
              <a:rPr lang="es-ES" sz="2000" b="1" dirty="0" err="1" smtClean="0">
                <a:cs typeface="Arial" charset="0"/>
              </a:rPr>
              <a:t>grafting</a:t>
            </a:r>
            <a:r>
              <a:rPr lang="es-ES" sz="2000" b="1" dirty="0" smtClean="0">
                <a:cs typeface="Arial" charset="0"/>
              </a:rPr>
              <a:t> + </a:t>
            </a:r>
            <a:r>
              <a:rPr lang="es-ES" sz="2000" b="1" dirty="0" err="1" smtClean="0">
                <a:cs typeface="Arial" charset="0"/>
              </a:rPr>
              <a:t>TEPA</a:t>
            </a:r>
            <a:r>
              <a:rPr lang="es-ES" sz="2000" b="1" dirty="0" smtClean="0">
                <a:cs typeface="Arial" charset="0"/>
              </a:rPr>
              <a:t>/</a:t>
            </a:r>
            <a:r>
              <a:rPr lang="es-ES" sz="2000" b="1" dirty="0" err="1" smtClean="0">
                <a:cs typeface="Arial" charset="0"/>
              </a:rPr>
              <a:t>PEI</a:t>
            </a:r>
            <a:r>
              <a:rPr lang="es-ES" sz="2000" b="1" dirty="0" smtClean="0">
                <a:cs typeface="Arial" charset="0"/>
              </a:rPr>
              <a:t> </a:t>
            </a:r>
            <a:r>
              <a:rPr lang="es-ES" sz="2000" b="1" dirty="0" err="1" smtClean="0">
                <a:cs typeface="Arial" charset="0"/>
              </a:rPr>
              <a:t>impregnation</a:t>
            </a:r>
            <a:r>
              <a:rPr lang="es-ES" sz="2000" b="1" dirty="0" smtClean="0">
                <a:cs typeface="Arial" charset="0"/>
              </a:rPr>
              <a:t> </a:t>
            </a:r>
            <a:r>
              <a:rPr lang="es-ES" sz="2000" b="1" dirty="0" smtClean="0">
                <a:solidFill>
                  <a:srgbClr val="FF0000"/>
                </a:solidFill>
                <a:cs typeface="Arial" charset="0"/>
              </a:rPr>
              <a:t>- 50% </a:t>
            </a:r>
            <a:r>
              <a:rPr lang="es-ES" sz="2000" dirty="0" smtClean="0">
                <a:cs typeface="Arial" charset="0"/>
              </a:rPr>
              <a:t>(2)</a:t>
            </a:r>
            <a:endParaRPr lang="es-ES" sz="2000" dirty="0">
              <a:solidFill>
                <a:srgbClr val="000099"/>
              </a:solidFill>
              <a:cs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5450" name="Group 58"/>
          <p:cNvGraphicFramePr>
            <a:graphicFrameLocks noGrp="1"/>
          </p:cNvGraphicFramePr>
          <p:nvPr/>
        </p:nvGraphicFramePr>
        <p:xfrm>
          <a:off x="179512" y="1263650"/>
          <a:ext cx="4608388" cy="1487805"/>
        </p:xfrm>
        <a:graphic>
          <a:graphicData uri="http://schemas.openxmlformats.org/drawingml/2006/table">
            <a:tbl>
              <a:tblPr/>
              <a:tblGrid>
                <a:gridCol w="2736726"/>
                <a:gridCol w="935037"/>
                <a:gridCol w="936625"/>
              </a:tblGrid>
              <a:tr h="527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Sample</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chemeClr val="tx1"/>
                          </a:solidFill>
                          <a:effectLst/>
                          <a:latin typeface="Arial" charset="0"/>
                          <a:ea typeface="Times New Roman" pitchFamily="18" charset="0"/>
                          <a:cs typeface="Arial" charset="0"/>
                        </a:rPr>
                        <a:t>Pure</a:t>
                      </a: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s-ES" sz="1400" b="1" i="0" u="none" strike="noStrike" cap="none" normalizeH="0" baseline="0" dirty="0" err="1" smtClean="0">
                          <a:ln>
                            <a:noFill/>
                          </a:ln>
                          <a:solidFill>
                            <a:schemeClr val="tx1"/>
                          </a:solidFill>
                          <a:effectLst/>
                          <a:latin typeface="Arial" charset="0"/>
                          <a:ea typeface="Times New Roman" pitchFamily="18" charset="0"/>
                          <a:cs typeface="Arial" charset="0"/>
                        </a:rPr>
                        <a:t>CO</a:t>
                      </a:r>
                      <a:r>
                        <a:rPr kumimoji="0" lang="es-ES" sz="1400" b="1" i="0" u="none" strike="noStrike" cap="none" normalizeH="0" baseline="-25000" dirty="0" err="1" smtClean="0">
                          <a:ln>
                            <a:noFill/>
                          </a:ln>
                          <a:solidFill>
                            <a:schemeClr val="tx1"/>
                          </a:solidFill>
                          <a:effectLst/>
                          <a:latin typeface="Arial" charset="0"/>
                          <a:ea typeface="Times New Roman" pitchFamily="18" charset="0"/>
                          <a:cs typeface="Arial" charset="0"/>
                        </a:rPr>
                        <a:t>2</a:t>
                      </a:r>
                      <a:r>
                        <a:rPr kumimoji="0" lang="es-ES" sz="1400" b="1" i="0" u="none" strike="noStrike" cap="none" normalizeH="0" baseline="-25000" dirty="0" smtClean="0">
                          <a:ln>
                            <a:noFill/>
                          </a:ln>
                          <a:solidFill>
                            <a:schemeClr val="tx1"/>
                          </a:solidFill>
                          <a:effectLst/>
                          <a:latin typeface="Arial" charset="0"/>
                          <a:ea typeface="Times New Roman" pitchFamily="18" charset="0"/>
                          <a:cs typeface="Arial" charset="0"/>
                        </a:rPr>
                        <a:t> </a:t>
                      </a: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(0.15 bar)</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Gas </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Mix</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33363">
                <a:tc>
                  <a:txBody>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-e-(N)-6-</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131</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162</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33363">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-e-(N)-6-</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TEPA</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(50)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charset="0"/>
                          <a:ea typeface="Times New Roman" pitchFamily="18" charset="0"/>
                          <a:cs typeface="Arial" charset="0"/>
                        </a:rPr>
                        <a:t>190</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tab pos="447675" algn="l"/>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235</a:t>
                      </a:r>
                    </a:p>
                  </a:txBody>
                  <a:tcPr marL="44450" marR="4445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PE-</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SBA15</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-e-(N)-6-</a:t>
                      </a:r>
                      <a:r>
                        <a:rPr kumimoji="0" lang="es-ES_tradnl" sz="1400" b="1" i="0" u="none" strike="noStrike" cap="none" normalizeH="0" baseline="0" dirty="0" err="1" smtClean="0">
                          <a:ln>
                            <a:noFill/>
                          </a:ln>
                          <a:solidFill>
                            <a:schemeClr val="tx1"/>
                          </a:solidFill>
                          <a:effectLst/>
                          <a:latin typeface="Arial" charset="0"/>
                          <a:ea typeface="Times New Roman" pitchFamily="18" charset="0"/>
                          <a:cs typeface="Arial" charset="0"/>
                        </a:rPr>
                        <a:t>PEI</a:t>
                      </a:r>
                      <a:r>
                        <a:rPr kumimoji="0" lang="es-ES_tradnl" sz="1400" b="1" i="0" u="none" strike="noStrike" cap="none" normalizeH="0" baseline="0" dirty="0" smtClean="0">
                          <a:ln>
                            <a:noFill/>
                          </a:ln>
                          <a:solidFill>
                            <a:schemeClr val="tx1"/>
                          </a:solidFill>
                          <a:effectLst/>
                          <a:latin typeface="Arial" charset="0"/>
                          <a:ea typeface="Times New Roman" pitchFamily="18" charset="0"/>
                          <a:cs typeface="Arial" charset="0"/>
                        </a:rPr>
                        <a:t> (30)</a:t>
                      </a:r>
                      <a:endPar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120</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charset="0"/>
                          <a:ea typeface="Times New Roman" pitchFamily="18" charset="0"/>
                          <a:cs typeface="Arial" charset="0"/>
                        </a:rPr>
                        <a:t>116</a:t>
                      </a:r>
                    </a:p>
                  </a:txBody>
                  <a:tcPr marL="44450" marR="44450"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 name="CuadroTexto 5"/>
          <p:cNvSpPr txBox="1">
            <a:spLocks noChangeArrowheads="1"/>
          </p:cNvSpPr>
          <p:nvPr/>
        </p:nvSpPr>
        <p:spPr bwMode="auto">
          <a:xfrm>
            <a:off x="5003800" y="1124744"/>
            <a:ext cx="3960813" cy="1200329"/>
          </a:xfrm>
          <a:prstGeom prst="rect">
            <a:avLst/>
          </a:prstGeom>
          <a:noFill/>
          <a:ln w="9525">
            <a:noFill/>
            <a:miter lim="800000"/>
            <a:headEnd/>
            <a:tailEnd/>
          </a:ln>
        </p:spPr>
        <p:txBody>
          <a:bodyPr>
            <a:spAutoFit/>
          </a:bodyPr>
          <a:lstStyle/>
          <a:p>
            <a:r>
              <a:rPr lang="en-GB" b="1" dirty="0" smtClean="0">
                <a:solidFill>
                  <a:srgbClr val="FF0000"/>
                </a:solidFill>
                <a:cs typeface="Arial" charset="0"/>
              </a:rPr>
              <a:t>CO</a:t>
            </a:r>
            <a:r>
              <a:rPr lang="en-GB" b="1" baseline="-25000" dirty="0" smtClean="0">
                <a:solidFill>
                  <a:srgbClr val="FF0000"/>
                </a:solidFill>
                <a:cs typeface="Arial" charset="0"/>
              </a:rPr>
              <a:t>2</a:t>
            </a:r>
            <a:r>
              <a:rPr lang="en-GB" b="1" dirty="0" smtClean="0">
                <a:solidFill>
                  <a:srgbClr val="FF0000"/>
                </a:solidFill>
                <a:cs typeface="Arial" charset="0"/>
              </a:rPr>
              <a:t> </a:t>
            </a:r>
            <a:r>
              <a:rPr lang="en-GB" b="1" dirty="0">
                <a:solidFill>
                  <a:srgbClr val="FF0000"/>
                </a:solidFill>
                <a:cs typeface="Arial" charset="0"/>
              </a:rPr>
              <a:t>adsorption is </a:t>
            </a:r>
            <a:r>
              <a:rPr lang="en-GB" b="1" dirty="0" smtClean="0">
                <a:solidFill>
                  <a:srgbClr val="FF0000"/>
                </a:solidFill>
                <a:cs typeface="Arial" charset="0"/>
              </a:rPr>
              <a:t>enhanced in wet conditions for </a:t>
            </a:r>
            <a:r>
              <a:rPr lang="en-GB" b="1" dirty="0" err="1" smtClean="0">
                <a:solidFill>
                  <a:srgbClr val="FF0000"/>
                </a:solidFill>
                <a:cs typeface="Arial" charset="0"/>
              </a:rPr>
              <a:t>TEPA</a:t>
            </a:r>
            <a:r>
              <a:rPr lang="en-GB" b="1" dirty="0" smtClean="0">
                <a:solidFill>
                  <a:srgbClr val="FF0000"/>
                </a:solidFill>
                <a:cs typeface="Arial" charset="0"/>
              </a:rPr>
              <a:t> materials, (adsorption mechanism: bicarbonate formation)</a:t>
            </a:r>
            <a:endParaRPr lang="en-GB" b="1" dirty="0">
              <a:solidFill>
                <a:srgbClr val="FF0000"/>
              </a:solidFill>
              <a:cs typeface="Arial" charset="0"/>
            </a:endParaRPr>
          </a:p>
        </p:txBody>
      </p:sp>
      <p:sp>
        <p:nvSpPr>
          <p:cNvPr id="3" name="CuadroTexto 5"/>
          <p:cNvSpPr txBox="1">
            <a:spLocks noChangeArrowheads="1"/>
          </p:cNvSpPr>
          <p:nvPr/>
        </p:nvSpPr>
        <p:spPr bwMode="auto">
          <a:xfrm>
            <a:off x="179512" y="4725144"/>
            <a:ext cx="4465191" cy="1831271"/>
          </a:xfrm>
          <a:prstGeom prst="rect">
            <a:avLst/>
          </a:prstGeom>
          <a:noFill/>
          <a:ln w="9525">
            <a:noFill/>
            <a:miter lim="800000"/>
            <a:headEnd/>
            <a:tailEnd/>
          </a:ln>
        </p:spPr>
        <p:txBody>
          <a:bodyPr wrap="square">
            <a:spAutoFit/>
          </a:bodyPr>
          <a:lstStyle/>
          <a:p>
            <a:r>
              <a:rPr lang="en-GB" b="1" dirty="0" err="1" smtClean="0">
                <a:solidFill>
                  <a:srgbClr val="0000CC"/>
                </a:solidFill>
                <a:cs typeface="Arial" charset="0"/>
              </a:rPr>
              <a:t>TEPA</a:t>
            </a:r>
            <a:r>
              <a:rPr lang="en-GB" b="1" dirty="0" smtClean="0">
                <a:solidFill>
                  <a:srgbClr val="0000CC"/>
                </a:solidFill>
                <a:cs typeface="Arial" charset="0"/>
              </a:rPr>
              <a:t> adsorbents show a decrease in adsorption along the 4 cycles (higher volatility)</a:t>
            </a:r>
          </a:p>
          <a:p>
            <a:pPr>
              <a:spcBef>
                <a:spcPts val="600"/>
              </a:spcBef>
            </a:pPr>
            <a:r>
              <a:rPr lang="en-GB" b="1" dirty="0" smtClean="0">
                <a:solidFill>
                  <a:srgbClr val="FF0000"/>
                </a:solidFill>
                <a:cs typeface="Arial" charset="0"/>
              </a:rPr>
              <a:t>PEI adsorbent </a:t>
            </a:r>
            <a:r>
              <a:rPr lang="en-GB" b="1" dirty="0">
                <a:solidFill>
                  <a:srgbClr val="FF0000"/>
                </a:solidFill>
                <a:cs typeface="Arial" charset="0"/>
              </a:rPr>
              <a:t>is stable </a:t>
            </a:r>
            <a:r>
              <a:rPr lang="en-GB" b="1" dirty="0" smtClean="0">
                <a:solidFill>
                  <a:srgbClr val="FF0000"/>
                </a:solidFill>
                <a:cs typeface="Arial" charset="0"/>
              </a:rPr>
              <a:t>after cycles</a:t>
            </a:r>
            <a:endParaRPr lang="en-GB" b="1" dirty="0">
              <a:solidFill>
                <a:srgbClr val="FF0000"/>
              </a:solidFill>
              <a:cs typeface="Arial" charset="0"/>
            </a:endParaRPr>
          </a:p>
          <a:p>
            <a:endParaRPr lang="en-GB" b="1" dirty="0" smtClean="0">
              <a:solidFill>
                <a:srgbClr val="0000CC"/>
              </a:solidFill>
              <a:cs typeface="Arial" charset="0"/>
            </a:endParaRPr>
          </a:p>
          <a:p>
            <a:endParaRPr lang="en-GB" b="1" dirty="0">
              <a:solidFill>
                <a:srgbClr val="0000CC"/>
              </a:solidFill>
              <a:cs typeface="Arial" charset="0"/>
            </a:endParaRPr>
          </a:p>
        </p:txBody>
      </p:sp>
      <p:sp>
        <p:nvSpPr>
          <p:cNvPr id="13" name="Text Box 58"/>
          <p:cNvSpPr txBox="1">
            <a:spLocks noChangeArrowheads="1"/>
          </p:cNvSpPr>
          <p:nvPr/>
        </p:nvSpPr>
        <p:spPr bwMode="auto">
          <a:xfrm>
            <a:off x="107951" y="644524"/>
            <a:ext cx="4752082" cy="408211"/>
          </a:xfrm>
          <a:prstGeom prst="rect">
            <a:avLst/>
          </a:prstGeom>
          <a:noFill/>
          <a:ln w="9525">
            <a:noFill/>
            <a:miter lim="800000"/>
            <a:headEnd/>
            <a:tailEnd/>
          </a:ln>
        </p:spPr>
        <p:txBody>
          <a:bodyPr wrap="square">
            <a:spAutoFit/>
          </a:bodyPr>
          <a:lstStyle/>
          <a:p>
            <a:pPr>
              <a:spcBef>
                <a:spcPct val="50000"/>
              </a:spcBef>
            </a:pPr>
            <a:r>
              <a:rPr lang="es-ES" sz="2000" b="1" dirty="0" err="1" smtClean="0">
                <a:cs typeface="Arial" charset="0"/>
              </a:rPr>
              <a:t>CO</a:t>
            </a:r>
            <a:r>
              <a:rPr lang="es-ES" sz="2000" b="1" baseline="-25000" dirty="0" err="1" smtClean="0">
                <a:cs typeface="Arial" charset="0"/>
              </a:rPr>
              <a:t>2</a:t>
            </a:r>
            <a:r>
              <a:rPr lang="es-ES" sz="2000" b="1" dirty="0" smtClean="0">
                <a:cs typeface="Arial" charset="0"/>
              </a:rPr>
              <a:t> </a:t>
            </a:r>
            <a:r>
              <a:rPr lang="es-ES" sz="2000" b="1" dirty="0" err="1" smtClean="0">
                <a:cs typeface="Arial" charset="0"/>
              </a:rPr>
              <a:t>adsorption</a:t>
            </a:r>
            <a:r>
              <a:rPr lang="es-ES" sz="2000" b="1" dirty="0" smtClean="0">
                <a:cs typeface="Arial" charset="0"/>
              </a:rPr>
              <a:t> </a:t>
            </a:r>
            <a:r>
              <a:rPr lang="es-ES" sz="2000" b="1" dirty="0" err="1" smtClean="0">
                <a:cs typeface="Arial" charset="0"/>
              </a:rPr>
              <a:t>from</a:t>
            </a:r>
            <a:r>
              <a:rPr lang="es-ES" sz="2000" b="1" dirty="0" smtClean="0">
                <a:cs typeface="Arial" charset="0"/>
              </a:rPr>
              <a:t> </a:t>
            </a:r>
            <a:r>
              <a:rPr lang="es-ES" sz="2000" b="1" u="sng" dirty="0" smtClean="0">
                <a:solidFill>
                  <a:srgbClr val="CC0000"/>
                </a:solidFill>
                <a:cs typeface="Arial" charset="0"/>
              </a:rPr>
              <a:t>gas mixture</a:t>
            </a:r>
            <a:endParaRPr lang="es-ES" sz="2000" b="1" dirty="0">
              <a:solidFill>
                <a:srgbClr val="CC0000"/>
              </a:solidFill>
              <a:cs typeface="Arial" charset="0"/>
            </a:endParaRPr>
          </a:p>
        </p:txBody>
      </p:sp>
      <p:sp>
        <p:nvSpPr>
          <p:cNvPr id="14" name="32 CuadroTexto"/>
          <p:cNvSpPr txBox="1">
            <a:spLocks noChangeArrowheads="1"/>
          </p:cNvSpPr>
          <p:nvPr/>
        </p:nvSpPr>
        <p:spPr bwMode="auto">
          <a:xfrm>
            <a:off x="4355976" y="666750"/>
            <a:ext cx="4725461" cy="369332"/>
          </a:xfrm>
          <a:prstGeom prst="rect">
            <a:avLst/>
          </a:prstGeom>
          <a:noFill/>
          <a:ln w="9525">
            <a:noFill/>
            <a:miter lim="800000"/>
            <a:headEnd/>
            <a:tailEnd/>
          </a:ln>
        </p:spPr>
        <p:txBody>
          <a:bodyPr wrap="none">
            <a:spAutoFit/>
          </a:bodyPr>
          <a:lstStyle/>
          <a:p>
            <a:r>
              <a:rPr lang="es-ES" b="1" dirty="0">
                <a:solidFill>
                  <a:srgbClr val="CC0000"/>
                </a:solidFill>
              </a:rPr>
              <a:t>(15% </a:t>
            </a:r>
            <a:r>
              <a:rPr lang="es-ES" b="1" dirty="0" err="1">
                <a:solidFill>
                  <a:srgbClr val="CC0000"/>
                </a:solidFill>
              </a:rPr>
              <a:t>CO</a:t>
            </a:r>
            <a:r>
              <a:rPr lang="es-ES" b="1" baseline="-25000" dirty="0" err="1">
                <a:solidFill>
                  <a:srgbClr val="CC0000"/>
                </a:solidFill>
              </a:rPr>
              <a:t>2</a:t>
            </a:r>
            <a:r>
              <a:rPr lang="es-ES" b="1" dirty="0">
                <a:solidFill>
                  <a:srgbClr val="CC0000"/>
                </a:solidFill>
              </a:rPr>
              <a:t>, 80% Ar, 5% </a:t>
            </a:r>
            <a:r>
              <a:rPr lang="es-ES" b="1" dirty="0" err="1">
                <a:solidFill>
                  <a:srgbClr val="CC0000"/>
                </a:solidFill>
              </a:rPr>
              <a:t>O</a:t>
            </a:r>
            <a:r>
              <a:rPr lang="es-ES" b="1" baseline="-25000" dirty="0" err="1">
                <a:solidFill>
                  <a:srgbClr val="CC0000"/>
                </a:solidFill>
              </a:rPr>
              <a:t>2</a:t>
            </a:r>
            <a:r>
              <a:rPr lang="es-ES" b="1" dirty="0">
                <a:solidFill>
                  <a:srgbClr val="CC0000"/>
                </a:solidFill>
              </a:rPr>
              <a:t>) </a:t>
            </a:r>
            <a:r>
              <a:rPr lang="es-ES" b="1" dirty="0">
                <a:solidFill>
                  <a:srgbClr val="FF0000"/>
                </a:solidFill>
              </a:rPr>
              <a:t>+ </a:t>
            </a:r>
            <a:r>
              <a:rPr lang="es-ES" b="1" dirty="0" smtClean="0">
                <a:solidFill>
                  <a:srgbClr val="FF0000"/>
                </a:solidFill>
              </a:rPr>
              <a:t>5% </a:t>
            </a:r>
            <a:r>
              <a:rPr lang="es-ES" b="1" dirty="0" err="1" smtClean="0">
                <a:solidFill>
                  <a:srgbClr val="FF0000"/>
                </a:solidFill>
              </a:rPr>
              <a:t>H</a:t>
            </a:r>
            <a:r>
              <a:rPr lang="es-ES" b="1" baseline="-25000" dirty="0" err="1" smtClean="0">
                <a:solidFill>
                  <a:srgbClr val="FF0000"/>
                </a:solidFill>
              </a:rPr>
              <a:t>2</a:t>
            </a:r>
            <a:r>
              <a:rPr lang="es-ES" b="1" dirty="0" err="1" smtClean="0">
                <a:solidFill>
                  <a:srgbClr val="FF0000"/>
                </a:solidFill>
              </a:rPr>
              <a:t>O</a:t>
            </a:r>
            <a:r>
              <a:rPr lang="es-ES" b="1" dirty="0" smtClean="0">
                <a:solidFill>
                  <a:srgbClr val="FF0000"/>
                </a:solidFill>
              </a:rPr>
              <a:t> (</a:t>
            </a:r>
            <a:r>
              <a:rPr lang="es-ES" b="1" dirty="0" err="1" smtClean="0">
                <a:solidFill>
                  <a:srgbClr val="FF0000"/>
                </a:solidFill>
              </a:rPr>
              <a:t>sat</a:t>
            </a:r>
            <a:r>
              <a:rPr lang="es-ES" b="1" dirty="0">
                <a:solidFill>
                  <a:srgbClr val="FF0000"/>
                </a:solidFill>
              </a:rPr>
              <a:t>.)</a:t>
            </a:r>
          </a:p>
        </p:txBody>
      </p:sp>
      <p:sp>
        <p:nvSpPr>
          <p:cNvPr id="20" name="Text Box 71"/>
          <p:cNvSpPr txBox="1">
            <a:spLocks noChangeArrowheads="1"/>
          </p:cNvSpPr>
          <p:nvPr/>
        </p:nvSpPr>
        <p:spPr bwMode="auto">
          <a:xfrm>
            <a:off x="0" y="6505599"/>
            <a:ext cx="5116952" cy="307777"/>
          </a:xfrm>
          <a:prstGeom prst="rect">
            <a:avLst/>
          </a:prstGeom>
          <a:noFill/>
          <a:ln w="9525">
            <a:noFill/>
            <a:miter lim="800000"/>
            <a:headEnd/>
            <a:tailEnd/>
          </a:ln>
        </p:spPr>
        <p:txBody>
          <a:bodyPr wrap="square">
            <a:spAutoFit/>
          </a:bodyPr>
          <a:lstStyle/>
          <a:p>
            <a:pPr algn="ctr"/>
            <a:r>
              <a:rPr lang="en-US" sz="1400" b="1" dirty="0">
                <a:solidFill>
                  <a:srgbClr val="CC0000"/>
                </a:solidFill>
              </a:rPr>
              <a:t>Sanz et al. </a:t>
            </a:r>
            <a:r>
              <a:rPr lang="en-US" sz="1400" b="1" i="1" dirty="0">
                <a:solidFill>
                  <a:srgbClr val="CC0000"/>
                </a:solidFill>
              </a:rPr>
              <a:t>J. Mater. Chem. </a:t>
            </a:r>
            <a:r>
              <a:rPr lang="en-US" sz="1400" b="1" i="1" dirty="0" smtClean="0">
                <a:solidFill>
                  <a:srgbClr val="CC0000"/>
                </a:solidFill>
              </a:rPr>
              <a:t>A </a:t>
            </a:r>
            <a:r>
              <a:rPr lang="en-US" sz="1400" b="1" dirty="0" smtClean="0">
                <a:solidFill>
                  <a:srgbClr val="CC0000"/>
                </a:solidFill>
              </a:rPr>
              <a:t>1 </a:t>
            </a:r>
            <a:r>
              <a:rPr lang="en-US" sz="1400" b="1" dirty="0">
                <a:solidFill>
                  <a:srgbClr val="CC0000"/>
                </a:solidFill>
              </a:rPr>
              <a:t>(2013) 1956-1962</a:t>
            </a:r>
          </a:p>
        </p:txBody>
      </p:sp>
      <p:sp>
        <p:nvSpPr>
          <p:cNvPr id="28" name="Rectangle 1"/>
          <p:cNvSpPr>
            <a:spLocks noChangeArrowheads="1"/>
          </p:cNvSpPr>
          <p:nvPr/>
        </p:nvSpPr>
        <p:spPr bwMode="auto">
          <a:xfrm>
            <a:off x="1597718" y="3269695"/>
            <a:ext cx="1670650" cy="338554"/>
          </a:xfrm>
          <a:prstGeom prst="rect">
            <a:avLst/>
          </a:prstGeom>
          <a:noFill/>
          <a:ln w="9525">
            <a:noFill/>
            <a:miter lim="800000"/>
            <a:headEnd/>
            <a:tailEnd/>
          </a:ln>
        </p:spPr>
        <p:txBody>
          <a:bodyPr wrap="none" anchor="ct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ja-JP" sz="1600" b="1" dirty="0">
                <a:ea typeface="MS Mincho"/>
                <a:cs typeface="Arial" charset="0"/>
              </a:rPr>
              <a:t> </a:t>
            </a:r>
            <a:r>
              <a:rPr lang="en-US" altLang="ja-JP" sz="1600" b="1" dirty="0" err="1">
                <a:ea typeface="MS Mincho"/>
                <a:cs typeface="Arial" charset="0"/>
              </a:rPr>
              <a:t>NH</a:t>
            </a:r>
            <a:r>
              <a:rPr lang="en-US" altLang="ja-JP" sz="1600" b="1" baseline="-30000" dirty="0" err="1">
                <a:ea typeface="MS Mincho"/>
                <a:cs typeface="Arial" charset="0"/>
              </a:rPr>
              <a:t>2</a:t>
            </a:r>
            <a:r>
              <a:rPr lang="en-US" altLang="ja-JP" sz="1600" b="1" dirty="0">
                <a:ea typeface="MS Mincho"/>
                <a:cs typeface="Arial" charset="0"/>
              </a:rPr>
              <a:t> /</a:t>
            </a:r>
            <a:r>
              <a:rPr lang="es-ES" altLang="ja-JP" sz="1600" b="1" dirty="0">
                <a:ea typeface="MS Mincho"/>
                <a:cs typeface="Arial" charset="0"/>
                <a:sym typeface="Wingdings" pitchFamily="2" charset="2"/>
              </a:rPr>
              <a:t>CO</a:t>
            </a:r>
            <a:r>
              <a:rPr lang="en-US" altLang="ja-JP" sz="1600" b="1" baseline="-30000" dirty="0">
                <a:ea typeface="MS Mincho"/>
                <a:cs typeface="Arial" charset="0"/>
                <a:sym typeface="Wingdings" pitchFamily="2" charset="2"/>
              </a:rPr>
              <a:t>2 </a:t>
            </a:r>
            <a:r>
              <a:rPr lang="en-US" altLang="ja-JP" sz="1600" b="1" dirty="0">
                <a:ea typeface="MS Mincho"/>
                <a:cs typeface="Arial" charset="0"/>
                <a:sym typeface="Wingdings" pitchFamily="2" charset="2"/>
              </a:rPr>
              <a:t> = 2/1</a:t>
            </a:r>
          </a:p>
        </p:txBody>
      </p:sp>
      <p:grpSp>
        <p:nvGrpSpPr>
          <p:cNvPr id="29" name="28 Grupo"/>
          <p:cNvGrpSpPr>
            <a:grpSpLocks/>
          </p:cNvGrpSpPr>
          <p:nvPr/>
        </p:nvGrpSpPr>
        <p:grpSpPr bwMode="auto">
          <a:xfrm>
            <a:off x="251520" y="2924941"/>
            <a:ext cx="4536504" cy="615553"/>
            <a:chOff x="323528" y="4797147"/>
            <a:chExt cx="3816424" cy="616310"/>
          </a:xfrm>
        </p:grpSpPr>
        <p:sp>
          <p:nvSpPr>
            <p:cNvPr id="30" name="35 Rectángulo"/>
            <p:cNvSpPr>
              <a:spLocks noChangeArrowheads="1"/>
            </p:cNvSpPr>
            <p:nvPr/>
          </p:nvSpPr>
          <p:spPr bwMode="auto">
            <a:xfrm>
              <a:off x="323528" y="4797147"/>
              <a:ext cx="3816424" cy="616310"/>
            </a:xfrm>
            <a:prstGeom prst="rect">
              <a:avLst/>
            </a:prstGeom>
            <a:noFill/>
            <a:ln w="9525">
              <a:noFill/>
              <a:miter lim="800000"/>
              <a:headEnd/>
              <a:tailEnd/>
            </a:ln>
          </p:spPr>
          <p:txBody>
            <a:bodyP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ja-JP" b="1" dirty="0">
                  <a:solidFill>
                    <a:srgbClr val="000099"/>
                  </a:solidFill>
                  <a:ea typeface="MS Mincho"/>
                  <a:cs typeface="Arial" charset="0"/>
                </a:rPr>
                <a:t>     </a:t>
              </a:r>
              <a:r>
                <a:rPr lang="en-US" altLang="ja-JP" sz="1600" b="1" dirty="0">
                  <a:solidFill>
                    <a:srgbClr val="000099"/>
                  </a:solidFill>
                  <a:ea typeface="MS Mincho"/>
                  <a:cs typeface="Arial" charset="0"/>
                </a:rPr>
                <a:t>CO</a:t>
              </a:r>
              <a:r>
                <a:rPr lang="en-US" altLang="ja-JP" sz="1600" b="1" baseline="-30000" dirty="0">
                  <a:solidFill>
                    <a:srgbClr val="000099"/>
                  </a:solidFill>
                  <a:ea typeface="MS Mincho"/>
                  <a:cs typeface="Arial" charset="0"/>
                </a:rPr>
                <a:t>2</a:t>
              </a:r>
              <a:r>
                <a:rPr lang="en-US" altLang="ja-JP" sz="1600" b="1" dirty="0">
                  <a:solidFill>
                    <a:srgbClr val="000099"/>
                  </a:solidFill>
                  <a:ea typeface="MS Mincho"/>
                  <a:cs typeface="Arial" charset="0"/>
                </a:rPr>
                <a:t> + 2 </a:t>
              </a:r>
              <a:r>
                <a:rPr lang="en-US" altLang="ja-JP" sz="1600" b="1" dirty="0" err="1">
                  <a:solidFill>
                    <a:srgbClr val="000099"/>
                  </a:solidFill>
                  <a:ea typeface="MS Mincho"/>
                  <a:cs typeface="Arial" charset="0"/>
                </a:rPr>
                <a:t>RNH</a:t>
              </a:r>
              <a:r>
                <a:rPr lang="en-US" altLang="ja-JP" sz="1600" b="1" baseline="-30000" dirty="0" err="1">
                  <a:solidFill>
                    <a:srgbClr val="000099"/>
                  </a:solidFill>
                  <a:ea typeface="MS Mincho"/>
                  <a:cs typeface="Arial" charset="0"/>
                </a:rPr>
                <a:t>2</a:t>
              </a:r>
              <a:r>
                <a:rPr lang="en-US" altLang="ja-JP" sz="1600" b="1" dirty="0">
                  <a:solidFill>
                    <a:srgbClr val="000099"/>
                  </a:solidFill>
                  <a:ea typeface="MS Mincho"/>
                  <a:cs typeface="Arial" charset="0"/>
                </a:rPr>
                <a:t>         </a:t>
              </a:r>
              <a:r>
                <a:rPr lang="en-US" altLang="ja-JP" sz="1600" b="1" dirty="0" err="1">
                  <a:solidFill>
                    <a:srgbClr val="000099"/>
                  </a:solidFill>
                  <a:ea typeface="MS Mincho"/>
                  <a:cs typeface="Arial" charset="0"/>
                </a:rPr>
                <a:t>R</a:t>
              </a:r>
              <a:r>
                <a:rPr lang="en-US" altLang="ja-JP" sz="1600" b="1" dirty="0" err="1">
                  <a:solidFill>
                    <a:srgbClr val="000099"/>
                  </a:solidFill>
                  <a:ea typeface="MS Mincho"/>
                  <a:cs typeface="Arial" charset="0"/>
                  <a:sym typeface="Wingdings" pitchFamily="2" charset="2"/>
                </a:rPr>
                <a:t>NH</a:t>
              </a:r>
              <a:r>
                <a:rPr lang="en-US" altLang="ja-JP" sz="1600" b="1" baseline="-30000" dirty="0" err="1">
                  <a:solidFill>
                    <a:srgbClr val="000099"/>
                  </a:solidFill>
                  <a:ea typeface="MS Mincho"/>
                  <a:cs typeface="Arial" charset="0"/>
                  <a:sym typeface="Wingdings" pitchFamily="2" charset="2"/>
                </a:rPr>
                <a:t>3</a:t>
              </a:r>
              <a:r>
                <a:rPr lang="en-US" altLang="ja-JP" sz="1600" b="1" baseline="30000" dirty="0">
                  <a:solidFill>
                    <a:srgbClr val="000099"/>
                  </a:solidFill>
                  <a:ea typeface="MS Mincho"/>
                  <a:cs typeface="Arial" charset="0"/>
                  <a:sym typeface="Wingdings" pitchFamily="2" charset="2"/>
                </a:rPr>
                <a:t>+</a:t>
              </a:r>
              <a:r>
                <a:rPr lang="en-US" altLang="ja-JP" sz="1600" b="1" dirty="0">
                  <a:solidFill>
                    <a:srgbClr val="000099"/>
                  </a:solidFill>
                  <a:ea typeface="MS Mincho"/>
                  <a:cs typeface="Arial" charset="0"/>
                  <a:sym typeface="Wingdings" pitchFamily="2" charset="2"/>
                </a:rPr>
                <a:t> + </a:t>
              </a:r>
              <a:r>
                <a:rPr lang="en-US" altLang="ja-JP" sz="1600" b="1" dirty="0" err="1">
                  <a:solidFill>
                    <a:srgbClr val="000099"/>
                  </a:solidFill>
                  <a:ea typeface="MS Mincho"/>
                  <a:cs typeface="Arial" charset="0"/>
                  <a:sym typeface="Wingdings" pitchFamily="2" charset="2"/>
                </a:rPr>
                <a:t>RNHCOO</a:t>
              </a:r>
              <a:r>
                <a:rPr lang="en-US" altLang="ja-JP" sz="1600" b="1" baseline="30000" dirty="0">
                  <a:solidFill>
                    <a:srgbClr val="000099"/>
                  </a:solidFill>
                  <a:ea typeface="MS Mincho"/>
                  <a:cs typeface="Arial" charset="0"/>
                  <a:sym typeface="Wingdings" pitchFamily="2" charset="2"/>
                </a:rPr>
                <a:t>-     </a:t>
              </a:r>
              <a:endParaRPr lang="en-US" altLang="ja-JP" sz="1600" b="1" dirty="0">
                <a:solidFill>
                  <a:srgbClr val="000099"/>
                </a:solidFill>
                <a:ea typeface="MS Mincho"/>
                <a:cs typeface="Arial" charset="0"/>
                <a:sym typeface="Wingdings" pitchFamily="2" charset="2"/>
              </a:endParaRPr>
            </a:p>
          </p:txBody>
        </p:sp>
        <p:sp>
          <p:nvSpPr>
            <p:cNvPr id="31" name="30 Flecha derecha"/>
            <p:cNvSpPr/>
            <p:nvPr/>
          </p:nvSpPr>
          <p:spPr>
            <a:xfrm>
              <a:off x="2028536" y="4952918"/>
              <a:ext cx="215904" cy="44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000"/>
            </a:p>
          </p:txBody>
        </p:sp>
      </p:grpSp>
      <p:grpSp>
        <p:nvGrpSpPr>
          <p:cNvPr id="32" name="31 Grupo"/>
          <p:cNvGrpSpPr>
            <a:grpSpLocks/>
          </p:cNvGrpSpPr>
          <p:nvPr/>
        </p:nvGrpSpPr>
        <p:grpSpPr bwMode="auto">
          <a:xfrm>
            <a:off x="-108520" y="3815602"/>
            <a:ext cx="4860032" cy="584775"/>
            <a:chOff x="372958" y="5157188"/>
            <a:chExt cx="4991130" cy="534149"/>
          </a:xfrm>
        </p:grpSpPr>
        <p:sp>
          <p:nvSpPr>
            <p:cNvPr id="33" name="36 Rectángulo"/>
            <p:cNvSpPr>
              <a:spLocks noChangeArrowheads="1"/>
            </p:cNvSpPr>
            <p:nvPr/>
          </p:nvSpPr>
          <p:spPr bwMode="auto">
            <a:xfrm>
              <a:off x="372958" y="5157188"/>
              <a:ext cx="4991130" cy="534149"/>
            </a:xfrm>
            <a:prstGeom prst="rect">
              <a:avLst/>
            </a:prstGeom>
            <a:noFill/>
            <a:ln w="9525">
              <a:noFill/>
              <a:miter lim="800000"/>
              <a:headEnd/>
              <a:tailEnd/>
            </a:ln>
          </p:spPr>
          <p:txBody>
            <a:bodyP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ja-JP" sz="1600" b="1" dirty="0">
                  <a:solidFill>
                    <a:srgbClr val="00B0F0"/>
                  </a:solidFill>
                  <a:latin typeface="Times" pitchFamily="18" charset="0"/>
                  <a:ea typeface="MS Mincho"/>
                  <a:cs typeface="Times New Roman" pitchFamily="18" charset="0"/>
                </a:rPr>
                <a:t>     </a:t>
              </a:r>
              <a:r>
                <a:rPr lang="en-US" altLang="ja-JP" sz="1600" b="1" dirty="0">
                  <a:solidFill>
                    <a:srgbClr val="000099"/>
                  </a:solidFill>
                  <a:ea typeface="MS Mincho"/>
                  <a:cs typeface="Arial" charset="0"/>
                </a:rPr>
                <a:t>CO</a:t>
              </a:r>
              <a:r>
                <a:rPr lang="en-US" altLang="ja-JP" sz="1600" b="1" baseline="-30000" dirty="0">
                  <a:solidFill>
                    <a:srgbClr val="000099"/>
                  </a:solidFill>
                  <a:ea typeface="MS Mincho"/>
                  <a:cs typeface="Arial" charset="0"/>
                </a:rPr>
                <a:t>2</a:t>
              </a:r>
              <a:r>
                <a:rPr lang="en-US" altLang="ja-JP" sz="1600" b="1" dirty="0">
                  <a:solidFill>
                    <a:srgbClr val="000099"/>
                  </a:solidFill>
                  <a:ea typeface="MS Mincho"/>
                  <a:cs typeface="Arial" charset="0"/>
                </a:rPr>
                <a:t> +  </a:t>
              </a:r>
              <a:r>
                <a:rPr lang="en-US" altLang="ja-JP" sz="1600" b="1" dirty="0" err="1">
                  <a:solidFill>
                    <a:srgbClr val="000099"/>
                  </a:solidFill>
                  <a:ea typeface="MS Mincho"/>
                  <a:cs typeface="Arial" charset="0"/>
                </a:rPr>
                <a:t>RNH</a:t>
              </a:r>
              <a:r>
                <a:rPr lang="en-US" altLang="ja-JP" sz="1600" b="1" baseline="-30000" dirty="0" err="1">
                  <a:solidFill>
                    <a:srgbClr val="000099"/>
                  </a:solidFill>
                  <a:ea typeface="MS Mincho"/>
                  <a:cs typeface="Arial" charset="0"/>
                </a:rPr>
                <a:t>2</a:t>
              </a:r>
              <a:r>
                <a:rPr lang="en-US" altLang="ja-JP" sz="1600" b="1" baseline="-30000" dirty="0">
                  <a:solidFill>
                    <a:srgbClr val="000099"/>
                  </a:solidFill>
                  <a:ea typeface="MS Mincho"/>
                  <a:cs typeface="Arial" charset="0"/>
                </a:rPr>
                <a:t> </a:t>
              </a:r>
              <a:r>
                <a:rPr lang="en-US" altLang="ja-JP" sz="1600" b="1" dirty="0">
                  <a:solidFill>
                    <a:srgbClr val="000099"/>
                  </a:solidFill>
                  <a:ea typeface="MS Mincho"/>
                  <a:cs typeface="Arial" charset="0"/>
                </a:rPr>
                <a:t>+ </a:t>
              </a:r>
              <a:r>
                <a:rPr lang="en-US" altLang="ja-JP" sz="1600" b="1" dirty="0" err="1">
                  <a:solidFill>
                    <a:srgbClr val="FF0000"/>
                  </a:solidFill>
                  <a:ea typeface="MS Mincho"/>
                  <a:cs typeface="Arial" charset="0"/>
                </a:rPr>
                <a:t>H</a:t>
              </a:r>
              <a:r>
                <a:rPr lang="en-US" altLang="ja-JP" sz="2000" baseline="-25000" dirty="0" err="1">
                  <a:solidFill>
                    <a:srgbClr val="FF0000"/>
                  </a:solidFill>
                  <a:latin typeface="Calibri" pitchFamily="34" charset="0"/>
                  <a:cs typeface="ＭＳ Ｐゴシック"/>
                </a:rPr>
                <a:t>2</a:t>
              </a:r>
              <a:r>
                <a:rPr lang="en-US" altLang="ja-JP" sz="1600" b="1" dirty="0" err="1">
                  <a:solidFill>
                    <a:srgbClr val="FF0000"/>
                  </a:solidFill>
                  <a:ea typeface="MS Mincho"/>
                  <a:cs typeface="MS Mincho"/>
                </a:rPr>
                <a:t>O</a:t>
              </a:r>
              <a:r>
                <a:rPr lang="en-US" altLang="ja-JP" sz="1600" b="1" baseline="-30000" dirty="0">
                  <a:solidFill>
                    <a:srgbClr val="FF0000"/>
                  </a:solidFill>
                  <a:ea typeface="MS Mincho"/>
                  <a:cs typeface="MS Mincho"/>
                </a:rPr>
                <a:t> </a:t>
              </a:r>
              <a:r>
                <a:rPr lang="en-US" altLang="ja-JP" sz="1600" b="1" dirty="0">
                  <a:solidFill>
                    <a:srgbClr val="FF0000"/>
                  </a:solidFill>
                  <a:ea typeface="MS Mincho"/>
                  <a:cs typeface="MS Mincho"/>
                </a:rPr>
                <a:t>   </a:t>
              </a:r>
              <a:r>
                <a:rPr lang="en-US" altLang="ja-JP" sz="1600" b="1" dirty="0">
                  <a:solidFill>
                    <a:srgbClr val="000099"/>
                  </a:solidFill>
                  <a:ea typeface="MS Mincho"/>
                  <a:cs typeface="MS Mincho"/>
                  <a:sym typeface="Wingdings" pitchFamily="2" charset="2"/>
                </a:rPr>
                <a:t>      </a:t>
              </a:r>
              <a:r>
                <a:rPr lang="en-US" altLang="ja-JP" sz="1600" b="1" dirty="0" err="1">
                  <a:solidFill>
                    <a:srgbClr val="000099"/>
                  </a:solidFill>
                  <a:ea typeface="MS Mincho"/>
                  <a:cs typeface="MS Mincho"/>
                  <a:sym typeface="Wingdings" pitchFamily="2" charset="2"/>
                </a:rPr>
                <a:t>RNHCOO</a:t>
              </a:r>
              <a:r>
                <a:rPr lang="en-US" altLang="ja-JP" sz="1600" b="1" baseline="30000" dirty="0">
                  <a:solidFill>
                    <a:srgbClr val="000099"/>
                  </a:solidFill>
                  <a:ea typeface="MS Mincho"/>
                  <a:cs typeface="MS Mincho"/>
                  <a:sym typeface="Wingdings" pitchFamily="2" charset="2"/>
                </a:rPr>
                <a:t>- </a:t>
              </a:r>
              <a:r>
                <a:rPr lang="es-ES" altLang="ja-JP" sz="1600" b="1" dirty="0">
                  <a:solidFill>
                    <a:srgbClr val="000099"/>
                  </a:solidFill>
                  <a:ea typeface="MS Mincho"/>
                  <a:cs typeface="MS Mincho"/>
                  <a:sym typeface="Wingdings" pitchFamily="2" charset="2"/>
                </a:rPr>
                <a:t>+ </a:t>
              </a:r>
              <a:r>
                <a:rPr lang="es-ES" altLang="ja-JP" sz="1600" b="1" dirty="0" err="1">
                  <a:solidFill>
                    <a:srgbClr val="000099"/>
                  </a:solidFill>
                  <a:ea typeface="MS Mincho"/>
                  <a:cs typeface="MS Mincho"/>
                  <a:sym typeface="Wingdings" pitchFamily="2" charset="2"/>
                </a:rPr>
                <a:t>H</a:t>
              </a:r>
              <a:r>
                <a:rPr lang="es-ES" altLang="ja-JP" sz="1600" b="1" baseline="-25000" dirty="0" err="1">
                  <a:solidFill>
                    <a:srgbClr val="000099"/>
                  </a:solidFill>
                  <a:ea typeface="MS Mincho"/>
                  <a:cs typeface="MS Mincho"/>
                  <a:sym typeface="Wingdings" pitchFamily="2" charset="2"/>
                </a:rPr>
                <a:t>3</a:t>
              </a:r>
              <a:r>
                <a:rPr lang="es-ES" altLang="ja-JP" sz="1600" b="1" dirty="0" err="1">
                  <a:solidFill>
                    <a:srgbClr val="000099"/>
                  </a:solidFill>
                  <a:ea typeface="MS Mincho"/>
                  <a:cs typeface="MS Mincho"/>
                  <a:sym typeface="Wingdings" pitchFamily="2" charset="2"/>
                </a:rPr>
                <a:t>O</a:t>
              </a:r>
              <a:r>
                <a:rPr lang="es-ES" altLang="ja-JP" sz="1600" b="1" baseline="30000" dirty="0">
                  <a:solidFill>
                    <a:srgbClr val="000099"/>
                  </a:solidFill>
                  <a:ea typeface="MS Mincho"/>
                  <a:cs typeface="MS Mincho"/>
                  <a:sym typeface="Wingdings" pitchFamily="2" charset="2"/>
                </a:rPr>
                <a:t>+</a:t>
              </a:r>
            </a:p>
          </p:txBody>
        </p:sp>
        <p:sp>
          <p:nvSpPr>
            <p:cNvPr id="34" name="33 Flecha derecha"/>
            <p:cNvSpPr/>
            <p:nvPr/>
          </p:nvSpPr>
          <p:spPr>
            <a:xfrm>
              <a:off x="2916148" y="5290456"/>
              <a:ext cx="215901" cy="44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2000"/>
            </a:p>
          </p:txBody>
        </p:sp>
      </p:grpSp>
      <p:sp>
        <p:nvSpPr>
          <p:cNvPr id="35" name="Rectangle 1"/>
          <p:cNvSpPr>
            <a:spLocks noChangeArrowheads="1"/>
          </p:cNvSpPr>
          <p:nvPr/>
        </p:nvSpPr>
        <p:spPr bwMode="auto">
          <a:xfrm>
            <a:off x="1601966" y="4133791"/>
            <a:ext cx="1612942" cy="338554"/>
          </a:xfrm>
          <a:prstGeom prst="rect">
            <a:avLst/>
          </a:prstGeom>
          <a:noFill/>
          <a:ln w="9525">
            <a:noFill/>
            <a:miter lim="800000"/>
            <a:headEnd/>
            <a:tailEnd/>
          </a:ln>
        </p:spPr>
        <p:txBody>
          <a:bodyPr wrap="none" anchor="ct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ja-JP" sz="1600" b="1" dirty="0" err="1">
                <a:ea typeface="MS Mincho"/>
                <a:cs typeface="Arial" charset="0"/>
              </a:rPr>
              <a:t>NH</a:t>
            </a:r>
            <a:r>
              <a:rPr lang="en-US" altLang="ja-JP" sz="1600" b="1" baseline="-30000" dirty="0" err="1">
                <a:ea typeface="MS Mincho"/>
                <a:cs typeface="Arial" charset="0"/>
              </a:rPr>
              <a:t>2</a:t>
            </a:r>
            <a:r>
              <a:rPr lang="en-US" altLang="ja-JP" sz="1600" b="1" dirty="0">
                <a:ea typeface="MS Mincho"/>
                <a:cs typeface="Arial" charset="0"/>
              </a:rPr>
              <a:t> /</a:t>
            </a:r>
            <a:r>
              <a:rPr lang="es-ES" altLang="ja-JP" sz="1600" b="1" dirty="0">
                <a:ea typeface="MS Mincho"/>
                <a:cs typeface="Arial" charset="0"/>
                <a:sym typeface="Wingdings" pitchFamily="2" charset="2"/>
              </a:rPr>
              <a:t>CO</a:t>
            </a:r>
            <a:r>
              <a:rPr lang="en-US" altLang="ja-JP" sz="1600" b="1" baseline="-30000" dirty="0">
                <a:ea typeface="MS Mincho"/>
                <a:cs typeface="Arial" charset="0"/>
                <a:sym typeface="Wingdings" pitchFamily="2" charset="2"/>
              </a:rPr>
              <a:t>2 </a:t>
            </a:r>
            <a:r>
              <a:rPr lang="en-US" altLang="ja-JP" sz="1600" b="1" dirty="0">
                <a:ea typeface="MS Mincho"/>
                <a:cs typeface="Arial" charset="0"/>
                <a:sym typeface="Wingdings" pitchFamily="2" charset="2"/>
              </a:rPr>
              <a:t> = 1/1</a:t>
            </a:r>
          </a:p>
        </p:txBody>
      </p:sp>
      <p:grpSp>
        <p:nvGrpSpPr>
          <p:cNvPr id="49" name="48 Grupo"/>
          <p:cNvGrpSpPr/>
          <p:nvPr/>
        </p:nvGrpSpPr>
        <p:grpSpPr>
          <a:xfrm>
            <a:off x="4580062" y="3400534"/>
            <a:ext cx="4456434" cy="3394125"/>
            <a:chOff x="4364038" y="3203227"/>
            <a:chExt cx="4672012" cy="3610149"/>
          </a:xfrm>
        </p:grpSpPr>
        <p:grpSp>
          <p:nvGrpSpPr>
            <p:cNvPr id="21" name="20 Grupo"/>
            <p:cNvGrpSpPr/>
            <p:nvPr/>
          </p:nvGrpSpPr>
          <p:grpSpPr>
            <a:xfrm>
              <a:off x="4364038" y="3203227"/>
              <a:ext cx="4672012" cy="3610149"/>
              <a:chOff x="4364038" y="3248026"/>
              <a:chExt cx="4672012" cy="3565525"/>
            </a:xfrm>
          </p:grpSpPr>
          <p:graphicFrame>
            <p:nvGraphicFramePr>
              <p:cNvPr id="315435" name="Object 43"/>
              <p:cNvGraphicFramePr>
                <a:graphicFrameLocks noChangeAspect="1"/>
              </p:cNvGraphicFramePr>
              <p:nvPr/>
            </p:nvGraphicFramePr>
            <p:xfrm>
              <a:off x="4364038" y="3248026"/>
              <a:ext cx="4672012" cy="3565525"/>
            </p:xfrm>
            <a:graphic>
              <a:graphicData uri="http://schemas.openxmlformats.org/presentationml/2006/ole">
                <p:oleObj spid="_x0000_s302082" name="Graph" r:id="rId4" imgW="3756960" imgH="2953440" progId="">
                  <p:embed/>
                </p:oleObj>
              </a:graphicData>
            </a:graphic>
          </p:graphicFrame>
          <p:sp>
            <p:nvSpPr>
              <p:cNvPr id="315451" name="Text Box 58"/>
              <p:cNvSpPr txBox="1">
                <a:spLocks noChangeArrowheads="1"/>
              </p:cNvSpPr>
              <p:nvPr/>
            </p:nvSpPr>
            <p:spPr bwMode="auto">
              <a:xfrm>
                <a:off x="5527600" y="3248478"/>
                <a:ext cx="3436888" cy="334369"/>
              </a:xfrm>
              <a:prstGeom prst="rect">
                <a:avLst/>
              </a:prstGeom>
              <a:noFill/>
              <a:ln w="9525">
                <a:noFill/>
                <a:miter lim="800000"/>
                <a:headEnd/>
                <a:tailEnd/>
              </a:ln>
            </p:spPr>
            <p:txBody>
              <a:bodyPr wrap="square">
                <a:spAutoFit/>
              </a:bodyPr>
              <a:lstStyle/>
              <a:p>
                <a:pPr>
                  <a:spcBef>
                    <a:spcPct val="50000"/>
                  </a:spcBef>
                </a:pPr>
                <a:r>
                  <a:rPr lang="en-US" sz="1600" b="1" dirty="0" smtClean="0">
                    <a:cs typeface="Arial" charset="0"/>
                  </a:rPr>
                  <a:t>Adsorption/Desorption cycles</a:t>
                </a:r>
                <a:endParaRPr lang="en-US" sz="1600" b="1" dirty="0">
                  <a:cs typeface="Arial" charset="0"/>
                </a:endParaRPr>
              </a:p>
            </p:txBody>
          </p:sp>
        </p:grpSp>
        <p:cxnSp>
          <p:nvCxnSpPr>
            <p:cNvPr id="23" name="22 Conector recto"/>
            <p:cNvCxnSpPr/>
            <p:nvPr/>
          </p:nvCxnSpPr>
          <p:spPr>
            <a:xfrm>
              <a:off x="5364088" y="3501008"/>
              <a:ext cx="3312368" cy="936104"/>
            </a:xfrm>
            <a:prstGeom prst="line">
              <a:avLst/>
            </a:prstGeom>
            <a:ln w="127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5436096" y="4365104"/>
              <a:ext cx="3240360" cy="936104"/>
            </a:xfrm>
            <a:prstGeom prst="line">
              <a:avLst/>
            </a:prstGeom>
            <a:ln w="127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5479076" y="4883674"/>
              <a:ext cx="316835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5292080" y="5401682"/>
              <a:ext cx="22322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Rectángulo"/>
            <p:cNvSpPr/>
            <p:nvPr/>
          </p:nvSpPr>
          <p:spPr>
            <a:xfrm rot="716180">
              <a:off x="5507032" y="4295616"/>
              <a:ext cx="2277490" cy="22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Rectángulo"/>
            <p:cNvSpPr/>
            <p:nvPr/>
          </p:nvSpPr>
          <p:spPr>
            <a:xfrm>
              <a:off x="8388424" y="4580566"/>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6" name="45 Rectángulo"/>
          <p:cNvSpPr/>
          <p:nvPr/>
        </p:nvSpPr>
        <p:spPr>
          <a:xfrm>
            <a:off x="3203848" y="1830310"/>
            <a:ext cx="136815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Rectángulo"/>
          <p:cNvSpPr/>
          <p:nvPr/>
        </p:nvSpPr>
        <p:spPr>
          <a:xfrm>
            <a:off x="3203848" y="2463868"/>
            <a:ext cx="1368152"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47 CuadroTexto"/>
          <p:cNvSpPr txBox="1"/>
          <p:nvPr/>
        </p:nvSpPr>
        <p:spPr>
          <a:xfrm>
            <a:off x="5436096" y="2361654"/>
            <a:ext cx="3384376" cy="923330"/>
          </a:xfrm>
          <a:prstGeom prst="rect">
            <a:avLst/>
          </a:prstGeom>
          <a:noFill/>
        </p:spPr>
        <p:txBody>
          <a:bodyPr wrap="square" rtlCol="0">
            <a:spAutoFit/>
          </a:bodyPr>
          <a:lstStyle/>
          <a:p>
            <a:pPr algn="ctr"/>
            <a:r>
              <a:rPr lang="en-GB" b="1" dirty="0" smtClean="0">
                <a:solidFill>
                  <a:srgbClr val="008000"/>
                </a:solidFill>
                <a:cs typeface="Arial" charset="0"/>
              </a:rPr>
              <a:t>For PEI material this effect is not observed, probably due to the high organic density </a:t>
            </a:r>
            <a:endParaRPr lang="es-ES" dirty="0"/>
          </a:p>
        </p:txBody>
      </p:sp>
      <p:sp>
        <p:nvSpPr>
          <p:cNvPr id="38" name="Text Box 58"/>
          <p:cNvSpPr txBox="1">
            <a:spLocks noChangeArrowheads="1"/>
          </p:cNvSpPr>
          <p:nvPr/>
        </p:nvSpPr>
        <p:spPr bwMode="auto">
          <a:xfrm>
            <a:off x="271412" y="190962"/>
            <a:ext cx="8872588" cy="400110"/>
          </a:xfrm>
          <a:prstGeom prst="rect">
            <a:avLst/>
          </a:prstGeom>
          <a:noFill/>
          <a:ln w="9525">
            <a:noFill/>
            <a:miter lim="800000"/>
            <a:headEnd/>
            <a:tailEnd/>
          </a:ln>
        </p:spPr>
        <p:txBody>
          <a:bodyPr wrap="square">
            <a:spAutoFit/>
          </a:bodyPr>
          <a:lstStyle/>
          <a:p>
            <a:pPr>
              <a:spcBef>
                <a:spcPct val="50000"/>
              </a:spcBef>
            </a:pPr>
            <a:r>
              <a:rPr lang="es-ES" sz="2000" b="1" dirty="0" smtClean="0">
                <a:solidFill>
                  <a:srgbClr val="C00000"/>
                </a:solidFill>
                <a:cs typeface="Arial" charset="0"/>
              </a:rPr>
              <a:t>PE-</a:t>
            </a:r>
            <a:r>
              <a:rPr lang="es-ES" sz="2000" b="1" dirty="0" err="1" smtClean="0">
                <a:solidFill>
                  <a:srgbClr val="C00000"/>
                </a:solidFill>
                <a:cs typeface="Arial" charset="0"/>
              </a:rPr>
              <a:t>SBA</a:t>
            </a:r>
            <a:r>
              <a:rPr lang="es-ES" sz="2000" b="1" dirty="0" smtClean="0">
                <a:solidFill>
                  <a:srgbClr val="C00000"/>
                </a:solidFill>
                <a:cs typeface="Arial" charset="0"/>
              </a:rPr>
              <a:t>-15 </a:t>
            </a:r>
            <a:r>
              <a:rPr lang="es-ES" sz="2000" b="1" u="sng" dirty="0" err="1" smtClean="0">
                <a:cs typeface="Arial" charset="0"/>
              </a:rPr>
              <a:t>Double</a:t>
            </a:r>
            <a:r>
              <a:rPr lang="es-ES" sz="2000" b="1" u="sng" dirty="0" smtClean="0">
                <a:cs typeface="Arial" charset="0"/>
              </a:rPr>
              <a:t> </a:t>
            </a:r>
            <a:r>
              <a:rPr lang="es-ES" sz="2000" b="1" u="sng" dirty="0" err="1" smtClean="0">
                <a:cs typeface="Arial" charset="0"/>
              </a:rPr>
              <a:t>functionalization</a:t>
            </a:r>
            <a:endParaRPr lang="es-ES" sz="2000" dirty="0">
              <a:solidFill>
                <a:srgbClr val="000099"/>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8" grpId="0"/>
      <p:bldP spid="35" grpId="0"/>
      <p:bldP spid="46" grpId="0" animBg="1"/>
      <p:bldP spid="47" grpId="0" animBg="1"/>
      <p:bldP spid="4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CuadroTexto 5"/>
          <p:cNvSpPr txBox="1">
            <a:spLocks noChangeArrowheads="1"/>
          </p:cNvSpPr>
          <p:nvPr/>
        </p:nvSpPr>
        <p:spPr bwMode="auto">
          <a:xfrm>
            <a:off x="2744788" y="3706813"/>
            <a:ext cx="1270000" cy="369887"/>
          </a:xfrm>
          <a:prstGeom prst="rect">
            <a:avLst/>
          </a:prstGeom>
          <a:noFill/>
          <a:ln w="9525">
            <a:noFill/>
            <a:miter lim="800000"/>
            <a:headEnd/>
            <a:tailEnd/>
          </a:ln>
        </p:spPr>
        <p:txBody>
          <a:bodyPr>
            <a:spAutoFit/>
          </a:bodyPr>
          <a:lstStyle/>
          <a:p>
            <a:endParaRPr lang="en-US">
              <a:latin typeface="Calibri" pitchFamily="34" charset="0"/>
            </a:endParaRPr>
          </a:p>
        </p:txBody>
      </p:sp>
      <p:sp>
        <p:nvSpPr>
          <p:cNvPr id="204802" name="Rectángulo 7"/>
          <p:cNvSpPr>
            <a:spLocks noChangeArrowheads="1"/>
          </p:cNvSpPr>
          <p:nvPr/>
        </p:nvSpPr>
        <p:spPr bwMode="auto">
          <a:xfrm>
            <a:off x="271016" y="963300"/>
            <a:ext cx="8693472" cy="4985980"/>
          </a:xfrm>
          <a:prstGeom prst="rect">
            <a:avLst/>
          </a:prstGeom>
          <a:noFill/>
          <a:ln w="9525">
            <a:noFill/>
            <a:miter lim="800000"/>
            <a:headEnd/>
            <a:tailEnd/>
          </a:ln>
        </p:spPr>
        <p:txBody>
          <a:bodyPr wrap="square">
            <a:spAutoFit/>
          </a:bodyPr>
          <a:lstStyle/>
          <a:p>
            <a:pPr marL="342900" indent="-342900" algn="just">
              <a:spcAft>
                <a:spcPts val="1200"/>
              </a:spcAft>
              <a:buFont typeface="Calibri" pitchFamily="34" charset="0"/>
              <a:buAutoNum type="arabicParenR"/>
            </a:pPr>
            <a:r>
              <a:rPr lang="es-ES" dirty="0" err="1" smtClean="0">
                <a:cs typeface="Arial" charset="0"/>
                <a:sym typeface="Wingdings" pitchFamily="2" charset="2"/>
              </a:rPr>
              <a:t>Pore</a:t>
            </a:r>
            <a:r>
              <a:rPr lang="es-ES" dirty="0" smtClean="0">
                <a:cs typeface="Arial" charset="0"/>
                <a:sym typeface="Wingdings" pitchFamily="2" charset="2"/>
              </a:rPr>
              <a:t> </a:t>
            </a:r>
            <a:r>
              <a:rPr lang="es-ES" dirty="0" err="1" smtClean="0">
                <a:cs typeface="Arial" charset="0"/>
                <a:sym typeface="Wingdings" pitchFamily="2" charset="2"/>
              </a:rPr>
              <a:t>expanded</a:t>
            </a:r>
            <a:r>
              <a:rPr lang="es-ES" dirty="0" smtClean="0">
                <a:cs typeface="Arial" charset="0"/>
                <a:sym typeface="Wingdings" pitchFamily="2" charset="2"/>
              </a:rPr>
              <a:t> </a:t>
            </a:r>
            <a:r>
              <a:rPr lang="es-ES" dirty="0" err="1" smtClean="0">
                <a:cs typeface="Arial" charset="0"/>
              </a:rPr>
              <a:t>SBA</a:t>
            </a:r>
            <a:r>
              <a:rPr lang="es-ES" dirty="0" smtClean="0">
                <a:cs typeface="Arial" charset="0"/>
              </a:rPr>
              <a:t>-15 </a:t>
            </a:r>
            <a:r>
              <a:rPr lang="es-ES" dirty="0" err="1" smtClean="0">
                <a:cs typeface="Arial" charset="0"/>
              </a:rPr>
              <a:t>materials</a:t>
            </a:r>
            <a:r>
              <a:rPr lang="es-ES" dirty="0" smtClean="0">
                <a:cs typeface="Arial" charset="0"/>
              </a:rPr>
              <a:t> </a:t>
            </a:r>
            <a:r>
              <a:rPr lang="es-ES" dirty="0" err="1" smtClean="0">
                <a:cs typeface="Arial" charset="0"/>
              </a:rPr>
              <a:t>provide</a:t>
            </a:r>
            <a:r>
              <a:rPr lang="es-ES" dirty="0" smtClean="0">
                <a:cs typeface="Arial" charset="0"/>
              </a:rPr>
              <a:t> </a:t>
            </a:r>
            <a:r>
              <a:rPr lang="es-ES" dirty="0" err="1" smtClean="0">
                <a:cs typeface="Arial" charset="0"/>
              </a:rPr>
              <a:t>an</a:t>
            </a:r>
            <a:r>
              <a:rPr lang="es-ES" dirty="0" smtClean="0">
                <a:cs typeface="Arial" charset="0"/>
              </a:rPr>
              <a:t> </a:t>
            </a:r>
            <a:r>
              <a:rPr lang="es-ES" u="sng" dirty="0" err="1" smtClean="0">
                <a:cs typeface="Arial" charset="0"/>
              </a:rPr>
              <a:t>improved</a:t>
            </a:r>
            <a:r>
              <a:rPr lang="es-ES" u="sng" dirty="0" smtClean="0">
                <a:cs typeface="Arial" charset="0"/>
              </a:rPr>
              <a:t> </a:t>
            </a:r>
            <a:r>
              <a:rPr lang="es-ES" u="sng" dirty="0" err="1" smtClean="0">
                <a:cs typeface="Arial" charset="0"/>
              </a:rPr>
              <a:t>incorporation</a:t>
            </a:r>
            <a:r>
              <a:rPr lang="es-ES" dirty="0" smtClean="0">
                <a:cs typeface="Arial" charset="0"/>
              </a:rPr>
              <a:t> of </a:t>
            </a:r>
            <a:r>
              <a:rPr lang="es-ES" dirty="0" err="1" smtClean="0">
                <a:cs typeface="Arial" charset="0"/>
              </a:rPr>
              <a:t>functional</a:t>
            </a:r>
            <a:r>
              <a:rPr lang="es-ES" dirty="0" smtClean="0">
                <a:cs typeface="Arial" charset="0"/>
              </a:rPr>
              <a:t> </a:t>
            </a:r>
            <a:r>
              <a:rPr lang="es-ES" dirty="0" err="1" smtClean="0">
                <a:cs typeface="Arial" charset="0"/>
              </a:rPr>
              <a:t>groups</a:t>
            </a:r>
            <a:r>
              <a:rPr lang="es-ES" dirty="0" smtClean="0">
                <a:cs typeface="Arial" charset="0"/>
              </a:rPr>
              <a:t> </a:t>
            </a:r>
            <a:r>
              <a:rPr lang="es-ES" dirty="0" err="1" smtClean="0">
                <a:cs typeface="Arial" charset="0"/>
              </a:rPr>
              <a:t>inside</a:t>
            </a:r>
            <a:r>
              <a:rPr lang="es-ES" dirty="0" smtClean="0">
                <a:cs typeface="Arial" charset="0"/>
              </a:rPr>
              <a:t> </a:t>
            </a:r>
            <a:r>
              <a:rPr lang="es-ES" dirty="0" err="1" smtClean="0">
                <a:cs typeface="Arial" charset="0"/>
              </a:rPr>
              <a:t>the</a:t>
            </a:r>
            <a:r>
              <a:rPr lang="es-ES" dirty="0" smtClean="0">
                <a:cs typeface="Arial" charset="0"/>
              </a:rPr>
              <a:t> </a:t>
            </a:r>
            <a:r>
              <a:rPr lang="es-ES" dirty="0" err="1" smtClean="0">
                <a:cs typeface="Arial" charset="0"/>
              </a:rPr>
              <a:t>cavities</a:t>
            </a:r>
            <a:r>
              <a:rPr lang="es-ES" dirty="0" smtClean="0">
                <a:cs typeface="Arial" charset="0"/>
              </a:rPr>
              <a:t> </a:t>
            </a:r>
            <a:r>
              <a:rPr lang="es-ES" dirty="0" err="1" smtClean="0">
                <a:cs typeface="Arial" charset="0"/>
              </a:rPr>
              <a:t>for</a:t>
            </a:r>
            <a:r>
              <a:rPr lang="es-ES" dirty="0" smtClean="0">
                <a:cs typeface="Arial" charset="0"/>
              </a:rPr>
              <a:t> </a:t>
            </a:r>
            <a:r>
              <a:rPr lang="es-ES" dirty="0" err="1" smtClean="0">
                <a:cs typeface="Arial" charset="0"/>
              </a:rPr>
              <a:t>specific</a:t>
            </a:r>
            <a:r>
              <a:rPr lang="es-ES" dirty="0" smtClean="0">
                <a:cs typeface="Arial" charset="0"/>
              </a:rPr>
              <a:t> </a:t>
            </a:r>
            <a:r>
              <a:rPr lang="es-ES" dirty="0" err="1" smtClean="0">
                <a:cs typeface="Arial" charset="0"/>
              </a:rPr>
              <a:t>adsorption</a:t>
            </a:r>
            <a:r>
              <a:rPr lang="es-ES" dirty="0" smtClean="0">
                <a:cs typeface="Arial" charset="0"/>
              </a:rPr>
              <a:t> </a:t>
            </a:r>
            <a:r>
              <a:rPr lang="es-ES" dirty="0" err="1" smtClean="0">
                <a:cs typeface="Arial" charset="0"/>
              </a:rPr>
              <a:t>purposes</a:t>
            </a:r>
            <a:r>
              <a:rPr lang="es-ES" dirty="0" smtClean="0">
                <a:cs typeface="Arial" charset="0"/>
              </a:rPr>
              <a:t>, </a:t>
            </a:r>
            <a:r>
              <a:rPr lang="es-ES" dirty="0" err="1" smtClean="0">
                <a:cs typeface="Arial" charset="0"/>
              </a:rPr>
              <a:t>i.e.</a:t>
            </a:r>
            <a:r>
              <a:rPr lang="es-ES" dirty="0" smtClean="0">
                <a:cs typeface="Arial" charset="0"/>
              </a:rPr>
              <a:t> amino </a:t>
            </a:r>
            <a:r>
              <a:rPr lang="es-ES" dirty="0" err="1" smtClean="0">
                <a:cs typeface="Arial" charset="0"/>
              </a:rPr>
              <a:t>groups</a:t>
            </a:r>
            <a:r>
              <a:rPr lang="es-ES" dirty="0" smtClean="0">
                <a:cs typeface="Arial" charset="0"/>
              </a:rPr>
              <a:t> </a:t>
            </a:r>
            <a:r>
              <a:rPr lang="es-ES" dirty="0" err="1" smtClean="0">
                <a:cs typeface="Arial" charset="0"/>
              </a:rPr>
              <a:t>for</a:t>
            </a:r>
            <a:r>
              <a:rPr lang="es-ES" dirty="0" smtClean="0">
                <a:cs typeface="Arial" charset="0"/>
              </a:rPr>
              <a:t> </a:t>
            </a:r>
            <a:r>
              <a:rPr lang="es-ES" dirty="0" err="1" smtClean="0">
                <a:cs typeface="Arial" charset="0"/>
              </a:rPr>
              <a:t>selective</a:t>
            </a:r>
            <a:r>
              <a:rPr lang="es-ES" dirty="0" smtClean="0">
                <a:cs typeface="Arial" charset="0"/>
              </a:rPr>
              <a:t> </a:t>
            </a:r>
            <a:r>
              <a:rPr lang="es-ES" dirty="0" err="1" smtClean="0">
                <a:cs typeface="Arial" charset="0"/>
              </a:rPr>
              <a:t>CO2</a:t>
            </a:r>
            <a:r>
              <a:rPr lang="es-ES" dirty="0" smtClean="0">
                <a:cs typeface="Arial" charset="0"/>
              </a:rPr>
              <a:t> </a:t>
            </a:r>
            <a:r>
              <a:rPr lang="es-ES" dirty="0" err="1" smtClean="0">
                <a:cs typeface="Arial" charset="0"/>
              </a:rPr>
              <a:t>adsorption</a:t>
            </a:r>
            <a:r>
              <a:rPr lang="es-ES" dirty="0" smtClean="0">
                <a:cs typeface="Arial" charset="0"/>
              </a:rPr>
              <a:t>.  </a:t>
            </a:r>
          </a:p>
          <a:p>
            <a:pPr marL="342900" indent="-342900" algn="just">
              <a:spcAft>
                <a:spcPts val="1200"/>
              </a:spcAft>
              <a:buFont typeface="Calibri" pitchFamily="34" charset="0"/>
              <a:buAutoNum type="arabicParenR"/>
            </a:pPr>
            <a:r>
              <a:rPr lang="es-ES_tradnl" dirty="0" smtClean="0">
                <a:cs typeface="Arial" charset="0"/>
              </a:rPr>
              <a:t>A </a:t>
            </a:r>
            <a:r>
              <a:rPr lang="es-ES_tradnl" dirty="0" err="1" smtClean="0">
                <a:cs typeface="Arial" charset="0"/>
              </a:rPr>
              <a:t>synthesis</a:t>
            </a:r>
            <a:r>
              <a:rPr lang="es-ES_tradnl" dirty="0" smtClean="0">
                <a:cs typeface="Arial" charset="0"/>
              </a:rPr>
              <a:t> </a:t>
            </a:r>
            <a:r>
              <a:rPr lang="es-ES_tradnl" dirty="0" err="1" smtClean="0">
                <a:cs typeface="Arial" charset="0"/>
              </a:rPr>
              <a:t>method</a:t>
            </a:r>
            <a:r>
              <a:rPr lang="es-ES_tradnl" dirty="0" smtClean="0">
                <a:cs typeface="Arial" charset="0"/>
              </a:rPr>
              <a:t> has </a:t>
            </a:r>
            <a:r>
              <a:rPr lang="es-ES_tradnl" dirty="0" err="1" smtClean="0">
                <a:cs typeface="Arial" charset="0"/>
              </a:rPr>
              <a:t>been</a:t>
            </a:r>
            <a:r>
              <a:rPr lang="es-ES_tradnl" dirty="0" smtClean="0">
                <a:cs typeface="Arial" charset="0"/>
              </a:rPr>
              <a:t> </a:t>
            </a:r>
            <a:r>
              <a:rPr lang="es-ES_tradnl" dirty="0" err="1" smtClean="0">
                <a:cs typeface="Arial" charset="0"/>
              </a:rPr>
              <a:t>developed</a:t>
            </a:r>
            <a:r>
              <a:rPr lang="es-ES_tradnl" dirty="0" smtClean="0">
                <a:cs typeface="Arial" charset="0"/>
              </a:rPr>
              <a:t> </a:t>
            </a:r>
            <a:r>
              <a:rPr lang="es-ES_tradnl" dirty="0" err="1" smtClean="0">
                <a:cs typeface="Arial" charset="0"/>
              </a:rPr>
              <a:t>to</a:t>
            </a:r>
            <a:r>
              <a:rPr lang="es-ES_tradnl" dirty="0" smtClean="0">
                <a:cs typeface="Arial" charset="0"/>
              </a:rPr>
              <a:t> prepare </a:t>
            </a:r>
            <a:r>
              <a:rPr lang="es-ES_tradnl" dirty="0" err="1" smtClean="0">
                <a:cs typeface="Arial" charset="0"/>
              </a:rPr>
              <a:t>highly</a:t>
            </a:r>
            <a:r>
              <a:rPr lang="es-ES_tradnl" dirty="0" smtClean="0">
                <a:cs typeface="Arial" charset="0"/>
              </a:rPr>
              <a:t> </a:t>
            </a:r>
            <a:r>
              <a:rPr lang="es-ES_tradnl" dirty="0" err="1" smtClean="0">
                <a:cs typeface="Arial" charset="0"/>
              </a:rPr>
              <a:t>selective</a:t>
            </a:r>
            <a:r>
              <a:rPr lang="es-ES_tradnl" dirty="0" smtClean="0">
                <a:cs typeface="Arial" charset="0"/>
              </a:rPr>
              <a:t> </a:t>
            </a:r>
            <a:r>
              <a:rPr lang="es-ES_tradnl" dirty="0" err="1" smtClean="0">
                <a:cs typeface="Arial" charset="0"/>
              </a:rPr>
              <a:t>adsorbents</a:t>
            </a:r>
            <a:r>
              <a:rPr lang="es-ES_tradnl" dirty="0" smtClean="0">
                <a:cs typeface="Arial" charset="0"/>
              </a:rPr>
              <a:t> </a:t>
            </a:r>
            <a:r>
              <a:rPr lang="es-ES_tradnl" dirty="0" err="1" smtClean="0">
                <a:cs typeface="Arial" charset="0"/>
              </a:rPr>
              <a:t>for</a:t>
            </a:r>
            <a:r>
              <a:rPr lang="es-ES_tradnl" dirty="0" smtClean="0">
                <a:cs typeface="Arial" charset="0"/>
              </a:rPr>
              <a:t> </a:t>
            </a:r>
            <a:r>
              <a:rPr lang="es-ES_tradnl" dirty="0" err="1" smtClean="0">
                <a:cs typeface="Arial" charset="0"/>
              </a:rPr>
              <a:t>CO2</a:t>
            </a:r>
            <a:r>
              <a:rPr lang="es-ES_tradnl" dirty="0" smtClean="0">
                <a:cs typeface="Arial" charset="0"/>
              </a:rPr>
              <a:t> capture </a:t>
            </a:r>
            <a:r>
              <a:rPr lang="es-ES_tradnl" dirty="0" err="1" smtClean="0">
                <a:cs typeface="Arial" charset="0"/>
              </a:rPr>
              <a:t>based</a:t>
            </a:r>
            <a:r>
              <a:rPr lang="es-ES_tradnl" dirty="0" smtClean="0">
                <a:cs typeface="Arial" charset="0"/>
              </a:rPr>
              <a:t> </a:t>
            </a:r>
            <a:r>
              <a:rPr lang="es-ES_tradnl" dirty="0" err="1" smtClean="0">
                <a:cs typeface="Arial" charset="0"/>
              </a:rPr>
              <a:t>on</a:t>
            </a:r>
            <a:r>
              <a:rPr lang="es-ES_tradnl" dirty="0" smtClean="0">
                <a:cs typeface="Arial" charset="0"/>
              </a:rPr>
              <a:t> </a:t>
            </a:r>
            <a:r>
              <a:rPr lang="es-ES_tradnl" u="sng" dirty="0" err="1" smtClean="0">
                <a:cs typeface="Arial" charset="0"/>
              </a:rPr>
              <a:t>two</a:t>
            </a:r>
            <a:r>
              <a:rPr lang="es-ES_tradnl" u="sng" dirty="0" smtClean="0">
                <a:cs typeface="Arial" charset="0"/>
              </a:rPr>
              <a:t> </a:t>
            </a:r>
            <a:r>
              <a:rPr lang="es-ES_tradnl" u="sng" dirty="0" err="1" smtClean="0">
                <a:cs typeface="Arial" charset="0"/>
              </a:rPr>
              <a:t>consecutive</a:t>
            </a:r>
            <a:r>
              <a:rPr lang="es-ES_tradnl" u="sng" dirty="0" smtClean="0">
                <a:cs typeface="Arial" charset="0"/>
              </a:rPr>
              <a:t> </a:t>
            </a:r>
            <a:r>
              <a:rPr lang="es-ES_tradnl" u="sng" dirty="0" err="1" smtClean="0">
                <a:cs typeface="Arial" charset="0"/>
              </a:rPr>
              <a:t>functionalization</a:t>
            </a:r>
            <a:r>
              <a:rPr lang="es-ES_tradnl" u="sng" dirty="0" smtClean="0">
                <a:cs typeface="Arial" charset="0"/>
              </a:rPr>
              <a:t> </a:t>
            </a:r>
            <a:r>
              <a:rPr lang="es-ES_tradnl" u="sng" dirty="0" err="1" smtClean="0">
                <a:cs typeface="Arial" charset="0"/>
              </a:rPr>
              <a:t>steps</a:t>
            </a:r>
            <a:r>
              <a:rPr lang="es-ES_tradnl" u="sng" dirty="0" smtClean="0">
                <a:cs typeface="Arial" charset="0"/>
              </a:rPr>
              <a:t>: </a:t>
            </a:r>
            <a:r>
              <a:rPr lang="es-ES_tradnl" u="sng" dirty="0" err="1" smtClean="0">
                <a:cs typeface="Arial" charset="0"/>
              </a:rPr>
              <a:t>grafting</a:t>
            </a:r>
            <a:r>
              <a:rPr lang="es-ES_tradnl" u="sng" dirty="0" smtClean="0">
                <a:cs typeface="Arial" charset="0"/>
              </a:rPr>
              <a:t> and </a:t>
            </a:r>
            <a:r>
              <a:rPr lang="es-ES_tradnl" u="sng" dirty="0" err="1" smtClean="0">
                <a:cs typeface="Arial" charset="0"/>
              </a:rPr>
              <a:t>impregnation</a:t>
            </a:r>
            <a:r>
              <a:rPr lang="es-ES_tradnl" dirty="0" smtClean="0">
                <a:cs typeface="Arial" charset="0"/>
              </a:rPr>
              <a:t>. </a:t>
            </a:r>
            <a:r>
              <a:rPr lang="es-ES_tradnl" dirty="0" err="1" smtClean="0">
                <a:cs typeface="Arial" charset="0"/>
              </a:rPr>
              <a:t>This</a:t>
            </a:r>
            <a:r>
              <a:rPr lang="es-ES_tradnl" dirty="0" smtClean="0">
                <a:cs typeface="Arial" charset="0"/>
              </a:rPr>
              <a:t> </a:t>
            </a:r>
            <a:r>
              <a:rPr lang="es-ES_tradnl" dirty="0" err="1" smtClean="0">
                <a:cs typeface="Arial" charset="0"/>
              </a:rPr>
              <a:t>procedure</a:t>
            </a:r>
            <a:r>
              <a:rPr lang="es-ES_tradnl" dirty="0" smtClean="0">
                <a:cs typeface="Arial" charset="0"/>
              </a:rPr>
              <a:t> has </a:t>
            </a:r>
            <a:r>
              <a:rPr lang="es-ES_tradnl" dirty="0" err="1" smtClean="0">
                <a:cs typeface="Arial" charset="0"/>
              </a:rPr>
              <a:t>provided</a:t>
            </a:r>
            <a:r>
              <a:rPr lang="es-ES_tradnl" dirty="0" smtClean="0">
                <a:cs typeface="Arial" charset="0"/>
              </a:rPr>
              <a:t> </a:t>
            </a:r>
            <a:r>
              <a:rPr lang="es-ES_tradnl" dirty="0" err="1" smtClean="0">
                <a:cs typeface="Arial" charset="0"/>
              </a:rPr>
              <a:t>highly</a:t>
            </a:r>
            <a:r>
              <a:rPr lang="es-ES_tradnl" dirty="0" smtClean="0">
                <a:cs typeface="Arial" charset="0"/>
              </a:rPr>
              <a:t> amino-</a:t>
            </a:r>
            <a:r>
              <a:rPr lang="es-ES_tradnl" dirty="0" err="1" smtClean="0">
                <a:cs typeface="Arial" charset="0"/>
              </a:rPr>
              <a:t>loaded</a:t>
            </a:r>
            <a:r>
              <a:rPr lang="es-ES_tradnl" dirty="0" smtClean="0">
                <a:cs typeface="Arial" charset="0"/>
              </a:rPr>
              <a:t> </a:t>
            </a:r>
            <a:r>
              <a:rPr lang="es-ES_tradnl" dirty="0" err="1" smtClean="0">
                <a:cs typeface="Arial" charset="0"/>
              </a:rPr>
              <a:t>materials</a:t>
            </a:r>
            <a:r>
              <a:rPr lang="es-ES_tradnl" dirty="0" smtClean="0">
                <a:cs typeface="Arial" charset="0"/>
              </a:rPr>
              <a:t> </a:t>
            </a:r>
            <a:r>
              <a:rPr lang="es-ES_tradnl" dirty="0" err="1" smtClean="0">
                <a:cs typeface="Arial" charset="0"/>
              </a:rPr>
              <a:t>with</a:t>
            </a:r>
            <a:r>
              <a:rPr lang="es-ES_tradnl" dirty="0" smtClean="0">
                <a:cs typeface="Arial" charset="0"/>
              </a:rPr>
              <a:t> </a:t>
            </a:r>
            <a:r>
              <a:rPr lang="es-ES_tradnl" dirty="0" err="1" smtClean="0">
                <a:cs typeface="Arial" charset="0"/>
              </a:rPr>
              <a:t>increased</a:t>
            </a:r>
            <a:r>
              <a:rPr lang="es-ES_tradnl" dirty="0" smtClean="0">
                <a:cs typeface="Arial" charset="0"/>
              </a:rPr>
              <a:t> </a:t>
            </a:r>
            <a:r>
              <a:rPr lang="es-ES_tradnl" dirty="0" err="1" smtClean="0">
                <a:cs typeface="Arial" charset="0"/>
              </a:rPr>
              <a:t>values</a:t>
            </a:r>
            <a:r>
              <a:rPr lang="es-ES_tradnl" dirty="0" smtClean="0">
                <a:cs typeface="Arial" charset="0"/>
              </a:rPr>
              <a:t> of </a:t>
            </a:r>
            <a:r>
              <a:rPr lang="es-ES_tradnl" dirty="0" err="1" smtClean="0">
                <a:cs typeface="Arial" charset="0"/>
              </a:rPr>
              <a:t>CO2</a:t>
            </a:r>
            <a:r>
              <a:rPr lang="es-ES_tradnl" dirty="0" smtClean="0">
                <a:cs typeface="Arial" charset="0"/>
              </a:rPr>
              <a:t> </a:t>
            </a:r>
            <a:r>
              <a:rPr lang="es-ES_tradnl" dirty="0" err="1" smtClean="0">
                <a:cs typeface="Arial" charset="0"/>
              </a:rPr>
              <a:t>adsorption</a:t>
            </a:r>
            <a:r>
              <a:rPr lang="es-ES_tradnl" dirty="0" smtClean="0">
                <a:cs typeface="Arial" charset="0"/>
              </a:rPr>
              <a:t> </a:t>
            </a:r>
            <a:r>
              <a:rPr lang="es-ES_tradnl" dirty="0" err="1" smtClean="0">
                <a:cs typeface="Arial" charset="0"/>
              </a:rPr>
              <a:t>capacity</a:t>
            </a:r>
            <a:r>
              <a:rPr lang="es-ES_tradnl" dirty="0" smtClean="0">
                <a:cs typeface="Arial" charset="0"/>
              </a:rPr>
              <a:t> and capture </a:t>
            </a:r>
            <a:r>
              <a:rPr lang="es-ES_tradnl" dirty="0" err="1" smtClean="0">
                <a:cs typeface="Arial" charset="0"/>
              </a:rPr>
              <a:t>eficiency</a:t>
            </a:r>
            <a:r>
              <a:rPr lang="es-ES_tradnl" dirty="0" smtClean="0">
                <a:cs typeface="Arial" charset="0"/>
              </a:rPr>
              <a:t>, </a:t>
            </a:r>
            <a:r>
              <a:rPr lang="es-ES_tradnl" dirty="0" err="1" smtClean="0">
                <a:cs typeface="Arial" charset="0"/>
              </a:rPr>
              <a:t>being</a:t>
            </a:r>
            <a:r>
              <a:rPr lang="es-ES_tradnl" dirty="0" smtClean="0">
                <a:cs typeface="Arial" charset="0"/>
              </a:rPr>
              <a:t> </a:t>
            </a:r>
            <a:r>
              <a:rPr lang="es-ES_tradnl" dirty="0" err="1" smtClean="0">
                <a:cs typeface="Arial" charset="0"/>
              </a:rPr>
              <a:t>the</a:t>
            </a:r>
            <a:r>
              <a:rPr lang="es-ES_tradnl" dirty="0" smtClean="0">
                <a:cs typeface="Arial" charset="0"/>
              </a:rPr>
              <a:t> </a:t>
            </a:r>
            <a:r>
              <a:rPr lang="es-ES_tradnl" dirty="0" err="1" smtClean="0">
                <a:cs typeface="Arial" charset="0"/>
              </a:rPr>
              <a:t>highest</a:t>
            </a:r>
            <a:r>
              <a:rPr lang="es-ES_tradnl" dirty="0" smtClean="0">
                <a:cs typeface="Arial" charset="0"/>
              </a:rPr>
              <a:t> </a:t>
            </a:r>
            <a:r>
              <a:rPr lang="es-ES_tradnl" dirty="0" err="1" smtClean="0">
                <a:cs typeface="Arial" charset="0"/>
              </a:rPr>
              <a:t>values</a:t>
            </a:r>
            <a:r>
              <a:rPr lang="es-ES_tradnl" dirty="0" smtClean="0">
                <a:cs typeface="Arial" charset="0"/>
              </a:rPr>
              <a:t> </a:t>
            </a:r>
            <a:r>
              <a:rPr lang="es-ES_tradnl" dirty="0" err="1" smtClean="0">
                <a:cs typeface="Arial" charset="0"/>
              </a:rPr>
              <a:t>obtained</a:t>
            </a:r>
            <a:r>
              <a:rPr lang="es-ES_tradnl" smtClean="0">
                <a:cs typeface="Arial" charset="0"/>
              </a:rPr>
              <a:t>: </a:t>
            </a:r>
            <a:r>
              <a:rPr lang="es-ES" smtClean="0">
                <a:cs typeface="Arial" charset="0"/>
              </a:rPr>
              <a:t>215</a:t>
            </a:r>
            <a:r>
              <a:rPr lang="es-ES" dirty="0" smtClean="0">
                <a:cs typeface="Arial" charset="0"/>
              </a:rPr>
              <a:t> mg </a:t>
            </a:r>
            <a:r>
              <a:rPr lang="es-ES" dirty="0" err="1" smtClean="0">
                <a:cs typeface="Arial" charset="0"/>
              </a:rPr>
              <a:t>CO2</a:t>
            </a:r>
            <a:r>
              <a:rPr lang="es-ES" dirty="0" smtClean="0">
                <a:cs typeface="Arial" charset="0"/>
              </a:rPr>
              <a:t>/g and 0,45 mol </a:t>
            </a:r>
            <a:r>
              <a:rPr lang="es-ES" dirty="0" err="1" smtClean="0">
                <a:cs typeface="Arial" charset="0"/>
              </a:rPr>
              <a:t>CO2</a:t>
            </a:r>
            <a:r>
              <a:rPr lang="es-ES" dirty="0" smtClean="0">
                <a:cs typeface="Arial" charset="0"/>
              </a:rPr>
              <a:t>/mol </a:t>
            </a:r>
            <a:r>
              <a:rPr lang="es-ES" dirty="0" smtClean="0">
                <a:cs typeface="Arial" charset="0"/>
              </a:rPr>
              <a:t>N</a:t>
            </a:r>
            <a:r>
              <a:rPr lang="es-ES_tradnl" dirty="0" smtClean="0">
                <a:cs typeface="Arial" charset="0"/>
              </a:rPr>
              <a:t> </a:t>
            </a:r>
            <a:r>
              <a:rPr lang="es-ES_tradnl" dirty="0" smtClean="0">
                <a:cs typeface="Arial" charset="0"/>
              </a:rPr>
              <a:t>(</a:t>
            </a:r>
            <a:r>
              <a:rPr lang="es-ES" dirty="0" err="1" smtClean="0">
                <a:cs typeface="Arial" charset="0"/>
              </a:rPr>
              <a:t>45ºC</a:t>
            </a:r>
            <a:r>
              <a:rPr lang="es-ES" dirty="0" smtClean="0">
                <a:cs typeface="Arial" charset="0"/>
              </a:rPr>
              <a:t>, 1 bar</a:t>
            </a:r>
            <a:r>
              <a:rPr lang="es-ES" dirty="0" smtClean="0">
                <a:cs typeface="Arial" charset="0"/>
              </a:rPr>
              <a:t>).</a:t>
            </a:r>
            <a:r>
              <a:rPr lang="es-ES_tradnl" dirty="0" smtClean="0">
                <a:cs typeface="Arial" charset="0"/>
              </a:rPr>
              <a:t> </a:t>
            </a:r>
            <a:endParaRPr lang="es-ES_tradnl" dirty="0" smtClean="0">
              <a:cs typeface="Arial" charset="0"/>
            </a:endParaRPr>
          </a:p>
          <a:p>
            <a:pPr marL="342900" indent="-342900" algn="just">
              <a:spcAft>
                <a:spcPts val="1200"/>
              </a:spcAft>
              <a:buFont typeface="Calibri" pitchFamily="34" charset="0"/>
              <a:buAutoNum type="arabicParenR"/>
            </a:pPr>
            <a:r>
              <a:rPr lang="es-ES_tradnl" dirty="0" smtClean="0">
                <a:cs typeface="Arial" charset="0"/>
              </a:rPr>
              <a:t>Amino </a:t>
            </a:r>
            <a:r>
              <a:rPr lang="es-ES_tradnl" dirty="0" err="1" smtClean="0">
                <a:cs typeface="Arial" charset="0"/>
              </a:rPr>
              <a:t>groups</a:t>
            </a:r>
            <a:r>
              <a:rPr lang="es-ES_tradnl" dirty="0" smtClean="0">
                <a:cs typeface="Arial" charset="0"/>
              </a:rPr>
              <a:t> </a:t>
            </a:r>
            <a:r>
              <a:rPr lang="es-ES_tradnl" dirty="0" err="1" smtClean="0">
                <a:cs typeface="Arial" charset="0"/>
              </a:rPr>
              <a:t>incorporated</a:t>
            </a:r>
            <a:r>
              <a:rPr lang="es-ES_tradnl" dirty="0" smtClean="0">
                <a:cs typeface="Arial" charset="0"/>
              </a:rPr>
              <a:t> </a:t>
            </a:r>
            <a:r>
              <a:rPr lang="es-ES_tradnl" dirty="0" err="1" smtClean="0">
                <a:cs typeface="Arial" charset="0"/>
              </a:rPr>
              <a:t>by</a:t>
            </a:r>
            <a:r>
              <a:rPr lang="es-ES_tradnl" dirty="0" smtClean="0">
                <a:cs typeface="Arial" charset="0"/>
              </a:rPr>
              <a:t> </a:t>
            </a:r>
            <a:r>
              <a:rPr lang="es-ES_tradnl" dirty="0" err="1" smtClean="0">
                <a:cs typeface="Arial" charset="0"/>
              </a:rPr>
              <a:t>double</a:t>
            </a:r>
            <a:r>
              <a:rPr lang="es-ES_tradnl" dirty="0" smtClean="0">
                <a:cs typeface="Arial" charset="0"/>
              </a:rPr>
              <a:t> </a:t>
            </a:r>
            <a:r>
              <a:rPr lang="es-ES_tradnl" dirty="0" err="1" smtClean="0">
                <a:cs typeface="Arial" charset="0"/>
              </a:rPr>
              <a:t>functionalization</a:t>
            </a:r>
            <a:r>
              <a:rPr lang="es-ES_tradnl" dirty="0" smtClean="0">
                <a:cs typeface="Arial" charset="0"/>
              </a:rPr>
              <a:t> </a:t>
            </a:r>
            <a:r>
              <a:rPr lang="es-ES_tradnl" dirty="0" err="1" smtClean="0">
                <a:cs typeface="Arial" charset="0"/>
              </a:rPr>
              <a:t>interact</a:t>
            </a:r>
            <a:r>
              <a:rPr lang="es-ES_tradnl" dirty="0" smtClean="0">
                <a:cs typeface="Arial" charset="0"/>
              </a:rPr>
              <a:t> more </a:t>
            </a:r>
            <a:r>
              <a:rPr lang="es-ES_tradnl" dirty="0" err="1" smtClean="0">
                <a:cs typeface="Arial" charset="0"/>
              </a:rPr>
              <a:t>easily</a:t>
            </a:r>
            <a:r>
              <a:rPr lang="es-ES_tradnl" dirty="0" smtClean="0">
                <a:cs typeface="Arial" charset="0"/>
              </a:rPr>
              <a:t> </a:t>
            </a:r>
            <a:r>
              <a:rPr lang="es-ES_tradnl" dirty="0" err="1" smtClean="0">
                <a:cs typeface="Arial" charset="0"/>
              </a:rPr>
              <a:t>with</a:t>
            </a:r>
            <a:r>
              <a:rPr lang="es-ES_tradnl" dirty="0" smtClean="0">
                <a:cs typeface="Arial" charset="0"/>
              </a:rPr>
              <a:t> </a:t>
            </a:r>
            <a:r>
              <a:rPr lang="es-ES_tradnl" dirty="0" err="1" smtClean="0">
                <a:cs typeface="Arial" charset="0"/>
              </a:rPr>
              <a:t>CO2</a:t>
            </a:r>
            <a:r>
              <a:rPr lang="es-ES_tradnl" dirty="0" smtClean="0">
                <a:cs typeface="Arial" charset="0"/>
              </a:rPr>
              <a:t>, </a:t>
            </a:r>
            <a:r>
              <a:rPr lang="es-ES_tradnl" dirty="0" err="1" smtClean="0">
                <a:cs typeface="Arial" charset="0"/>
              </a:rPr>
              <a:t>compared</a:t>
            </a:r>
            <a:r>
              <a:rPr lang="es-ES_tradnl" dirty="0" smtClean="0">
                <a:cs typeface="Arial" charset="0"/>
              </a:rPr>
              <a:t> </a:t>
            </a:r>
            <a:r>
              <a:rPr lang="es-ES_tradnl" dirty="0" err="1" smtClean="0">
                <a:cs typeface="Arial" charset="0"/>
              </a:rPr>
              <a:t>to</a:t>
            </a:r>
            <a:r>
              <a:rPr lang="es-ES_tradnl" dirty="0" smtClean="0">
                <a:cs typeface="Arial" charset="0"/>
              </a:rPr>
              <a:t> single </a:t>
            </a:r>
            <a:r>
              <a:rPr lang="es-ES_tradnl" dirty="0" err="1" smtClean="0">
                <a:cs typeface="Arial" charset="0"/>
              </a:rPr>
              <a:t>one-step</a:t>
            </a:r>
            <a:r>
              <a:rPr lang="es-ES_tradnl" dirty="0" smtClean="0">
                <a:cs typeface="Arial" charset="0"/>
              </a:rPr>
              <a:t> </a:t>
            </a:r>
            <a:r>
              <a:rPr lang="es-ES_tradnl" dirty="0" err="1" smtClean="0">
                <a:cs typeface="Arial" charset="0"/>
              </a:rPr>
              <a:t>conventional</a:t>
            </a:r>
            <a:r>
              <a:rPr lang="es-ES_tradnl" dirty="0" smtClean="0">
                <a:cs typeface="Arial" charset="0"/>
              </a:rPr>
              <a:t> </a:t>
            </a:r>
            <a:r>
              <a:rPr lang="es-ES_tradnl" dirty="0" err="1" smtClean="0">
                <a:cs typeface="Arial" charset="0"/>
              </a:rPr>
              <a:t>functionalization</a:t>
            </a:r>
            <a:r>
              <a:rPr lang="es-ES_tradnl" dirty="0" smtClean="0">
                <a:cs typeface="Arial" charset="0"/>
              </a:rPr>
              <a:t> </a:t>
            </a:r>
            <a:r>
              <a:rPr lang="es-ES_tradnl" dirty="0" err="1" smtClean="0">
                <a:cs typeface="Arial" charset="0"/>
              </a:rPr>
              <a:t>procedures</a:t>
            </a:r>
            <a:r>
              <a:rPr lang="es-ES_tradnl" dirty="0" smtClean="0">
                <a:cs typeface="Arial" charset="0"/>
              </a:rPr>
              <a:t> (</a:t>
            </a:r>
            <a:r>
              <a:rPr lang="es-ES_tradnl" dirty="0" err="1" smtClean="0">
                <a:cs typeface="Arial" charset="0"/>
              </a:rPr>
              <a:t>either</a:t>
            </a:r>
            <a:r>
              <a:rPr lang="es-ES_tradnl" dirty="0" smtClean="0">
                <a:cs typeface="Arial" charset="0"/>
              </a:rPr>
              <a:t> </a:t>
            </a:r>
            <a:r>
              <a:rPr lang="es-ES_tradnl" dirty="0" err="1" smtClean="0">
                <a:cs typeface="Arial" charset="0"/>
              </a:rPr>
              <a:t>graftIng</a:t>
            </a:r>
            <a:r>
              <a:rPr lang="es-ES_tradnl" dirty="0" smtClean="0">
                <a:cs typeface="Arial" charset="0"/>
              </a:rPr>
              <a:t> </a:t>
            </a:r>
            <a:r>
              <a:rPr lang="es-ES_tradnl" dirty="0" err="1" smtClean="0">
                <a:cs typeface="Arial" charset="0"/>
              </a:rPr>
              <a:t>or</a:t>
            </a:r>
            <a:r>
              <a:rPr lang="es-ES_tradnl" dirty="0" smtClean="0">
                <a:cs typeface="Arial" charset="0"/>
              </a:rPr>
              <a:t> </a:t>
            </a:r>
            <a:r>
              <a:rPr lang="es-ES_tradnl" dirty="0" err="1" smtClean="0">
                <a:cs typeface="Arial" charset="0"/>
              </a:rPr>
              <a:t>imptregnation</a:t>
            </a:r>
            <a:r>
              <a:rPr lang="es-ES_tradnl" dirty="0" smtClean="0">
                <a:cs typeface="Arial" charset="0"/>
              </a:rPr>
              <a:t>), </a:t>
            </a:r>
            <a:r>
              <a:rPr lang="es-ES_tradnl" dirty="0" err="1" smtClean="0">
                <a:cs typeface="Arial" charset="0"/>
              </a:rPr>
              <a:t>due</a:t>
            </a:r>
            <a:r>
              <a:rPr lang="es-ES_tradnl" dirty="0" smtClean="0">
                <a:cs typeface="Arial" charset="0"/>
              </a:rPr>
              <a:t> </a:t>
            </a:r>
            <a:r>
              <a:rPr lang="es-ES_tradnl" dirty="0" err="1" smtClean="0">
                <a:cs typeface="Arial" charset="0"/>
              </a:rPr>
              <a:t>to</a:t>
            </a:r>
            <a:r>
              <a:rPr lang="es-ES_tradnl" dirty="0" smtClean="0">
                <a:cs typeface="Arial" charset="0"/>
              </a:rPr>
              <a:t> a </a:t>
            </a:r>
            <a:r>
              <a:rPr lang="es-ES_tradnl" dirty="0" err="1" smtClean="0">
                <a:cs typeface="Arial" charset="0"/>
              </a:rPr>
              <a:t>better</a:t>
            </a:r>
            <a:r>
              <a:rPr lang="es-ES_tradnl" dirty="0" smtClean="0">
                <a:cs typeface="Arial" charset="0"/>
              </a:rPr>
              <a:t> </a:t>
            </a:r>
            <a:r>
              <a:rPr lang="es-ES_tradnl" dirty="0" err="1" smtClean="0">
                <a:cs typeface="Arial" charset="0"/>
              </a:rPr>
              <a:t>interaction</a:t>
            </a:r>
            <a:r>
              <a:rPr lang="es-ES_tradnl" dirty="0" smtClean="0">
                <a:cs typeface="Arial" charset="0"/>
              </a:rPr>
              <a:t> </a:t>
            </a:r>
            <a:r>
              <a:rPr lang="es-ES_tradnl" dirty="0" err="1" smtClean="0">
                <a:cs typeface="Arial" charset="0"/>
              </a:rPr>
              <a:t>between</a:t>
            </a:r>
            <a:r>
              <a:rPr lang="es-ES_tradnl" dirty="0" smtClean="0">
                <a:cs typeface="Arial" charset="0"/>
              </a:rPr>
              <a:t> amino </a:t>
            </a:r>
            <a:r>
              <a:rPr lang="es-ES_tradnl" dirty="0" err="1" smtClean="0">
                <a:cs typeface="Arial" charset="0"/>
              </a:rPr>
              <a:t>moieties</a:t>
            </a:r>
            <a:r>
              <a:rPr lang="es-ES_tradnl" dirty="0" smtClean="0">
                <a:cs typeface="Arial" charset="0"/>
              </a:rPr>
              <a:t> </a:t>
            </a:r>
            <a:r>
              <a:rPr lang="es-ES_tradnl" dirty="0" err="1" smtClean="0">
                <a:cs typeface="Arial" charset="0"/>
              </a:rPr>
              <a:t>present</a:t>
            </a:r>
            <a:r>
              <a:rPr lang="es-ES_tradnl" dirty="0" smtClean="0">
                <a:cs typeface="Arial" charset="0"/>
              </a:rPr>
              <a:t> in </a:t>
            </a:r>
            <a:r>
              <a:rPr lang="es-ES_tradnl" dirty="0" err="1" smtClean="0">
                <a:cs typeface="Arial" charset="0"/>
              </a:rPr>
              <a:t>grafted+impregnated</a:t>
            </a:r>
            <a:r>
              <a:rPr lang="es-ES_tradnl" dirty="0" smtClean="0">
                <a:cs typeface="Arial" charset="0"/>
              </a:rPr>
              <a:t> </a:t>
            </a:r>
            <a:r>
              <a:rPr lang="es-ES_tradnl" dirty="0" err="1" smtClean="0">
                <a:cs typeface="Arial" charset="0"/>
              </a:rPr>
              <a:t>molecules</a:t>
            </a:r>
            <a:r>
              <a:rPr lang="es-ES_tradnl" dirty="0" smtClean="0">
                <a:cs typeface="Arial" charset="0"/>
              </a:rPr>
              <a:t>. A </a:t>
            </a:r>
            <a:r>
              <a:rPr lang="es-ES_tradnl" u="sng" dirty="0" err="1" smtClean="0">
                <a:cs typeface="Arial" charset="0"/>
              </a:rPr>
              <a:t>synergic</a:t>
            </a:r>
            <a:r>
              <a:rPr lang="es-ES_tradnl" u="sng" dirty="0" smtClean="0">
                <a:cs typeface="Arial" charset="0"/>
              </a:rPr>
              <a:t> </a:t>
            </a:r>
            <a:r>
              <a:rPr lang="es-ES_tradnl" u="sng" dirty="0" err="1" smtClean="0">
                <a:cs typeface="Arial" charset="0"/>
              </a:rPr>
              <a:t>effect</a:t>
            </a:r>
            <a:r>
              <a:rPr lang="es-ES_tradnl" dirty="0" smtClean="0">
                <a:cs typeface="Arial" charset="0"/>
              </a:rPr>
              <a:t> </a:t>
            </a:r>
            <a:r>
              <a:rPr lang="es-ES_tradnl" dirty="0" err="1" smtClean="0">
                <a:cs typeface="Arial" charset="0"/>
              </a:rPr>
              <a:t>is</a:t>
            </a:r>
            <a:r>
              <a:rPr lang="es-ES_tradnl" dirty="0" smtClean="0">
                <a:cs typeface="Arial" charset="0"/>
              </a:rPr>
              <a:t> </a:t>
            </a:r>
            <a:r>
              <a:rPr lang="es-ES_tradnl" dirty="0" err="1" smtClean="0">
                <a:cs typeface="Arial" charset="0"/>
              </a:rPr>
              <a:t>produced</a:t>
            </a:r>
            <a:r>
              <a:rPr lang="es-ES_tradnl" dirty="0" smtClean="0">
                <a:cs typeface="Arial" charset="0"/>
              </a:rPr>
              <a:t>. </a:t>
            </a:r>
            <a:endParaRPr lang="es-ES" dirty="0">
              <a:cs typeface="Arial" charset="0"/>
            </a:endParaRPr>
          </a:p>
          <a:p>
            <a:pPr marL="342900" indent="-342900" algn="just">
              <a:spcAft>
                <a:spcPts val="1200"/>
              </a:spcAft>
              <a:buFont typeface="Calibri" pitchFamily="34" charset="0"/>
              <a:buAutoNum type="arabicParenR"/>
            </a:pPr>
            <a:r>
              <a:rPr lang="es-ES" dirty="0" err="1" smtClean="0">
                <a:cs typeface="Arial" charset="0"/>
              </a:rPr>
              <a:t>CO2</a:t>
            </a:r>
            <a:r>
              <a:rPr lang="es-ES" dirty="0" smtClean="0">
                <a:cs typeface="Arial" charset="0"/>
              </a:rPr>
              <a:t> </a:t>
            </a:r>
            <a:r>
              <a:rPr lang="es-ES" dirty="0" err="1" smtClean="0">
                <a:cs typeface="Arial" charset="0"/>
              </a:rPr>
              <a:t>adsorption</a:t>
            </a:r>
            <a:r>
              <a:rPr lang="es-ES" dirty="0" smtClean="0">
                <a:cs typeface="Arial" charset="0"/>
              </a:rPr>
              <a:t> </a:t>
            </a:r>
            <a:r>
              <a:rPr lang="es-ES" dirty="0" err="1" smtClean="0">
                <a:cs typeface="Arial" charset="0"/>
              </a:rPr>
              <a:t>is</a:t>
            </a:r>
            <a:r>
              <a:rPr lang="es-ES" dirty="0" smtClean="0">
                <a:cs typeface="Arial" charset="0"/>
              </a:rPr>
              <a:t> </a:t>
            </a:r>
            <a:r>
              <a:rPr lang="es-ES" dirty="0" err="1" smtClean="0">
                <a:cs typeface="Arial" charset="0"/>
              </a:rPr>
              <a:t>improved</a:t>
            </a:r>
            <a:r>
              <a:rPr lang="es-ES" dirty="0" smtClean="0">
                <a:cs typeface="Arial" charset="0"/>
              </a:rPr>
              <a:t> in </a:t>
            </a:r>
            <a:r>
              <a:rPr lang="es-ES" u="sng" dirty="0" err="1" smtClean="0">
                <a:cs typeface="Arial" charset="0"/>
              </a:rPr>
              <a:t>wet</a:t>
            </a:r>
            <a:r>
              <a:rPr lang="es-ES" u="sng" dirty="0" smtClean="0">
                <a:cs typeface="Arial" charset="0"/>
              </a:rPr>
              <a:t> </a:t>
            </a:r>
            <a:r>
              <a:rPr lang="es-ES" u="sng" dirty="0" err="1" smtClean="0">
                <a:cs typeface="Arial" charset="0"/>
              </a:rPr>
              <a:t>conditions</a:t>
            </a:r>
            <a:r>
              <a:rPr lang="es-ES" dirty="0" smtClean="0">
                <a:cs typeface="Arial" charset="0"/>
              </a:rPr>
              <a:t>, </a:t>
            </a:r>
            <a:r>
              <a:rPr lang="es-ES" dirty="0" err="1" smtClean="0">
                <a:cs typeface="Arial" charset="0"/>
              </a:rPr>
              <a:t>due</a:t>
            </a:r>
            <a:r>
              <a:rPr lang="es-ES" dirty="0" smtClean="0">
                <a:cs typeface="Arial" charset="0"/>
              </a:rPr>
              <a:t> </a:t>
            </a:r>
            <a:r>
              <a:rPr lang="es-ES" dirty="0" err="1" smtClean="0">
                <a:cs typeface="Arial" charset="0"/>
              </a:rPr>
              <a:t>to</a:t>
            </a:r>
            <a:r>
              <a:rPr lang="es-ES" dirty="0" smtClean="0">
                <a:cs typeface="Arial" charset="0"/>
              </a:rPr>
              <a:t> </a:t>
            </a:r>
            <a:r>
              <a:rPr lang="es-ES" dirty="0" err="1" smtClean="0">
                <a:cs typeface="Arial" charset="0"/>
              </a:rPr>
              <a:t>the</a:t>
            </a:r>
            <a:r>
              <a:rPr lang="es-ES" dirty="0" smtClean="0">
                <a:cs typeface="Arial" charset="0"/>
              </a:rPr>
              <a:t> </a:t>
            </a:r>
            <a:r>
              <a:rPr lang="es-ES" dirty="0" err="1" smtClean="0">
                <a:cs typeface="Arial" charset="0"/>
              </a:rPr>
              <a:t>higher</a:t>
            </a:r>
            <a:r>
              <a:rPr lang="es-ES" dirty="0" smtClean="0">
                <a:cs typeface="Arial" charset="0"/>
              </a:rPr>
              <a:t> </a:t>
            </a:r>
            <a:r>
              <a:rPr lang="es-ES" dirty="0" err="1" smtClean="0">
                <a:cs typeface="Arial" charset="0"/>
              </a:rPr>
              <a:t>efficiency</a:t>
            </a:r>
            <a:r>
              <a:rPr lang="es-ES" dirty="0" smtClean="0">
                <a:cs typeface="Arial" charset="0"/>
              </a:rPr>
              <a:t> of amino </a:t>
            </a:r>
            <a:r>
              <a:rPr lang="es-ES" dirty="0" err="1" smtClean="0">
                <a:cs typeface="Arial" charset="0"/>
              </a:rPr>
              <a:t>groups</a:t>
            </a:r>
            <a:r>
              <a:rPr lang="es-ES" dirty="0" smtClean="0">
                <a:cs typeface="Arial" charset="0"/>
              </a:rPr>
              <a:t>, </a:t>
            </a:r>
            <a:r>
              <a:rPr lang="es-ES" dirty="0" err="1" smtClean="0">
                <a:cs typeface="Arial" charset="0"/>
              </a:rPr>
              <a:t>being</a:t>
            </a:r>
            <a:r>
              <a:rPr lang="es-ES" dirty="0" smtClean="0">
                <a:cs typeface="Arial" charset="0"/>
              </a:rPr>
              <a:t> </a:t>
            </a:r>
            <a:r>
              <a:rPr lang="es-ES" dirty="0" err="1" smtClean="0">
                <a:cs typeface="Arial" charset="0"/>
              </a:rPr>
              <a:t>double-fucntionalized</a:t>
            </a:r>
            <a:r>
              <a:rPr lang="es-ES" dirty="0" smtClean="0">
                <a:cs typeface="Arial" charset="0"/>
              </a:rPr>
              <a:t> </a:t>
            </a:r>
            <a:r>
              <a:rPr lang="es-ES" dirty="0" smtClean="0">
                <a:cs typeface="Arial" charset="0"/>
                <a:sym typeface="Wingdings" pitchFamily="2" charset="2"/>
              </a:rPr>
              <a:t>PE-</a:t>
            </a:r>
            <a:r>
              <a:rPr lang="es-ES" dirty="0" err="1" smtClean="0">
                <a:cs typeface="Arial" charset="0"/>
              </a:rPr>
              <a:t>SBA</a:t>
            </a:r>
            <a:r>
              <a:rPr lang="es-ES" dirty="0" smtClean="0">
                <a:cs typeface="Arial" charset="0"/>
              </a:rPr>
              <a:t>-15 </a:t>
            </a:r>
            <a:r>
              <a:rPr lang="es-ES" dirty="0" err="1" smtClean="0">
                <a:cs typeface="Arial" charset="0"/>
              </a:rPr>
              <a:t>materials</a:t>
            </a:r>
            <a:r>
              <a:rPr lang="es-ES" dirty="0" smtClean="0">
                <a:cs typeface="Arial" charset="0"/>
              </a:rPr>
              <a:t> </a:t>
            </a:r>
            <a:r>
              <a:rPr lang="es-ES" dirty="0" err="1" smtClean="0">
                <a:cs typeface="Arial" charset="0"/>
              </a:rPr>
              <a:t>attractive</a:t>
            </a:r>
            <a:r>
              <a:rPr lang="es-ES" dirty="0" smtClean="0">
                <a:cs typeface="Arial" charset="0"/>
              </a:rPr>
              <a:t> </a:t>
            </a:r>
            <a:r>
              <a:rPr lang="es-ES" dirty="0" err="1" smtClean="0">
                <a:cs typeface="Arial" charset="0"/>
              </a:rPr>
              <a:t>for</a:t>
            </a:r>
            <a:r>
              <a:rPr lang="es-ES" dirty="0" smtClean="0">
                <a:cs typeface="Arial" charset="0"/>
              </a:rPr>
              <a:t> </a:t>
            </a:r>
            <a:r>
              <a:rPr lang="es-ES" dirty="0" err="1" smtClean="0">
                <a:cs typeface="Arial" charset="0"/>
              </a:rPr>
              <a:t>CO2</a:t>
            </a:r>
            <a:r>
              <a:rPr lang="es-ES" dirty="0" smtClean="0">
                <a:cs typeface="Arial" charset="0"/>
              </a:rPr>
              <a:t> capture at industrial </a:t>
            </a:r>
            <a:r>
              <a:rPr lang="es-ES" dirty="0" err="1" smtClean="0">
                <a:cs typeface="Arial" charset="0"/>
              </a:rPr>
              <a:t>scale</a:t>
            </a:r>
            <a:r>
              <a:rPr lang="es-ES" dirty="0" smtClean="0">
                <a:cs typeface="Arial" charset="0"/>
              </a:rPr>
              <a:t>, </a:t>
            </a:r>
            <a:r>
              <a:rPr lang="es-ES" dirty="0" err="1" smtClean="0">
                <a:cs typeface="Arial" charset="0"/>
              </a:rPr>
              <a:t>although</a:t>
            </a:r>
            <a:r>
              <a:rPr lang="es-ES" dirty="0" smtClean="0">
                <a:cs typeface="Arial" charset="0"/>
              </a:rPr>
              <a:t> </a:t>
            </a:r>
            <a:r>
              <a:rPr lang="es-ES" dirty="0" err="1" smtClean="0">
                <a:cs typeface="Arial" charset="0"/>
              </a:rPr>
              <a:t>stability</a:t>
            </a:r>
            <a:r>
              <a:rPr lang="es-ES" dirty="0" smtClean="0">
                <a:cs typeface="Arial" charset="0"/>
              </a:rPr>
              <a:t> </a:t>
            </a:r>
            <a:r>
              <a:rPr lang="es-ES" dirty="0" err="1" smtClean="0">
                <a:cs typeface="Arial" charset="0"/>
              </a:rPr>
              <a:t>should</a:t>
            </a:r>
            <a:r>
              <a:rPr lang="es-ES" dirty="0" smtClean="0">
                <a:cs typeface="Arial" charset="0"/>
              </a:rPr>
              <a:t> </a:t>
            </a:r>
            <a:r>
              <a:rPr lang="es-ES" dirty="0" err="1" smtClean="0">
                <a:cs typeface="Arial" charset="0"/>
              </a:rPr>
              <a:t>be</a:t>
            </a:r>
            <a:r>
              <a:rPr lang="es-ES" dirty="0" smtClean="0">
                <a:cs typeface="Arial" charset="0"/>
              </a:rPr>
              <a:t> </a:t>
            </a:r>
            <a:r>
              <a:rPr lang="es-ES" dirty="0" err="1" smtClean="0">
                <a:cs typeface="Arial" charset="0"/>
              </a:rPr>
              <a:t>improved</a:t>
            </a:r>
            <a:r>
              <a:rPr lang="es-ES" dirty="0" smtClean="0">
                <a:cs typeface="Arial" charset="0"/>
              </a:rPr>
              <a:t>.</a:t>
            </a:r>
            <a:endParaRPr lang="es-ES_tradnl" dirty="0">
              <a:cs typeface="Arial" charset="0"/>
            </a:endParaRPr>
          </a:p>
        </p:txBody>
      </p:sp>
      <p:sp>
        <p:nvSpPr>
          <p:cNvPr id="204803" name="CuadroTexto 8"/>
          <p:cNvSpPr txBox="1">
            <a:spLocks noChangeArrowheads="1"/>
          </p:cNvSpPr>
          <p:nvPr/>
        </p:nvSpPr>
        <p:spPr bwMode="auto">
          <a:xfrm>
            <a:off x="4695825" y="936625"/>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grpSp>
        <p:nvGrpSpPr>
          <p:cNvPr id="204804" name="6 Grupo"/>
          <p:cNvGrpSpPr>
            <a:grpSpLocks/>
          </p:cNvGrpSpPr>
          <p:nvPr/>
        </p:nvGrpSpPr>
        <p:grpSpPr bwMode="auto">
          <a:xfrm>
            <a:off x="323850" y="292100"/>
            <a:ext cx="2592388" cy="400110"/>
            <a:chOff x="323528" y="188640"/>
            <a:chExt cx="4968552" cy="400230"/>
          </a:xfrm>
        </p:grpSpPr>
        <p:sp>
          <p:nvSpPr>
            <p:cNvPr id="204805" name="7 CuadroTexto"/>
            <p:cNvSpPr txBox="1">
              <a:spLocks noChangeArrowheads="1"/>
            </p:cNvSpPr>
            <p:nvPr/>
          </p:nvSpPr>
          <p:spPr bwMode="auto">
            <a:xfrm>
              <a:off x="810513" y="188640"/>
              <a:ext cx="3991536" cy="400230"/>
            </a:xfrm>
            <a:prstGeom prst="rect">
              <a:avLst/>
            </a:prstGeom>
            <a:solidFill>
              <a:srgbClr val="FFF8EF"/>
            </a:solidFill>
            <a:ln w="9525">
              <a:noFill/>
              <a:miter lim="800000"/>
              <a:headEnd/>
              <a:tailEnd/>
            </a:ln>
          </p:spPr>
          <p:txBody>
            <a:bodyPr wrap="none">
              <a:spAutoFit/>
            </a:bodyPr>
            <a:lstStyle/>
            <a:p>
              <a:pPr algn="ctr"/>
              <a:r>
                <a:rPr lang="es-ES" sz="2000" b="1" dirty="0" smtClean="0">
                  <a:solidFill>
                    <a:srgbClr val="000099"/>
                  </a:solidFill>
                  <a:cs typeface="Arial" charset="0"/>
                </a:rPr>
                <a:t>CONCLUSIONS</a:t>
              </a:r>
              <a:endParaRPr lang="es-ES" sz="2000" b="1" dirty="0">
                <a:solidFill>
                  <a:srgbClr val="000099"/>
                </a:solidFill>
                <a:cs typeface="Arial" charset="0"/>
              </a:endParaRPr>
            </a:p>
          </p:txBody>
        </p:sp>
        <p:sp>
          <p:nvSpPr>
            <p:cNvPr id="9" name="8 Rectángulo"/>
            <p:cNvSpPr/>
            <p:nvPr/>
          </p:nvSpPr>
          <p:spPr>
            <a:xfrm>
              <a:off x="323528" y="214048"/>
              <a:ext cx="4968552" cy="3604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CuadroTexto 5"/>
          <p:cNvSpPr txBox="1">
            <a:spLocks noChangeArrowheads="1"/>
          </p:cNvSpPr>
          <p:nvPr/>
        </p:nvSpPr>
        <p:spPr bwMode="auto">
          <a:xfrm>
            <a:off x="2744788" y="3706813"/>
            <a:ext cx="1270000" cy="369887"/>
          </a:xfrm>
          <a:prstGeom prst="rect">
            <a:avLst/>
          </a:prstGeom>
          <a:noFill/>
          <a:ln w="9525">
            <a:noFill/>
            <a:miter lim="800000"/>
            <a:headEnd/>
            <a:tailEnd/>
          </a:ln>
        </p:spPr>
        <p:txBody>
          <a:bodyPr>
            <a:spAutoFit/>
          </a:bodyPr>
          <a:lstStyle/>
          <a:p>
            <a:endParaRPr lang="en-US">
              <a:latin typeface="Calibri" pitchFamily="34" charset="0"/>
            </a:endParaRPr>
          </a:p>
        </p:txBody>
      </p:sp>
      <p:sp>
        <p:nvSpPr>
          <p:cNvPr id="208898" name="CuadroTexto 8"/>
          <p:cNvSpPr txBox="1">
            <a:spLocks noChangeArrowheads="1"/>
          </p:cNvSpPr>
          <p:nvPr/>
        </p:nvSpPr>
        <p:spPr bwMode="auto">
          <a:xfrm>
            <a:off x="4695825" y="936625"/>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08899" name="7 CuadroTexto"/>
          <p:cNvSpPr txBox="1">
            <a:spLocks noChangeArrowheads="1"/>
          </p:cNvSpPr>
          <p:nvPr/>
        </p:nvSpPr>
        <p:spPr bwMode="auto">
          <a:xfrm>
            <a:off x="2411413" y="2678113"/>
            <a:ext cx="3724275" cy="830997"/>
          </a:xfrm>
          <a:prstGeom prst="rect">
            <a:avLst/>
          </a:prstGeom>
          <a:noFill/>
          <a:ln w="9525">
            <a:noFill/>
            <a:miter lim="800000"/>
            <a:headEnd/>
            <a:tailEnd/>
          </a:ln>
        </p:spPr>
        <p:txBody>
          <a:bodyPr>
            <a:spAutoFit/>
          </a:bodyPr>
          <a:lstStyle/>
          <a:p>
            <a:pPr algn="ctr"/>
            <a:r>
              <a:rPr lang="es-ES" sz="2400" b="1" dirty="0" err="1" smtClean="0">
                <a:solidFill>
                  <a:srgbClr val="000099"/>
                </a:solidFill>
                <a:cs typeface="Times New Roman" pitchFamily="18" charset="0"/>
              </a:rPr>
              <a:t>THANK</a:t>
            </a:r>
            <a:r>
              <a:rPr lang="es-ES" sz="2400" b="1" dirty="0" smtClean="0">
                <a:solidFill>
                  <a:srgbClr val="000099"/>
                </a:solidFill>
                <a:cs typeface="Times New Roman" pitchFamily="18" charset="0"/>
              </a:rPr>
              <a:t> </a:t>
            </a:r>
            <a:r>
              <a:rPr lang="es-ES" sz="2400" b="1" dirty="0" err="1" smtClean="0">
                <a:solidFill>
                  <a:srgbClr val="000099"/>
                </a:solidFill>
                <a:cs typeface="Times New Roman" pitchFamily="18" charset="0"/>
              </a:rPr>
              <a:t>YOU</a:t>
            </a:r>
            <a:r>
              <a:rPr lang="es-ES" sz="2400" b="1" dirty="0" smtClean="0">
                <a:solidFill>
                  <a:srgbClr val="000099"/>
                </a:solidFill>
                <a:cs typeface="Times New Roman" pitchFamily="18" charset="0"/>
              </a:rPr>
              <a:t> </a:t>
            </a:r>
            <a:endParaRPr lang="es-ES" sz="2400" b="1" dirty="0">
              <a:solidFill>
                <a:srgbClr val="000099"/>
              </a:solidFill>
              <a:cs typeface="Times New Roman" pitchFamily="18" charset="0"/>
            </a:endParaRPr>
          </a:p>
          <a:p>
            <a:pPr algn="ctr"/>
            <a:r>
              <a:rPr lang="es-ES" sz="2400" b="1" dirty="0" err="1" smtClean="0">
                <a:solidFill>
                  <a:srgbClr val="000099"/>
                </a:solidFill>
                <a:cs typeface="Times New Roman" pitchFamily="18" charset="0"/>
              </a:rPr>
              <a:t>FOR</a:t>
            </a:r>
            <a:r>
              <a:rPr lang="es-ES" sz="2400" b="1" dirty="0" smtClean="0">
                <a:solidFill>
                  <a:srgbClr val="000099"/>
                </a:solidFill>
                <a:cs typeface="Times New Roman" pitchFamily="18" charset="0"/>
              </a:rPr>
              <a:t> </a:t>
            </a:r>
            <a:r>
              <a:rPr lang="es-ES" sz="2400" b="1" dirty="0" err="1" smtClean="0">
                <a:solidFill>
                  <a:srgbClr val="000099"/>
                </a:solidFill>
                <a:cs typeface="Times New Roman" pitchFamily="18" charset="0"/>
              </a:rPr>
              <a:t>YOUR</a:t>
            </a:r>
            <a:r>
              <a:rPr lang="es-ES" sz="2400" b="1" dirty="0" smtClean="0">
                <a:solidFill>
                  <a:srgbClr val="000099"/>
                </a:solidFill>
                <a:cs typeface="Times New Roman" pitchFamily="18" charset="0"/>
              </a:rPr>
              <a:t> </a:t>
            </a:r>
            <a:r>
              <a:rPr lang="es-ES" sz="2400" b="1" dirty="0" err="1" smtClean="0">
                <a:solidFill>
                  <a:srgbClr val="000099"/>
                </a:solidFill>
                <a:cs typeface="Times New Roman" pitchFamily="18" charset="0"/>
              </a:rPr>
              <a:t>ATTENTION</a:t>
            </a:r>
            <a:endParaRPr lang="es-ES" sz="2400" b="1" dirty="0">
              <a:solidFill>
                <a:srgbClr val="000099"/>
              </a:solidFill>
              <a:cs typeface="Times New Roman" pitchFamily="18" charset="0"/>
            </a:endParaRPr>
          </a:p>
        </p:txBody>
      </p:sp>
      <p:sp>
        <p:nvSpPr>
          <p:cNvPr id="9" name="8 Rectángulo"/>
          <p:cNvSpPr>
            <a:spLocks noChangeArrowheads="1"/>
          </p:cNvSpPr>
          <p:nvPr/>
        </p:nvSpPr>
        <p:spPr bwMode="auto">
          <a:xfrm>
            <a:off x="1835150" y="2420938"/>
            <a:ext cx="5113338" cy="1290637"/>
          </a:xfrm>
          <a:prstGeom prst="rect">
            <a:avLst/>
          </a:prstGeom>
          <a:noFill/>
          <a:ln w="25400" algn="ctr">
            <a:solidFill>
              <a:schemeClr val="hlink"/>
            </a:solidFill>
            <a:miter lim="800000"/>
            <a:headEnd/>
            <a:tailEnd/>
          </a:ln>
        </p:spPr>
        <p:txBody>
          <a:bodyPr anchor="ctr"/>
          <a:lstStyle/>
          <a:p>
            <a:pPr algn="ctr" fontAlgn="auto">
              <a:spcBef>
                <a:spcPts val="0"/>
              </a:spcBef>
              <a:spcAft>
                <a:spcPts val="0"/>
              </a:spcAft>
              <a:defRPr/>
            </a:pPr>
            <a:endParaRPr lang="es-ES">
              <a:solidFill>
                <a:schemeClr val="lt1"/>
              </a:solidFill>
              <a:latin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3 Imagen"/>
          <p:cNvPicPr/>
          <p:nvPr/>
        </p:nvPicPr>
        <p:blipFill>
          <a:blip r:embed="rId2" cstate="print"/>
          <a:srcRect r="1108"/>
          <a:stretch>
            <a:fillRect/>
          </a:stretch>
        </p:blipFill>
        <p:spPr bwMode="auto">
          <a:xfrm>
            <a:off x="2699792" y="4221088"/>
            <a:ext cx="4752975" cy="1485900"/>
          </a:xfrm>
          <a:prstGeom prst="rect">
            <a:avLst/>
          </a:prstGeom>
          <a:noFill/>
          <a:ln w="9525">
            <a:noFill/>
            <a:miter lim="800000"/>
            <a:headEnd/>
            <a:tailEnd/>
          </a:ln>
        </p:spPr>
      </p:pic>
      <p:sp>
        <p:nvSpPr>
          <p:cNvPr id="5" name="4 Rectángulo"/>
          <p:cNvSpPr/>
          <p:nvPr/>
        </p:nvSpPr>
        <p:spPr>
          <a:xfrm>
            <a:off x="2555776" y="5949280"/>
            <a:ext cx="4572000" cy="461665"/>
          </a:xfrm>
          <a:prstGeom prst="rect">
            <a:avLst/>
          </a:prstGeom>
        </p:spPr>
        <p:txBody>
          <a:bodyPr>
            <a:spAutoFit/>
          </a:bodyPr>
          <a:lstStyle/>
          <a:p>
            <a:r>
              <a:rPr lang="es-ES" sz="1200" dirty="0" smtClean="0"/>
              <a:t>Figura 2.19. Funcionalización de un soporte silíceo </a:t>
            </a:r>
            <a:r>
              <a:rPr lang="es-ES" sz="1200" dirty="0" err="1" smtClean="0"/>
              <a:t>mesoestructurado</a:t>
            </a:r>
            <a:r>
              <a:rPr lang="es-ES" sz="1200" dirty="0" smtClean="0"/>
              <a:t> por anclaje con un compuesto </a:t>
            </a:r>
            <a:r>
              <a:rPr lang="es-ES" sz="1200" dirty="0" err="1" smtClean="0"/>
              <a:t>organosilano</a:t>
            </a:r>
            <a:r>
              <a:rPr lang="es-ES" sz="1200" dirty="0" smtClean="0"/>
              <a:t>.</a:t>
            </a:r>
            <a:endParaRPr lang="es-ES" sz="1200" dirty="0"/>
          </a:p>
        </p:txBody>
      </p:sp>
      <p:pic>
        <p:nvPicPr>
          <p:cNvPr id="6" name="5 Imagen"/>
          <p:cNvPicPr/>
          <p:nvPr/>
        </p:nvPicPr>
        <p:blipFill>
          <a:blip r:embed="rId3" cstate="print"/>
          <a:srcRect l="1828" t="8633" r="1828" b="4796"/>
          <a:stretch>
            <a:fillRect/>
          </a:stretch>
        </p:blipFill>
        <p:spPr bwMode="auto">
          <a:xfrm>
            <a:off x="4139952" y="404664"/>
            <a:ext cx="4752975" cy="2028825"/>
          </a:xfrm>
          <a:prstGeom prst="rect">
            <a:avLst/>
          </a:prstGeom>
          <a:noFill/>
          <a:ln w="9525">
            <a:noFill/>
            <a:miter lim="800000"/>
            <a:headEnd/>
            <a:tailEnd/>
          </a:ln>
        </p:spPr>
      </p:pic>
      <p:sp>
        <p:nvSpPr>
          <p:cNvPr id="7" name="6 Rectángulo"/>
          <p:cNvSpPr/>
          <p:nvPr/>
        </p:nvSpPr>
        <p:spPr>
          <a:xfrm>
            <a:off x="4283968" y="2564904"/>
            <a:ext cx="4572000" cy="646331"/>
          </a:xfrm>
          <a:prstGeom prst="rect">
            <a:avLst/>
          </a:prstGeom>
        </p:spPr>
        <p:txBody>
          <a:bodyPr>
            <a:spAutoFit/>
          </a:bodyPr>
          <a:lstStyle/>
          <a:p>
            <a:r>
              <a:rPr lang="es-ES" sz="1200" dirty="0" smtClean="0"/>
              <a:t>Figura 2.17. Material SBA‑15 calcinado, formado por canales </a:t>
            </a:r>
            <a:r>
              <a:rPr lang="es-ES" sz="1200" dirty="0" err="1" smtClean="0"/>
              <a:t>mesoporosos</a:t>
            </a:r>
            <a:r>
              <a:rPr lang="es-ES" sz="1200" dirty="0" smtClean="0"/>
              <a:t> (geometría hexagonal) y canales </a:t>
            </a:r>
            <a:r>
              <a:rPr lang="es-ES" sz="1200" dirty="0" err="1" smtClean="0"/>
              <a:t>microporosos</a:t>
            </a:r>
            <a:r>
              <a:rPr lang="es-ES" sz="1200" dirty="0" smtClean="0"/>
              <a:t> que los interconectan.</a:t>
            </a:r>
            <a:endParaRPr lang="es-ES" sz="1200" dirty="0"/>
          </a:p>
        </p:txBody>
      </p:sp>
      <p:pic>
        <p:nvPicPr>
          <p:cNvPr id="8" name="7 Imagen"/>
          <p:cNvPicPr/>
          <p:nvPr/>
        </p:nvPicPr>
        <p:blipFill>
          <a:blip r:embed="rId4" cstate="print"/>
          <a:srcRect/>
          <a:stretch>
            <a:fillRect/>
          </a:stretch>
        </p:blipFill>
        <p:spPr bwMode="auto">
          <a:xfrm>
            <a:off x="1043608" y="1052736"/>
            <a:ext cx="2524125" cy="2162175"/>
          </a:xfrm>
          <a:prstGeom prst="rect">
            <a:avLst/>
          </a:prstGeom>
          <a:noFill/>
          <a:ln w="9525">
            <a:noFill/>
            <a:miter lim="800000"/>
            <a:headEnd/>
            <a:tailEnd/>
          </a:ln>
        </p:spPr>
      </p:pic>
      <p:sp>
        <p:nvSpPr>
          <p:cNvPr id="9" name="8 Rectángulo"/>
          <p:cNvSpPr/>
          <p:nvPr/>
        </p:nvSpPr>
        <p:spPr>
          <a:xfrm>
            <a:off x="323528" y="3356992"/>
            <a:ext cx="4572000" cy="600164"/>
          </a:xfrm>
          <a:prstGeom prst="rect">
            <a:avLst/>
          </a:prstGeom>
        </p:spPr>
        <p:txBody>
          <a:bodyPr>
            <a:spAutoFit/>
          </a:bodyPr>
          <a:lstStyle/>
          <a:p>
            <a:r>
              <a:rPr lang="es-ES" sz="1100" dirty="0" smtClean="0"/>
              <a:t>Figura 2.16. Vista del material SBA‑15 desde la orientación [100] con los parámetros típicos de la estructura: espaciado </a:t>
            </a:r>
            <a:r>
              <a:rPr lang="es-ES" sz="1100" dirty="0" err="1" smtClean="0"/>
              <a:t>interplanar</a:t>
            </a:r>
            <a:r>
              <a:rPr lang="es-ES" sz="1100" dirty="0" smtClean="0"/>
              <a:t> (d100), distancia entre centros (a0), diámetro de poro (</a:t>
            </a:r>
            <a:r>
              <a:rPr lang="es-ES" sz="1100" dirty="0" err="1" smtClean="0"/>
              <a:t>Dp</a:t>
            </a:r>
            <a:r>
              <a:rPr lang="es-ES" sz="1100" dirty="0" smtClean="0"/>
              <a:t>) y espesor de pared (e)</a:t>
            </a:r>
            <a:endParaRPr lang="es-ES" sz="1100" dirty="0"/>
          </a:p>
        </p:txBody>
      </p:sp>
      <p:sp>
        <p:nvSpPr>
          <p:cNvPr id="10" name="9 CuadroTexto"/>
          <p:cNvSpPr txBox="1"/>
          <p:nvPr/>
        </p:nvSpPr>
        <p:spPr>
          <a:xfrm>
            <a:off x="4499992" y="332656"/>
            <a:ext cx="864339" cy="369332"/>
          </a:xfrm>
          <a:prstGeom prst="rect">
            <a:avLst/>
          </a:prstGeom>
          <a:solidFill>
            <a:srgbClr val="FFFF00"/>
          </a:solidFill>
        </p:spPr>
        <p:txBody>
          <a:bodyPr wrap="none" rtlCol="0">
            <a:spAutoFit/>
          </a:bodyPr>
          <a:lstStyle/>
          <a:p>
            <a:r>
              <a:rPr lang="es-ES" b="1" dirty="0" smtClean="0">
                <a:solidFill>
                  <a:srgbClr val="3333FF"/>
                </a:solidFill>
              </a:rPr>
              <a:t>oculta</a:t>
            </a:r>
            <a:endParaRPr lang="es-ES" b="1" dirty="0">
              <a:solidFill>
                <a:srgbClr val="3333FF"/>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 Imagen"/>
          <p:cNvPicPr/>
          <p:nvPr/>
        </p:nvPicPr>
        <p:blipFill>
          <a:blip r:embed="rId2" cstate="print"/>
          <a:srcRect l="4845" t="10040" r="4845" b="10040"/>
          <a:stretch>
            <a:fillRect/>
          </a:stretch>
        </p:blipFill>
        <p:spPr bwMode="auto">
          <a:xfrm>
            <a:off x="1043608" y="548680"/>
            <a:ext cx="6696744" cy="3312368"/>
          </a:xfrm>
          <a:prstGeom prst="rect">
            <a:avLst/>
          </a:prstGeom>
          <a:noFill/>
          <a:ln w="9525">
            <a:noFill/>
            <a:miter lim="800000"/>
            <a:headEnd/>
            <a:tailEnd/>
          </a:ln>
        </p:spPr>
      </p:pic>
      <p:sp>
        <p:nvSpPr>
          <p:cNvPr id="3" name="2 Rectángulo"/>
          <p:cNvSpPr/>
          <p:nvPr/>
        </p:nvSpPr>
        <p:spPr>
          <a:xfrm>
            <a:off x="1691680" y="4293096"/>
            <a:ext cx="5616624" cy="738664"/>
          </a:xfrm>
          <a:prstGeom prst="rect">
            <a:avLst/>
          </a:prstGeom>
        </p:spPr>
        <p:txBody>
          <a:bodyPr wrap="square">
            <a:spAutoFit/>
          </a:bodyPr>
          <a:lstStyle/>
          <a:p>
            <a:r>
              <a:rPr lang="es-ES" sz="1400" dirty="0"/>
              <a:t>Figura 5.1. a) Isotermas de adsorción-</a:t>
            </a:r>
            <a:r>
              <a:rPr lang="es-ES" sz="1400" dirty="0" err="1"/>
              <a:t>desorción</a:t>
            </a:r>
            <a:r>
              <a:rPr lang="es-ES" sz="1400" dirty="0"/>
              <a:t> de N</a:t>
            </a:r>
            <a:r>
              <a:rPr lang="es-ES" sz="1400" baseline="-25000" dirty="0"/>
              <a:t>2</a:t>
            </a:r>
            <a:r>
              <a:rPr lang="es-ES" sz="1400" dirty="0"/>
              <a:t> a 77 K y b) distribución de tamaños de poro de los soportes silíceos </a:t>
            </a:r>
            <a:r>
              <a:rPr lang="es-ES" sz="1400" dirty="0" err="1"/>
              <a:t>mesoestructurados</a:t>
            </a:r>
            <a:r>
              <a:rPr lang="es-ES" sz="1400" dirty="0"/>
              <a:t> SBA‑15 calcinado y extraído con etanol</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9"/>
          <p:cNvSpPr txBox="1">
            <a:spLocks noChangeArrowheads="1"/>
          </p:cNvSpPr>
          <p:nvPr/>
        </p:nvSpPr>
        <p:spPr bwMode="auto">
          <a:xfrm>
            <a:off x="2555776" y="1131996"/>
            <a:ext cx="3918060" cy="4601260"/>
          </a:xfrm>
          <a:prstGeom prst="rect">
            <a:avLst/>
          </a:prstGeom>
          <a:noFill/>
          <a:ln w="9525">
            <a:noFill/>
            <a:miter lim="800000"/>
            <a:headEnd/>
            <a:tailEnd/>
          </a:ln>
        </p:spPr>
        <p:txBody>
          <a:bodyPr wrap="none">
            <a:spAutoFit/>
          </a:bodyPr>
          <a:lstStyle/>
          <a:p>
            <a:pPr marL="457200" indent="-457200" algn="ctr">
              <a:spcAft>
                <a:spcPts val="600"/>
              </a:spcAft>
            </a:pPr>
            <a:r>
              <a:rPr lang="es-ES_tradnl" sz="2400" u="sng" dirty="0" err="1" smtClean="0">
                <a:solidFill>
                  <a:srgbClr val="000099"/>
                </a:solidFill>
              </a:rPr>
              <a:t>OUTLINE</a:t>
            </a:r>
            <a:endParaRPr lang="es-ES_tradnl" sz="2400" u="sng" dirty="0" smtClean="0">
              <a:solidFill>
                <a:srgbClr val="000099"/>
              </a:solidFill>
            </a:endParaRPr>
          </a:p>
          <a:p>
            <a:pPr marL="457200" indent="-457200">
              <a:buFont typeface="+mj-lt"/>
              <a:buAutoNum type="arabicPeriod"/>
            </a:pPr>
            <a:r>
              <a:rPr lang="es-ES_tradnl" sz="2400" dirty="0" err="1" smtClean="0">
                <a:solidFill>
                  <a:srgbClr val="000099"/>
                </a:solidFill>
              </a:rPr>
              <a:t>Introduction</a:t>
            </a:r>
            <a:endParaRPr lang="es-ES_tradnl" sz="2400" dirty="0" smtClean="0">
              <a:solidFill>
                <a:srgbClr val="000099"/>
              </a:solidFill>
            </a:endParaRPr>
          </a:p>
          <a:p>
            <a:pPr marL="457200" indent="-457200">
              <a:buFont typeface="+mj-lt"/>
              <a:buAutoNum type="arabicPeriod"/>
            </a:pPr>
            <a:r>
              <a:rPr lang="es-ES_tradnl" sz="2400" dirty="0" err="1" smtClean="0">
                <a:solidFill>
                  <a:srgbClr val="000099"/>
                </a:solidFill>
              </a:rPr>
              <a:t>Objective</a:t>
            </a:r>
            <a:endParaRPr lang="es-ES_tradnl" sz="2400" dirty="0" smtClean="0">
              <a:solidFill>
                <a:srgbClr val="000099"/>
              </a:solidFill>
            </a:endParaRPr>
          </a:p>
          <a:p>
            <a:pPr marL="457200" indent="-457200">
              <a:buFont typeface="+mj-lt"/>
              <a:buAutoNum type="arabicPeriod"/>
            </a:pPr>
            <a:r>
              <a:rPr lang="es-ES_tradnl" sz="2400" dirty="0" smtClean="0">
                <a:solidFill>
                  <a:srgbClr val="000099"/>
                </a:solidFill>
              </a:rPr>
              <a:t>Experimental </a:t>
            </a:r>
            <a:r>
              <a:rPr lang="es-ES_tradnl" sz="2400" dirty="0" err="1" smtClean="0">
                <a:solidFill>
                  <a:srgbClr val="000099"/>
                </a:solidFill>
              </a:rPr>
              <a:t>procedure</a:t>
            </a:r>
            <a:endParaRPr lang="es-ES_tradnl" sz="2400" dirty="0" smtClean="0">
              <a:solidFill>
                <a:srgbClr val="000099"/>
              </a:solidFill>
            </a:endParaRPr>
          </a:p>
          <a:p>
            <a:pPr marL="914400" lvl="1" indent="-457200">
              <a:buFont typeface="Arial" pitchFamily="34" charset="0"/>
              <a:buChar char="•"/>
            </a:pPr>
            <a:r>
              <a:rPr lang="es-ES_tradnl" sz="2000" dirty="0" err="1" smtClean="0">
                <a:solidFill>
                  <a:srgbClr val="000099"/>
                </a:solidFill>
              </a:rPr>
              <a:t>Synthesis</a:t>
            </a:r>
            <a:r>
              <a:rPr lang="es-ES_tradnl" sz="2000" dirty="0" smtClean="0">
                <a:solidFill>
                  <a:srgbClr val="000099"/>
                </a:solidFill>
              </a:rPr>
              <a:t> of </a:t>
            </a:r>
            <a:r>
              <a:rPr lang="es-ES_tradnl" sz="2000" dirty="0" err="1" smtClean="0">
                <a:solidFill>
                  <a:srgbClr val="000099"/>
                </a:solidFill>
              </a:rPr>
              <a:t>SBA</a:t>
            </a:r>
            <a:r>
              <a:rPr lang="es-ES_tradnl" sz="2000" dirty="0" smtClean="0">
                <a:solidFill>
                  <a:srgbClr val="000099"/>
                </a:solidFill>
              </a:rPr>
              <a:t>-15</a:t>
            </a:r>
            <a:endParaRPr lang="es-ES_tradnl" sz="2000" dirty="0" smtClean="0">
              <a:solidFill>
                <a:srgbClr val="000099"/>
              </a:solidFill>
            </a:endParaRPr>
          </a:p>
          <a:p>
            <a:pPr marL="914400" lvl="1" indent="-457200">
              <a:buFont typeface="Arial" pitchFamily="34" charset="0"/>
              <a:buChar char="•"/>
            </a:pPr>
            <a:r>
              <a:rPr lang="es-ES_tradnl" sz="2000" dirty="0" err="1" smtClean="0">
                <a:solidFill>
                  <a:srgbClr val="000099"/>
                </a:solidFill>
              </a:rPr>
              <a:t>Grafting</a:t>
            </a:r>
            <a:endParaRPr lang="es-ES_tradnl" sz="2000" dirty="0" smtClean="0">
              <a:solidFill>
                <a:srgbClr val="000099"/>
              </a:solidFill>
            </a:endParaRPr>
          </a:p>
          <a:p>
            <a:pPr marL="914400" lvl="1" indent="-457200">
              <a:buFont typeface="Arial" pitchFamily="34" charset="0"/>
              <a:buChar char="•"/>
            </a:pPr>
            <a:r>
              <a:rPr lang="es-ES_tradnl" sz="2000" dirty="0" err="1" smtClean="0">
                <a:solidFill>
                  <a:srgbClr val="000099"/>
                </a:solidFill>
              </a:rPr>
              <a:t>Impregnation</a:t>
            </a:r>
            <a:endParaRPr lang="es-ES_tradnl" sz="2000" dirty="0" smtClean="0">
              <a:solidFill>
                <a:srgbClr val="000099"/>
              </a:solidFill>
            </a:endParaRPr>
          </a:p>
          <a:p>
            <a:pPr marL="457200" indent="-457200">
              <a:buFont typeface="+mj-lt"/>
              <a:buAutoNum type="arabicPeriod"/>
            </a:pPr>
            <a:r>
              <a:rPr lang="es-ES_tradnl" sz="2400" dirty="0" err="1" smtClean="0">
                <a:solidFill>
                  <a:srgbClr val="000099"/>
                </a:solidFill>
              </a:rPr>
              <a:t>Results</a:t>
            </a:r>
            <a:endParaRPr lang="es-ES_tradnl" sz="2400" dirty="0" smtClean="0">
              <a:solidFill>
                <a:srgbClr val="000099"/>
              </a:solidFill>
            </a:endParaRPr>
          </a:p>
          <a:p>
            <a:pPr marL="914400" lvl="1" indent="-457200">
              <a:buFont typeface="Arial" pitchFamily="34" charset="0"/>
              <a:buChar char="•"/>
            </a:pPr>
            <a:r>
              <a:rPr lang="es-ES_tradnl" sz="2000" dirty="0" err="1" smtClean="0">
                <a:solidFill>
                  <a:srgbClr val="000099"/>
                </a:solidFill>
              </a:rPr>
              <a:t>Conventional</a:t>
            </a:r>
            <a:r>
              <a:rPr lang="es-ES_tradnl" sz="2000" dirty="0" smtClean="0">
                <a:solidFill>
                  <a:srgbClr val="000099"/>
                </a:solidFill>
              </a:rPr>
              <a:t> SBA-15</a:t>
            </a:r>
          </a:p>
          <a:p>
            <a:pPr marL="914400" lvl="1" indent="-457200">
              <a:buFont typeface="Arial" pitchFamily="34" charset="0"/>
              <a:buChar char="•"/>
            </a:pPr>
            <a:r>
              <a:rPr lang="es-ES_tradnl" sz="2000" dirty="0" err="1" smtClean="0">
                <a:solidFill>
                  <a:srgbClr val="000099"/>
                </a:solidFill>
              </a:rPr>
              <a:t>Pore-expanded</a:t>
            </a:r>
            <a:r>
              <a:rPr lang="es-ES_tradnl" sz="2000" dirty="0" smtClean="0">
                <a:solidFill>
                  <a:srgbClr val="000099"/>
                </a:solidFill>
              </a:rPr>
              <a:t> </a:t>
            </a:r>
            <a:r>
              <a:rPr lang="es-ES_tradnl" sz="2000" dirty="0" err="1" smtClean="0">
                <a:solidFill>
                  <a:srgbClr val="000099"/>
                </a:solidFill>
              </a:rPr>
              <a:t>SBA</a:t>
            </a:r>
            <a:r>
              <a:rPr lang="es-ES_tradnl" sz="2000" dirty="0" smtClean="0">
                <a:solidFill>
                  <a:srgbClr val="000099"/>
                </a:solidFill>
              </a:rPr>
              <a:t>-15</a:t>
            </a:r>
          </a:p>
          <a:p>
            <a:pPr marL="914400" lvl="1" indent="-457200">
              <a:buFont typeface="Arial" pitchFamily="34" charset="0"/>
              <a:buChar char="•"/>
            </a:pPr>
            <a:r>
              <a:rPr lang="es-ES_tradnl" sz="2000" dirty="0" err="1" smtClean="0">
                <a:solidFill>
                  <a:srgbClr val="000099"/>
                </a:solidFill>
              </a:rPr>
              <a:t>Double</a:t>
            </a:r>
            <a:r>
              <a:rPr lang="es-ES_tradnl" sz="2000" dirty="0" smtClean="0">
                <a:solidFill>
                  <a:srgbClr val="000099"/>
                </a:solidFill>
              </a:rPr>
              <a:t> </a:t>
            </a:r>
            <a:r>
              <a:rPr lang="es-ES_tradnl" sz="2000" dirty="0" err="1" smtClean="0">
                <a:solidFill>
                  <a:srgbClr val="000099"/>
                </a:solidFill>
              </a:rPr>
              <a:t>functionalIzation</a:t>
            </a:r>
            <a:endParaRPr lang="es-ES_tradnl" sz="2000" dirty="0" smtClean="0">
              <a:solidFill>
                <a:srgbClr val="000099"/>
              </a:solidFill>
            </a:endParaRPr>
          </a:p>
          <a:p>
            <a:pPr marL="457200" indent="-457200">
              <a:buFont typeface="+mj-lt"/>
              <a:buAutoNum type="arabicPeriod"/>
            </a:pPr>
            <a:r>
              <a:rPr lang="es-ES_tradnl" sz="2400" dirty="0" err="1" smtClean="0">
                <a:solidFill>
                  <a:srgbClr val="000099"/>
                </a:solidFill>
              </a:rPr>
              <a:t>Conclusions</a:t>
            </a:r>
            <a:endParaRPr lang="es-ES_tradnl" sz="2400" dirty="0" smtClean="0">
              <a:solidFill>
                <a:srgbClr val="000099"/>
              </a:solidFill>
            </a:endParaRPr>
          </a:p>
          <a:p>
            <a:pPr marL="457200" indent="-457200">
              <a:buFont typeface="+mj-lt"/>
              <a:buAutoNum type="arabicPeriod"/>
            </a:pPr>
            <a:endParaRPr lang="es-ES_tradnl" sz="2400" dirty="0" smtClean="0">
              <a:solidFill>
                <a:srgbClr val="000099"/>
              </a:solidFill>
            </a:endParaRPr>
          </a:p>
        </p:txBody>
      </p:sp>
      <p:sp>
        <p:nvSpPr>
          <p:cNvPr id="3" name="2 Rectángulo"/>
          <p:cNvSpPr/>
          <p:nvPr/>
        </p:nvSpPr>
        <p:spPr>
          <a:xfrm>
            <a:off x="467544" y="188640"/>
            <a:ext cx="8280920" cy="671979"/>
          </a:xfrm>
          <a:prstGeom prst="rect">
            <a:avLst/>
          </a:prstGeom>
        </p:spPr>
        <p:txBody>
          <a:bodyPr wrap="square">
            <a:spAutoFit/>
          </a:bodyPr>
          <a:lstStyle/>
          <a:p>
            <a:pPr algn="ctr">
              <a:spcBef>
                <a:spcPts val="200"/>
              </a:spcBef>
            </a:pPr>
            <a:r>
              <a:rPr lang="pt-BR" b="1" dirty="0" err="1" smtClean="0">
                <a:cs typeface="Times New Roman" pitchFamily="18" charset="0"/>
              </a:rPr>
              <a:t>MESOESTRUCTURED</a:t>
            </a:r>
            <a:r>
              <a:rPr lang="pt-BR" b="1" dirty="0" smtClean="0">
                <a:cs typeface="Times New Roman" pitchFamily="18" charset="0"/>
              </a:rPr>
              <a:t> </a:t>
            </a:r>
            <a:r>
              <a:rPr lang="pt-BR" b="1" dirty="0" err="1" smtClean="0">
                <a:cs typeface="Times New Roman" pitchFamily="18" charset="0"/>
              </a:rPr>
              <a:t>SBA</a:t>
            </a:r>
            <a:r>
              <a:rPr lang="pt-BR" b="1" dirty="0" smtClean="0">
                <a:cs typeface="Times New Roman" pitchFamily="18" charset="0"/>
              </a:rPr>
              <a:t>-15 </a:t>
            </a:r>
            <a:r>
              <a:rPr lang="pt-BR" b="1" dirty="0" err="1" smtClean="0">
                <a:cs typeface="Times New Roman" pitchFamily="18" charset="0"/>
              </a:rPr>
              <a:t>MATERIALS</a:t>
            </a:r>
            <a:r>
              <a:rPr lang="pt-BR" b="1" dirty="0" smtClean="0">
                <a:cs typeface="Times New Roman" pitchFamily="18" charset="0"/>
              </a:rPr>
              <a:t> </a:t>
            </a:r>
            <a:r>
              <a:rPr lang="pt-BR" b="1" dirty="0" err="1" smtClean="0">
                <a:cs typeface="Times New Roman" pitchFamily="18" charset="0"/>
              </a:rPr>
              <a:t>WITH</a:t>
            </a:r>
            <a:r>
              <a:rPr lang="pt-BR" b="1" dirty="0" smtClean="0">
                <a:cs typeface="Times New Roman" pitchFamily="18" charset="0"/>
              </a:rPr>
              <a:t>  </a:t>
            </a:r>
            <a:r>
              <a:rPr lang="pt-BR" b="1" dirty="0" err="1" smtClean="0">
                <a:cs typeface="Times New Roman" pitchFamily="18" charset="0"/>
              </a:rPr>
              <a:t>AMINO</a:t>
            </a:r>
            <a:r>
              <a:rPr lang="pt-BR" b="1" dirty="0" smtClean="0">
                <a:cs typeface="Times New Roman" pitchFamily="18" charset="0"/>
              </a:rPr>
              <a:t> </a:t>
            </a:r>
            <a:r>
              <a:rPr lang="pt-BR" b="1" dirty="0" err="1" smtClean="0">
                <a:cs typeface="Times New Roman" pitchFamily="18" charset="0"/>
              </a:rPr>
              <a:t>GROUPS</a:t>
            </a:r>
            <a:r>
              <a:rPr lang="pt-BR" b="1" dirty="0" smtClean="0">
                <a:cs typeface="Times New Roman" pitchFamily="18" charset="0"/>
              </a:rPr>
              <a:t> </a:t>
            </a:r>
          </a:p>
          <a:p>
            <a:pPr algn="ctr">
              <a:spcBef>
                <a:spcPts val="200"/>
              </a:spcBef>
            </a:pPr>
            <a:r>
              <a:rPr lang="pt-BR" b="1" dirty="0" smtClean="0">
                <a:cs typeface="Times New Roman" pitchFamily="18" charset="0"/>
              </a:rPr>
              <a:t>FOR </a:t>
            </a:r>
            <a:r>
              <a:rPr lang="pt-BR" b="1" dirty="0" err="1" smtClean="0">
                <a:cs typeface="Times New Roman" pitchFamily="18" charset="0"/>
              </a:rPr>
              <a:t>CO</a:t>
            </a:r>
            <a:r>
              <a:rPr lang="pt-BR" b="1" baseline="-25000" dirty="0" err="1" smtClean="0">
                <a:cs typeface="Times New Roman" pitchFamily="18" charset="0"/>
              </a:rPr>
              <a:t>2</a:t>
            </a:r>
            <a:r>
              <a:rPr lang="pt-BR" b="1" baseline="-25000" dirty="0" smtClean="0">
                <a:cs typeface="Times New Roman" pitchFamily="18" charset="0"/>
              </a:rPr>
              <a:t> </a:t>
            </a:r>
            <a:r>
              <a:rPr lang="pt-BR" b="1" dirty="0" smtClean="0">
                <a:cs typeface="Times New Roman" pitchFamily="18" charset="0"/>
              </a:rPr>
              <a:t>CAPTURE</a:t>
            </a:r>
            <a:endParaRPr lang="pt-BR" b="1" dirty="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7" descr="800px-PowerStation3_svg"/>
          <p:cNvPicPr>
            <a:picLocks noChangeAspect="1" noChangeArrowheads="1"/>
          </p:cNvPicPr>
          <p:nvPr/>
        </p:nvPicPr>
        <p:blipFill>
          <a:blip r:embed="rId2" cstate="print"/>
          <a:srcRect/>
          <a:stretch>
            <a:fillRect/>
          </a:stretch>
        </p:blipFill>
        <p:spPr bwMode="auto">
          <a:xfrm>
            <a:off x="179512" y="1628800"/>
            <a:ext cx="5521325" cy="3602038"/>
          </a:xfrm>
          <a:prstGeom prst="rect">
            <a:avLst/>
          </a:prstGeom>
          <a:noFill/>
          <a:ln w="9525">
            <a:noFill/>
            <a:miter lim="800000"/>
            <a:headEnd/>
            <a:tailEnd/>
          </a:ln>
        </p:spPr>
      </p:pic>
      <p:sp>
        <p:nvSpPr>
          <p:cNvPr id="15362" name="Rectangle 16"/>
          <p:cNvSpPr>
            <a:spLocks noChangeArrowheads="1"/>
          </p:cNvSpPr>
          <p:nvPr/>
        </p:nvSpPr>
        <p:spPr bwMode="auto">
          <a:xfrm>
            <a:off x="5724128" y="2205038"/>
            <a:ext cx="3419872" cy="3243262"/>
          </a:xfrm>
          <a:prstGeom prst="rect">
            <a:avLst/>
          </a:prstGeom>
          <a:noFill/>
          <a:ln w="9525">
            <a:noFill/>
            <a:miter lim="800000"/>
            <a:headEnd/>
            <a:tailEnd/>
          </a:ln>
        </p:spPr>
        <p:txBody>
          <a:bodyPr/>
          <a:lstStyle/>
          <a:p>
            <a:pPr>
              <a:spcBef>
                <a:spcPct val="50000"/>
              </a:spcBef>
              <a:buFont typeface="Arial" pitchFamily="34" charset="0"/>
              <a:buChar char="•"/>
            </a:pPr>
            <a:r>
              <a:rPr lang="en-US" sz="1600" b="1" dirty="0">
                <a:latin typeface="Verdana" pitchFamily="34" charset="0"/>
              </a:rPr>
              <a:t> </a:t>
            </a:r>
            <a:r>
              <a:rPr lang="en-US" sz="1600" b="1" dirty="0" smtClean="0">
                <a:cs typeface="Arial" charset="0"/>
              </a:rPr>
              <a:t>Flue gas after desulphurization     	leaves at </a:t>
            </a:r>
            <a:r>
              <a:rPr lang="en-US" sz="1600" b="1" dirty="0" smtClean="0">
                <a:solidFill>
                  <a:srgbClr val="CC0000"/>
                </a:solidFill>
                <a:cs typeface="Arial" charset="0"/>
              </a:rPr>
              <a:t>45º </a:t>
            </a:r>
            <a:r>
              <a:rPr lang="en-US" sz="1600" b="1" dirty="0">
                <a:solidFill>
                  <a:srgbClr val="CC0000"/>
                </a:solidFill>
                <a:cs typeface="Arial" charset="0"/>
              </a:rPr>
              <a:t>- 70ºC</a:t>
            </a:r>
          </a:p>
          <a:p>
            <a:pPr>
              <a:spcBef>
                <a:spcPct val="50000"/>
              </a:spcBef>
              <a:buFont typeface="Arial" pitchFamily="34" charset="0"/>
              <a:buChar char="•"/>
            </a:pPr>
            <a:r>
              <a:rPr lang="en-US" sz="1600" b="1" dirty="0">
                <a:solidFill>
                  <a:srgbClr val="CC0000"/>
                </a:solidFill>
                <a:cs typeface="Arial" charset="0"/>
              </a:rPr>
              <a:t> </a:t>
            </a:r>
            <a:r>
              <a:rPr lang="en-US" sz="1600" b="1" dirty="0" smtClean="0">
                <a:solidFill>
                  <a:srgbClr val="CC0000"/>
                </a:solidFill>
                <a:cs typeface="Arial" charset="0"/>
              </a:rPr>
              <a:t>Atmospheric pressure</a:t>
            </a:r>
            <a:endParaRPr lang="en-US" sz="1600" b="1" dirty="0">
              <a:solidFill>
                <a:srgbClr val="CC0000"/>
              </a:solidFill>
              <a:cs typeface="Arial" charset="0"/>
            </a:endParaRPr>
          </a:p>
          <a:p>
            <a:pPr>
              <a:spcBef>
                <a:spcPct val="50000"/>
              </a:spcBef>
              <a:buFont typeface="Arial" pitchFamily="34" charset="0"/>
              <a:buChar char="•"/>
            </a:pPr>
            <a:r>
              <a:rPr lang="en-US" sz="1600" b="1" dirty="0">
                <a:cs typeface="Arial" charset="0"/>
              </a:rPr>
              <a:t> </a:t>
            </a:r>
            <a:r>
              <a:rPr lang="en-US" sz="1600" b="1" dirty="0" smtClean="0">
                <a:cs typeface="Arial" charset="0"/>
              </a:rPr>
              <a:t>Flue gas composition:</a:t>
            </a:r>
            <a:endParaRPr lang="en-US" sz="1600" b="1" dirty="0">
              <a:cs typeface="Arial" charset="0"/>
            </a:endParaRPr>
          </a:p>
          <a:p>
            <a:pPr>
              <a:spcBef>
                <a:spcPct val="30000"/>
              </a:spcBef>
            </a:pPr>
            <a:r>
              <a:rPr lang="en-US" sz="1600" b="1" dirty="0">
                <a:cs typeface="Arial" charset="0"/>
              </a:rPr>
              <a:t>  70-75% N</a:t>
            </a:r>
            <a:r>
              <a:rPr lang="en-US" sz="1600" b="1" baseline="-25000" dirty="0">
                <a:cs typeface="Arial" charset="0"/>
              </a:rPr>
              <a:t>2</a:t>
            </a:r>
          </a:p>
          <a:p>
            <a:r>
              <a:rPr lang="en-US" sz="1600" b="1" dirty="0">
                <a:solidFill>
                  <a:srgbClr val="CC0000"/>
                </a:solidFill>
                <a:cs typeface="Arial" charset="0"/>
              </a:rPr>
              <a:t>  10-15% CO</a:t>
            </a:r>
            <a:r>
              <a:rPr lang="en-US" sz="1600" b="1" baseline="-25000" dirty="0">
                <a:solidFill>
                  <a:srgbClr val="CC0000"/>
                </a:solidFill>
                <a:cs typeface="Arial" charset="0"/>
              </a:rPr>
              <a:t>2</a:t>
            </a:r>
          </a:p>
          <a:p>
            <a:r>
              <a:rPr lang="en-US" sz="1600" b="1" dirty="0">
                <a:cs typeface="Arial" charset="0"/>
              </a:rPr>
              <a:t>  4-6% O</a:t>
            </a:r>
            <a:r>
              <a:rPr lang="en-US" sz="1600" b="1" baseline="-25000" dirty="0">
                <a:cs typeface="Arial" charset="0"/>
              </a:rPr>
              <a:t>2</a:t>
            </a:r>
          </a:p>
          <a:p>
            <a:r>
              <a:rPr lang="en-US" sz="1600" b="1" dirty="0">
                <a:cs typeface="Arial" charset="0"/>
              </a:rPr>
              <a:t>  100-150 </a:t>
            </a:r>
            <a:r>
              <a:rPr lang="en-US" sz="1600" b="1" dirty="0" err="1">
                <a:cs typeface="Arial" charset="0"/>
              </a:rPr>
              <a:t>ppm</a:t>
            </a:r>
            <a:r>
              <a:rPr lang="en-US" sz="1600" b="1" dirty="0">
                <a:cs typeface="Arial" charset="0"/>
              </a:rPr>
              <a:t> SO</a:t>
            </a:r>
            <a:r>
              <a:rPr lang="en-US" sz="1600" b="1" baseline="-25000" dirty="0">
                <a:cs typeface="Arial" charset="0"/>
              </a:rPr>
              <a:t>2</a:t>
            </a:r>
            <a:r>
              <a:rPr lang="en-US" sz="1600" b="1" dirty="0">
                <a:cs typeface="Arial" charset="0"/>
              </a:rPr>
              <a:t>, </a:t>
            </a:r>
            <a:r>
              <a:rPr lang="en-US" sz="1600" b="1" dirty="0" err="1">
                <a:cs typeface="Arial" charset="0"/>
              </a:rPr>
              <a:t>NOx</a:t>
            </a:r>
            <a:endParaRPr lang="en-US" sz="1600" b="1" dirty="0">
              <a:cs typeface="Arial" charset="0"/>
            </a:endParaRPr>
          </a:p>
          <a:p>
            <a:r>
              <a:rPr lang="en-US" sz="1600" b="1" dirty="0">
                <a:cs typeface="Arial" charset="0"/>
              </a:rPr>
              <a:t>  10-12% H</a:t>
            </a:r>
            <a:r>
              <a:rPr lang="en-US" sz="1600" b="1" baseline="-25000" dirty="0">
                <a:cs typeface="Arial" charset="0"/>
              </a:rPr>
              <a:t>2</a:t>
            </a:r>
            <a:r>
              <a:rPr lang="en-US" sz="1600" b="1" dirty="0">
                <a:cs typeface="Arial" charset="0"/>
              </a:rPr>
              <a:t>O</a:t>
            </a:r>
          </a:p>
        </p:txBody>
      </p:sp>
      <p:sp>
        <p:nvSpPr>
          <p:cNvPr id="15363" name="Text Box 19"/>
          <p:cNvSpPr txBox="1">
            <a:spLocks noChangeArrowheads="1"/>
          </p:cNvSpPr>
          <p:nvPr/>
        </p:nvSpPr>
        <p:spPr bwMode="auto">
          <a:xfrm>
            <a:off x="1042988" y="1184275"/>
            <a:ext cx="7043916" cy="461665"/>
          </a:xfrm>
          <a:prstGeom prst="rect">
            <a:avLst/>
          </a:prstGeom>
          <a:noFill/>
          <a:ln w="9525">
            <a:noFill/>
            <a:miter lim="800000"/>
            <a:headEnd/>
            <a:tailEnd/>
          </a:ln>
        </p:spPr>
        <p:txBody>
          <a:bodyPr wrap="none">
            <a:spAutoFit/>
          </a:bodyPr>
          <a:lstStyle/>
          <a:p>
            <a:r>
              <a:rPr lang="es-ES_tradnl" sz="2400" b="1" dirty="0" err="1" smtClean="0">
                <a:solidFill>
                  <a:srgbClr val="000099"/>
                </a:solidFill>
              </a:rPr>
              <a:t>CO</a:t>
            </a:r>
            <a:r>
              <a:rPr lang="es-ES_tradnl" sz="2400" b="1" baseline="-25000" dirty="0" err="1" smtClean="0">
                <a:solidFill>
                  <a:srgbClr val="000099"/>
                </a:solidFill>
              </a:rPr>
              <a:t>2</a:t>
            </a:r>
            <a:r>
              <a:rPr lang="es-ES_tradnl" sz="2400" dirty="0" smtClean="0">
                <a:solidFill>
                  <a:srgbClr val="000099"/>
                </a:solidFill>
              </a:rPr>
              <a:t> </a:t>
            </a:r>
            <a:r>
              <a:rPr lang="es-ES_tradnl" sz="2400" dirty="0" err="1" smtClean="0">
                <a:solidFill>
                  <a:srgbClr val="000099"/>
                </a:solidFill>
              </a:rPr>
              <a:t>emissions</a:t>
            </a:r>
            <a:r>
              <a:rPr lang="es-ES_tradnl" sz="2400" dirty="0" smtClean="0">
                <a:solidFill>
                  <a:srgbClr val="000099"/>
                </a:solidFill>
              </a:rPr>
              <a:t> in a </a:t>
            </a:r>
            <a:r>
              <a:rPr lang="es-ES_tradnl" sz="2400" dirty="0" err="1" smtClean="0">
                <a:solidFill>
                  <a:srgbClr val="000099"/>
                </a:solidFill>
              </a:rPr>
              <a:t>typical</a:t>
            </a:r>
            <a:r>
              <a:rPr lang="es-ES_tradnl" sz="2400" dirty="0" smtClean="0">
                <a:solidFill>
                  <a:srgbClr val="000099"/>
                </a:solidFill>
              </a:rPr>
              <a:t> </a:t>
            </a:r>
            <a:r>
              <a:rPr lang="es-ES_tradnl" sz="2400" dirty="0" err="1" smtClean="0">
                <a:solidFill>
                  <a:srgbClr val="000099"/>
                </a:solidFill>
              </a:rPr>
              <a:t>coal-fired</a:t>
            </a:r>
            <a:r>
              <a:rPr lang="es-ES_tradnl" sz="2400" dirty="0" smtClean="0">
                <a:solidFill>
                  <a:srgbClr val="000099"/>
                </a:solidFill>
              </a:rPr>
              <a:t> </a:t>
            </a:r>
            <a:r>
              <a:rPr lang="es-ES_tradnl" sz="2400" dirty="0" err="1" smtClean="0">
                <a:solidFill>
                  <a:srgbClr val="000099"/>
                </a:solidFill>
              </a:rPr>
              <a:t>power</a:t>
            </a:r>
            <a:r>
              <a:rPr lang="es-ES_tradnl" sz="2400" dirty="0" smtClean="0">
                <a:solidFill>
                  <a:srgbClr val="000099"/>
                </a:solidFill>
              </a:rPr>
              <a:t> </a:t>
            </a:r>
            <a:r>
              <a:rPr lang="es-ES_tradnl" sz="2400" dirty="0" err="1" smtClean="0">
                <a:solidFill>
                  <a:srgbClr val="000099"/>
                </a:solidFill>
              </a:rPr>
              <a:t>plant</a:t>
            </a:r>
            <a:endParaRPr lang="es-ES_tradnl" sz="2400" dirty="0">
              <a:solidFill>
                <a:srgbClr val="000099"/>
              </a:solidFill>
            </a:endParaRPr>
          </a:p>
        </p:txBody>
      </p:sp>
      <p:sp>
        <p:nvSpPr>
          <p:cNvPr id="7" name="Text Box 21"/>
          <p:cNvSpPr txBox="1">
            <a:spLocks noChangeArrowheads="1"/>
          </p:cNvSpPr>
          <p:nvPr/>
        </p:nvSpPr>
        <p:spPr bwMode="auto">
          <a:xfrm>
            <a:off x="932332" y="5600700"/>
            <a:ext cx="7241085" cy="923330"/>
          </a:xfrm>
          <a:prstGeom prst="rect">
            <a:avLst/>
          </a:prstGeom>
          <a:noFill/>
          <a:ln w="9525">
            <a:noFill/>
            <a:miter lim="800000"/>
            <a:headEnd/>
            <a:tailEnd/>
          </a:ln>
        </p:spPr>
        <p:txBody>
          <a:bodyPr wrap="none">
            <a:spAutoFit/>
          </a:bodyPr>
          <a:lstStyle/>
          <a:p>
            <a:pPr>
              <a:buFontTx/>
              <a:buChar char="•"/>
            </a:pPr>
            <a:r>
              <a:rPr lang="es-ES_tradnl" b="1" dirty="0" smtClean="0"/>
              <a:t>  </a:t>
            </a:r>
            <a:r>
              <a:rPr lang="es-ES_tradnl" b="1" dirty="0" err="1" smtClean="0"/>
              <a:t>CCS</a:t>
            </a:r>
            <a:r>
              <a:rPr lang="es-ES_tradnl" b="1" dirty="0" smtClean="0"/>
              <a:t> </a:t>
            </a:r>
            <a:r>
              <a:rPr lang="es-ES_tradnl" b="1" dirty="0" err="1" smtClean="0"/>
              <a:t>process</a:t>
            </a:r>
            <a:r>
              <a:rPr lang="es-ES_tradnl" b="1" dirty="0" smtClean="0"/>
              <a:t> </a:t>
            </a:r>
            <a:r>
              <a:rPr lang="es-ES_tradnl" b="1" dirty="0" err="1" smtClean="0"/>
              <a:t>increases</a:t>
            </a:r>
            <a:r>
              <a:rPr lang="es-ES_tradnl" b="1" dirty="0" smtClean="0"/>
              <a:t> </a:t>
            </a:r>
            <a:r>
              <a:rPr lang="es-ES_tradnl" b="1" dirty="0" err="1" smtClean="0"/>
              <a:t>cost</a:t>
            </a:r>
            <a:r>
              <a:rPr lang="es-ES_tradnl" b="1" dirty="0" smtClean="0"/>
              <a:t> of </a:t>
            </a:r>
            <a:r>
              <a:rPr lang="es-ES_tradnl" b="1" dirty="0" err="1" smtClean="0"/>
              <a:t>electricity</a:t>
            </a:r>
            <a:r>
              <a:rPr lang="es-ES_tradnl" b="1" dirty="0" smtClean="0"/>
              <a:t> </a:t>
            </a:r>
            <a:r>
              <a:rPr lang="es-ES_tradnl" b="1" dirty="0" err="1" smtClean="0"/>
              <a:t>producction</a:t>
            </a:r>
            <a:r>
              <a:rPr lang="es-ES_tradnl" b="1" dirty="0" smtClean="0"/>
              <a:t> </a:t>
            </a:r>
            <a:r>
              <a:rPr lang="es-ES_tradnl" b="1" dirty="0" err="1" smtClean="0"/>
              <a:t>by</a:t>
            </a:r>
            <a:r>
              <a:rPr lang="es-ES_tradnl" b="1" dirty="0" smtClean="0"/>
              <a:t> </a:t>
            </a:r>
            <a:r>
              <a:rPr lang="es-ES_tradnl" b="1" dirty="0"/>
              <a:t>50% </a:t>
            </a:r>
            <a:endParaRPr lang="es-ES_tradnl" b="1" dirty="0" smtClean="0"/>
          </a:p>
          <a:p>
            <a:pPr>
              <a:buFontTx/>
              <a:buChar char="•"/>
            </a:pPr>
            <a:r>
              <a:rPr lang="es-ES_tradnl" b="1" dirty="0" smtClean="0"/>
              <a:t> </a:t>
            </a:r>
            <a:r>
              <a:rPr lang="es-ES_tradnl" dirty="0" smtClean="0"/>
              <a:t> </a:t>
            </a:r>
            <a:r>
              <a:rPr lang="es-ES_tradnl" b="1" dirty="0" err="1" smtClean="0"/>
              <a:t>CO</a:t>
            </a:r>
            <a:r>
              <a:rPr lang="es-ES_tradnl" b="1" baseline="-25000" dirty="0" err="1" smtClean="0"/>
              <a:t>2</a:t>
            </a:r>
            <a:r>
              <a:rPr lang="es-ES_tradnl" b="1" dirty="0" smtClean="0"/>
              <a:t> capture </a:t>
            </a:r>
            <a:r>
              <a:rPr lang="es-ES_tradnl" b="1" dirty="0" err="1" smtClean="0"/>
              <a:t>cost</a:t>
            </a:r>
            <a:r>
              <a:rPr lang="es-ES_tradnl" b="1" dirty="0" smtClean="0"/>
              <a:t>  </a:t>
            </a:r>
            <a:r>
              <a:rPr lang="es-ES_tradnl" b="1" dirty="0" err="1" smtClean="0"/>
              <a:t>is</a:t>
            </a:r>
            <a:r>
              <a:rPr lang="es-ES_tradnl" b="1" dirty="0" smtClean="0"/>
              <a:t> as </a:t>
            </a:r>
            <a:r>
              <a:rPr lang="es-ES_tradnl" b="1" dirty="0" err="1" smtClean="0"/>
              <a:t>much</a:t>
            </a:r>
            <a:r>
              <a:rPr lang="es-ES_tradnl" b="1" dirty="0" smtClean="0"/>
              <a:t> as 75% of total </a:t>
            </a:r>
            <a:r>
              <a:rPr lang="es-ES_tradnl" b="1" dirty="0" err="1" smtClean="0"/>
              <a:t>CCS</a:t>
            </a:r>
            <a:r>
              <a:rPr lang="es-ES_tradnl" b="1" dirty="0" smtClean="0"/>
              <a:t> </a:t>
            </a:r>
            <a:r>
              <a:rPr lang="es-ES_tradnl" b="1" dirty="0" err="1" smtClean="0"/>
              <a:t>cost</a:t>
            </a:r>
            <a:endParaRPr lang="es-ES_tradnl" b="1" dirty="0"/>
          </a:p>
          <a:p>
            <a:pPr>
              <a:buFontTx/>
              <a:buChar char="•"/>
            </a:pPr>
            <a:r>
              <a:rPr lang="es-ES_tradnl" b="1" dirty="0"/>
              <a:t> </a:t>
            </a:r>
            <a:r>
              <a:rPr lang="es-ES_tradnl" b="1" dirty="0" smtClean="0"/>
              <a:t> </a:t>
            </a:r>
            <a:r>
              <a:rPr lang="es-ES_tradnl" b="1" dirty="0" err="1" smtClean="0"/>
              <a:t>Reducing</a:t>
            </a:r>
            <a:r>
              <a:rPr lang="es-ES_tradnl" b="1" dirty="0" smtClean="0"/>
              <a:t> </a:t>
            </a:r>
            <a:r>
              <a:rPr lang="es-ES_tradnl" b="1" dirty="0" err="1" smtClean="0"/>
              <a:t>cost</a:t>
            </a:r>
            <a:r>
              <a:rPr lang="es-ES_tradnl" b="1" dirty="0" smtClean="0"/>
              <a:t> of CO2 capture </a:t>
            </a:r>
            <a:r>
              <a:rPr lang="es-ES_tradnl" b="1" dirty="0" err="1" smtClean="0"/>
              <a:t>is</a:t>
            </a:r>
            <a:r>
              <a:rPr lang="es-ES_tradnl" b="1" dirty="0" smtClean="0"/>
              <a:t> </a:t>
            </a:r>
            <a:r>
              <a:rPr lang="es-ES_tradnl" b="1" dirty="0" err="1" smtClean="0"/>
              <a:t>critical</a:t>
            </a:r>
            <a:r>
              <a:rPr lang="es-ES_tradnl" b="1" dirty="0" smtClean="0"/>
              <a:t> </a:t>
            </a:r>
            <a:r>
              <a:rPr lang="es-ES_tradnl" b="1" dirty="0" err="1" smtClean="0"/>
              <a:t>for</a:t>
            </a:r>
            <a:r>
              <a:rPr lang="es-ES_tradnl" b="1" dirty="0" smtClean="0"/>
              <a:t> CCS </a:t>
            </a:r>
            <a:r>
              <a:rPr lang="es-ES_tradnl" b="1" dirty="0" err="1" smtClean="0"/>
              <a:t>process</a:t>
            </a:r>
            <a:endParaRPr lang="es-ES_tradnl" b="1" dirty="0"/>
          </a:p>
        </p:txBody>
      </p:sp>
      <p:grpSp>
        <p:nvGrpSpPr>
          <p:cNvPr id="15365" name="11 Grupo"/>
          <p:cNvGrpSpPr>
            <a:grpSpLocks/>
          </p:cNvGrpSpPr>
          <p:nvPr/>
        </p:nvGrpSpPr>
        <p:grpSpPr bwMode="auto">
          <a:xfrm>
            <a:off x="323850" y="476250"/>
            <a:ext cx="2663825" cy="455613"/>
            <a:chOff x="323850" y="238124"/>
            <a:chExt cx="2663973" cy="454571"/>
          </a:xfrm>
        </p:grpSpPr>
        <p:sp>
          <p:nvSpPr>
            <p:cNvPr id="13" name="12 Rectángulo"/>
            <p:cNvSpPr>
              <a:spLocks noChangeArrowheads="1"/>
            </p:cNvSpPr>
            <p:nvPr/>
          </p:nvSpPr>
          <p:spPr bwMode="auto">
            <a:xfrm>
              <a:off x="323850" y="238124"/>
              <a:ext cx="2663973" cy="454571"/>
            </a:xfrm>
            <a:prstGeom prst="rect">
              <a:avLst/>
            </a:prstGeom>
            <a:noFill/>
            <a:ln w="25400" algn="ctr">
              <a:solidFill>
                <a:srgbClr val="385D8A"/>
              </a:solidFill>
              <a:miter lim="800000"/>
              <a:headEnd/>
              <a:tailEnd/>
            </a:ln>
          </p:spPr>
          <p:txBody>
            <a:bodyPr anchor="ctr"/>
            <a:lstStyle/>
            <a:p>
              <a:pPr algn="ctr" fontAlgn="auto">
                <a:spcBef>
                  <a:spcPts val="0"/>
                </a:spcBef>
                <a:spcAft>
                  <a:spcPts val="0"/>
                </a:spcAft>
                <a:defRPr/>
              </a:pPr>
              <a:endParaRPr lang="es-ES">
                <a:solidFill>
                  <a:schemeClr val="lt1"/>
                </a:solidFill>
                <a:latin typeface="+mn-lt"/>
              </a:endParaRPr>
            </a:p>
          </p:txBody>
        </p:sp>
        <p:sp>
          <p:nvSpPr>
            <p:cNvPr id="15367" name="10 CuadroTexto"/>
            <p:cNvSpPr txBox="1">
              <a:spLocks noChangeArrowheads="1"/>
            </p:cNvSpPr>
            <p:nvPr/>
          </p:nvSpPr>
          <p:spPr bwMode="auto">
            <a:xfrm>
              <a:off x="512762" y="260350"/>
              <a:ext cx="2331045" cy="400110"/>
            </a:xfrm>
            <a:prstGeom prst="rect">
              <a:avLst/>
            </a:prstGeom>
            <a:solidFill>
              <a:srgbClr val="FFF8EF"/>
            </a:solidFill>
            <a:ln w="9525">
              <a:noFill/>
              <a:miter lim="800000"/>
              <a:headEnd/>
              <a:tailEnd/>
            </a:ln>
          </p:spPr>
          <p:txBody>
            <a:bodyPr>
              <a:spAutoFit/>
            </a:bodyPr>
            <a:lstStyle/>
            <a:p>
              <a:pPr algn="ctr"/>
              <a:r>
                <a:rPr lang="es-ES" sz="2000" b="1" dirty="0" smtClean="0">
                  <a:solidFill>
                    <a:srgbClr val="000099"/>
                  </a:solidFill>
                  <a:cs typeface="Arial" charset="0"/>
                </a:rPr>
                <a:t>INTRODUCTION</a:t>
              </a:r>
              <a:endParaRPr lang="es-ES" sz="2000" b="1" dirty="0">
                <a:solidFill>
                  <a:srgbClr val="000099"/>
                </a:solidFill>
                <a:cs typeface="Arial" charset="0"/>
              </a:endParaRPr>
            </a:p>
          </p:txBody>
        </p:sp>
      </p:grpSp>
      <p:sp>
        <p:nvSpPr>
          <p:cNvPr id="9" name="8 Rectángulo"/>
          <p:cNvSpPr/>
          <p:nvPr/>
        </p:nvSpPr>
        <p:spPr>
          <a:xfrm>
            <a:off x="1763688" y="5229200"/>
            <a:ext cx="4634602" cy="369332"/>
          </a:xfrm>
          <a:prstGeom prst="rect">
            <a:avLst/>
          </a:prstGeom>
        </p:spPr>
        <p:txBody>
          <a:bodyPr wrap="none">
            <a:spAutoFit/>
          </a:bodyPr>
          <a:lstStyle/>
          <a:p>
            <a:r>
              <a:rPr lang="es-ES_tradnl" b="1" i="1" dirty="0" smtClean="0">
                <a:solidFill>
                  <a:srgbClr val="C00000"/>
                </a:solidFill>
              </a:rPr>
              <a:t>CCS: </a:t>
            </a:r>
            <a:r>
              <a:rPr lang="es-ES_tradnl" b="1" i="1" dirty="0" err="1" smtClean="0">
                <a:solidFill>
                  <a:srgbClr val="C00000"/>
                </a:solidFill>
              </a:rPr>
              <a:t>Carbon</a:t>
            </a:r>
            <a:r>
              <a:rPr lang="es-ES_tradnl" b="1" i="1" dirty="0" smtClean="0">
                <a:solidFill>
                  <a:srgbClr val="C00000"/>
                </a:solidFill>
              </a:rPr>
              <a:t> Capture and </a:t>
            </a:r>
            <a:r>
              <a:rPr lang="es-ES_tradnl" b="1" i="1" dirty="0" err="1" smtClean="0">
                <a:solidFill>
                  <a:srgbClr val="C00000"/>
                </a:solidFill>
              </a:rPr>
              <a:t>Sequestration</a:t>
            </a:r>
            <a:endParaRPr lang="es-ES" b="1" i="1"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4386456" y="1930400"/>
            <a:ext cx="4716462" cy="2866752"/>
          </a:xfrm>
          <a:prstGeom prst="rect">
            <a:avLst/>
          </a:prstGeom>
          <a:solidFill>
            <a:srgbClr val="FFFFFF"/>
          </a:solidFill>
          <a:ln w="9525">
            <a:solidFill>
              <a:srgbClr val="000000"/>
            </a:solidFill>
            <a:miter lim="800000"/>
            <a:headEnd/>
            <a:tailEnd/>
          </a:ln>
        </p:spPr>
        <p:txBody>
          <a:bodyPr/>
          <a:lstStyle/>
          <a:p>
            <a:pPr indent="265113">
              <a:lnSpc>
                <a:spcPct val="80000"/>
              </a:lnSpc>
              <a:spcBef>
                <a:spcPct val="20000"/>
              </a:spcBef>
              <a:buFont typeface="Arial" charset="0"/>
              <a:buChar char="•"/>
            </a:pPr>
            <a:endParaRPr lang="en-US" sz="1600" b="1" dirty="0" smtClean="0">
              <a:cs typeface="Arial" charset="0"/>
            </a:endParaRPr>
          </a:p>
          <a:p>
            <a:pPr indent="265113">
              <a:lnSpc>
                <a:spcPct val="80000"/>
              </a:lnSpc>
              <a:spcBef>
                <a:spcPct val="20000"/>
              </a:spcBef>
              <a:buFont typeface="Arial" charset="0"/>
              <a:buChar char="•"/>
            </a:pPr>
            <a:r>
              <a:rPr lang="en-US" sz="1600" b="1" dirty="0" smtClean="0">
                <a:cs typeface="Arial" charset="0"/>
              </a:rPr>
              <a:t>Selective adsorbents</a:t>
            </a:r>
            <a:endParaRPr lang="en-US" sz="1600" b="1" dirty="0">
              <a:cs typeface="Arial" charset="0"/>
            </a:endParaRPr>
          </a:p>
          <a:p>
            <a:pPr indent="265113">
              <a:lnSpc>
                <a:spcPct val="80000"/>
              </a:lnSpc>
              <a:spcBef>
                <a:spcPct val="20000"/>
              </a:spcBef>
              <a:buFont typeface="Arial" charset="0"/>
              <a:buChar char="•"/>
            </a:pPr>
            <a:r>
              <a:rPr lang="en-US" sz="1600" b="1" dirty="0" smtClean="0">
                <a:cs typeface="Arial" charset="0"/>
              </a:rPr>
              <a:t>Specific active sites for CO</a:t>
            </a:r>
            <a:r>
              <a:rPr lang="en-US" sz="1600" b="1" baseline="-25000" dirty="0" smtClean="0">
                <a:cs typeface="Arial" charset="0"/>
              </a:rPr>
              <a:t>2</a:t>
            </a:r>
            <a:endParaRPr lang="en-US" sz="1600" b="1" baseline="-25000" dirty="0">
              <a:cs typeface="Arial" charset="0"/>
            </a:endParaRPr>
          </a:p>
          <a:p>
            <a:pPr indent="265113">
              <a:lnSpc>
                <a:spcPct val="80000"/>
              </a:lnSpc>
              <a:spcBef>
                <a:spcPct val="20000"/>
              </a:spcBef>
            </a:pPr>
            <a:endParaRPr lang="en-US" sz="1600" b="1" baseline="-25000" dirty="0">
              <a:cs typeface="Arial" charset="0"/>
            </a:endParaRPr>
          </a:p>
          <a:p>
            <a:pPr indent="265113">
              <a:lnSpc>
                <a:spcPct val="80000"/>
              </a:lnSpc>
              <a:spcBef>
                <a:spcPts val="500"/>
              </a:spcBef>
              <a:buFont typeface="Wingdings" pitchFamily="2" charset="2"/>
              <a:buChar char="¶"/>
            </a:pPr>
            <a:r>
              <a:rPr lang="en-US" sz="1600" b="1" dirty="0" smtClean="0">
                <a:cs typeface="Arial" charset="0"/>
              </a:rPr>
              <a:t>Higher </a:t>
            </a:r>
            <a:r>
              <a:rPr lang="en-US" sz="1600" b="1" dirty="0" smtClean="0">
                <a:ea typeface="Verdana" pitchFamily="34" charset="0"/>
                <a:cs typeface="Arial" charset="0"/>
              </a:rPr>
              <a:t>CO2 capture capacity</a:t>
            </a:r>
            <a:endParaRPr lang="en-US" sz="1600" b="1" dirty="0" smtClean="0">
              <a:cs typeface="Arial" charset="0"/>
            </a:endParaRPr>
          </a:p>
          <a:p>
            <a:pPr indent="265113">
              <a:lnSpc>
                <a:spcPct val="80000"/>
              </a:lnSpc>
              <a:spcBef>
                <a:spcPts val="500"/>
              </a:spcBef>
              <a:buFont typeface="Wingdings" pitchFamily="2" charset="2"/>
              <a:buChar char="¶"/>
            </a:pPr>
            <a:r>
              <a:rPr lang="en-US" sz="1600" b="1" dirty="0" smtClean="0">
                <a:cs typeface="Arial" charset="0"/>
              </a:rPr>
              <a:t>Reduced toxicity and corrosion</a:t>
            </a:r>
            <a:endParaRPr lang="en-US" sz="1600" b="1" dirty="0">
              <a:cs typeface="Arial" charset="0"/>
            </a:endParaRPr>
          </a:p>
          <a:p>
            <a:pPr indent="265113">
              <a:lnSpc>
                <a:spcPct val="80000"/>
              </a:lnSpc>
              <a:spcBef>
                <a:spcPts val="500"/>
              </a:spcBef>
              <a:buFont typeface="Wingdings" pitchFamily="2" charset="2"/>
              <a:buChar char="¶"/>
            </a:pPr>
            <a:r>
              <a:rPr lang="en-US" sz="1600" b="1" dirty="0" smtClean="0">
                <a:cs typeface="Arial" charset="0"/>
              </a:rPr>
              <a:t>No vaporization</a:t>
            </a:r>
          </a:p>
          <a:p>
            <a:pPr indent="265113">
              <a:lnSpc>
                <a:spcPct val="80000"/>
              </a:lnSpc>
              <a:spcBef>
                <a:spcPts val="500"/>
              </a:spcBef>
              <a:buFont typeface="Wingdings" pitchFamily="2" charset="2"/>
              <a:buChar char="¶"/>
            </a:pPr>
            <a:r>
              <a:rPr lang="en-US" sz="1600" b="1" dirty="0" smtClean="0">
                <a:cs typeface="Arial" charset="0"/>
              </a:rPr>
              <a:t>Low waste production</a:t>
            </a:r>
            <a:endParaRPr lang="en-US" sz="1600" b="1" dirty="0">
              <a:cs typeface="Arial" charset="0"/>
            </a:endParaRPr>
          </a:p>
          <a:p>
            <a:pPr indent="265113">
              <a:lnSpc>
                <a:spcPct val="80000"/>
              </a:lnSpc>
              <a:spcBef>
                <a:spcPts val="500"/>
              </a:spcBef>
              <a:buFont typeface="Wingdings" pitchFamily="2" charset="2"/>
              <a:buChar char="¶"/>
            </a:pPr>
            <a:r>
              <a:rPr lang="en-US" sz="1600" b="1" dirty="0" smtClean="0">
                <a:cs typeface="Arial" charset="0"/>
              </a:rPr>
              <a:t>Lower energy consumption in regeneration</a:t>
            </a:r>
            <a:endParaRPr lang="en-US" sz="1600" b="1" dirty="0">
              <a:cs typeface="Arial" charset="0"/>
            </a:endParaRPr>
          </a:p>
          <a:p>
            <a:pPr indent="265113">
              <a:lnSpc>
                <a:spcPct val="80000"/>
              </a:lnSpc>
              <a:spcBef>
                <a:spcPct val="20000"/>
              </a:spcBef>
            </a:pPr>
            <a:endParaRPr lang="en-US" sz="1600" dirty="0">
              <a:cs typeface="Arial" charset="0"/>
            </a:endParaRPr>
          </a:p>
          <a:p>
            <a:pPr indent="265113">
              <a:lnSpc>
                <a:spcPct val="80000"/>
              </a:lnSpc>
              <a:spcBef>
                <a:spcPct val="20000"/>
              </a:spcBef>
              <a:buFont typeface="Arial" charset="0"/>
              <a:buChar char="•"/>
            </a:pPr>
            <a:r>
              <a:rPr lang="en-US" sz="1600" b="1" dirty="0" smtClean="0">
                <a:solidFill>
                  <a:srgbClr val="990000"/>
                </a:solidFill>
                <a:cs typeface="Arial" charset="0"/>
              </a:rPr>
              <a:t>Can be a suitable competitive technology</a:t>
            </a:r>
            <a:endParaRPr lang="en-US" sz="1600" b="1" dirty="0">
              <a:solidFill>
                <a:srgbClr val="990000"/>
              </a:solidFill>
              <a:cs typeface="Arial" charset="0"/>
            </a:endParaRPr>
          </a:p>
        </p:txBody>
      </p:sp>
      <p:sp>
        <p:nvSpPr>
          <p:cNvPr id="16386" name="Rectangle 4"/>
          <p:cNvSpPr>
            <a:spLocks noGrp="1" noChangeArrowheads="1"/>
          </p:cNvSpPr>
          <p:nvPr>
            <p:ph type="body" sz="half" idx="1"/>
          </p:nvPr>
        </p:nvSpPr>
        <p:spPr>
          <a:xfrm>
            <a:off x="77470" y="1928813"/>
            <a:ext cx="4241800" cy="3012355"/>
          </a:xfrm>
          <a:solidFill>
            <a:srgbClr val="FFFFFF"/>
          </a:solidFill>
          <a:ln>
            <a:solidFill>
              <a:srgbClr val="000000"/>
            </a:solidFill>
          </a:ln>
        </p:spPr>
        <p:txBody>
          <a:bodyPr/>
          <a:lstStyle/>
          <a:p>
            <a:pPr marL="0" indent="265113" eaLnBrk="1" hangingPunct="1">
              <a:lnSpc>
                <a:spcPct val="80000"/>
              </a:lnSpc>
              <a:spcBef>
                <a:spcPts val="300"/>
              </a:spcBef>
            </a:pPr>
            <a:endParaRPr lang="en-US" sz="1600" b="1" dirty="0" smtClean="0">
              <a:latin typeface="Arial" charset="0"/>
              <a:ea typeface="Verdana" pitchFamily="34" charset="0"/>
              <a:cs typeface="Arial" charset="0"/>
            </a:endParaRPr>
          </a:p>
          <a:p>
            <a:pPr marL="0" indent="265113" eaLnBrk="1" hangingPunct="1">
              <a:lnSpc>
                <a:spcPct val="80000"/>
              </a:lnSpc>
              <a:spcBef>
                <a:spcPts val="300"/>
              </a:spcBef>
            </a:pPr>
            <a:r>
              <a:rPr lang="en-US" sz="1600" b="1" dirty="0" smtClean="0">
                <a:latin typeface="Arial" charset="0"/>
                <a:ea typeface="Verdana" pitchFamily="34" charset="0"/>
                <a:cs typeface="Arial" charset="0"/>
              </a:rPr>
              <a:t>Liquid amine solutions (MEA, DEA)</a:t>
            </a:r>
          </a:p>
          <a:p>
            <a:pPr marL="0" indent="265113" eaLnBrk="1" hangingPunct="1">
              <a:lnSpc>
                <a:spcPct val="80000"/>
              </a:lnSpc>
            </a:pPr>
            <a:r>
              <a:rPr lang="en-US" sz="1600" b="1" dirty="0" smtClean="0">
                <a:latin typeface="Arial" charset="0"/>
                <a:ea typeface="Verdana" pitchFamily="34" charset="0"/>
                <a:cs typeface="Arial" charset="0"/>
              </a:rPr>
              <a:t>Problems:</a:t>
            </a:r>
          </a:p>
          <a:p>
            <a:pPr marL="0" indent="265113" eaLnBrk="1" hangingPunct="1">
              <a:lnSpc>
                <a:spcPct val="80000"/>
              </a:lnSpc>
              <a:spcBef>
                <a:spcPts val="1200"/>
              </a:spcBef>
              <a:buFont typeface="Arial Unicode MS" pitchFamily="34" charset="-128"/>
              <a:buChar char="-"/>
            </a:pPr>
            <a:r>
              <a:rPr lang="en-US" sz="1600" b="1" dirty="0" smtClean="0">
                <a:latin typeface="Arial" charset="0"/>
                <a:ea typeface="Verdana" pitchFamily="34" charset="0"/>
                <a:cs typeface="Arial" charset="0"/>
              </a:rPr>
              <a:t>Low CO2 capture capacity</a:t>
            </a:r>
          </a:p>
          <a:p>
            <a:pPr marL="0" indent="265113" eaLnBrk="1" hangingPunct="1">
              <a:lnSpc>
                <a:spcPct val="80000"/>
              </a:lnSpc>
              <a:spcBef>
                <a:spcPts val="500"/>
              </a:spcBef>
              <a:buFont typeface="Arial Unicode MS" pitchFamily="34" charset="-128"/>
              <a:buChar char="-"/>
            </a:pPr>
            <a:r>
              <a:rPr lang="en-US" sz="1600" b="1" dirty="0" smtClean="0">
                <a:latin typeface="Arial" charset="0"/>
                <a:ea typeface="Verdana" pitchFamily="34" charset="0"/>
                <a:cs typeface="Arial" charset="0"/>
              </a:rPr>
              <a:t>Corrosive materials</a:t>
            </a:r>
          </a:p>
          <a:p>
            <a:pPr marL="0" indent="265113" eaLnBrk="1" hangingPunct="1">
              <a:lnSpc>
                <a:spcPct val="80000"/>
              </a:lnSpc>
              <a:spcBef>
                <a:spcPts val="500"/>
              </a:spcBef>
              <a:buFont typeface="Arial Unicode MS" pitchFamily="34" charset="-128"/>
              <a:buChar char="-"/>
            </a:pPr>
            <a:r>
              <a:rPr lang="en-US" sz="1600" b="1" dirty="0" smtClean="0">
                <a:latin typeface="Arial" charset="0"/>
                <a:ea typeface="Verdana" pitchFamily="34" charset="0"/>
                <a:cs typeface="Arial" charset="0"/>
              </a:rPr>
              <a:t>Vaporization of amines</a:t>
            </a:r>
          </a:p>
          <a:p>
            <a:pPr marL="0" indent="265113" eaLnBrk="1" hangingPunct="1">
              <a:lnSpc>
                <a:spcPct val="80000"/>
              </a:lnSpc>
              <a:spcBef>
                <a:spcPts val="500"/>
              </a:spcBef>
              <a:buFont typeface="Arial Unicode MS" pitchFamily="34" charset="-128"/>
              <a:buChar char="-"/>
            </a:pPr>
            <a:r>
              <a:rPr lang="en-US" sz="1600" b="1" dirty="0" smtClean="0">
                <a:latin typeface="Arial" charset="0"/>
                <a:ea typeface="Verdana" pitchFamily="34" charset="0"/>
                <a:cs typeface="Arial" charset="0"/>
              </a:rPr>
              <a:t>Amine degradation: waste products</a:t>
            </a:r>
          </a:p>
          <a:p>
            <a:pPr marL="0" indent="265113" eaLnBrk="1" hangingPunct="1">
              <a:lnSpc>
                <a:spcPct val="80000"/>
              </a:lnSpc>
              <a:spcBef>
                <a:spcPts val="500"/>
              </a:spcBef>
              <a:buFont typeface="Arial Unicode MS" pitchFamily="34" charset="-128"/>
              <a:buChar char="-"/>
            </a:pPr>
            <a:r>
              <a:rPr lang="en-US" sz="1600" b="1" dirty="0" smtClean="0">
                <a:latin typeface="Arial" charset="0"/>
                <a:ea typeface="Verdana" pitchFamily="34" charset="0"/>
                <a:cs typeface="Arial" charset="0"/>
              </a:rPr>
              <a:t>Solvent regeneration requires high energy consumption (70% of operational costs)</a:t>
            </a:r>
            <a:endParaRPr lang="en-US" sz="1800" dirty="0" smtClean="0">
              <a:ea typeface="Verdana" pitchFamily="34" charset="0"/>
              <a:cs typeface="Arial" charset="0"/>
            </a:endParaRPr>
          </a:p>
          <a:p>
            <a:pPr marL="0" indent="265113" eaLnBrk="1" hangingPunct="1">
              <a:lnSpc>
                <a:spcPct val="80000"/>
              </a:lnSpc>
              <a:spcBef>
                <a:spcPts val="1200"/>
              </a:spcBef>
            </a:pPr>
            <a:r>
              <a:rPr lang="en-US" sz="1800" b="1" dirty="0" smtClean="0">
                <a:solidFill>
                  <a:srgbClr val="990000"/>
                </a:solidFill>
                <a:ea typeface="Verdana" pitchFamily="34" charset="0"/>
                <a:cs typeface="Arial" charset="0"/>
              </a:rPr>
              <a:t>It is not a commercially optimal process</a:t>
            </a:r>
          </a:p>
          <a:p>
            <a:pPr marL="0" indent="265113" eaLnBrk="1" hangingPunct="1">
              <a:lnSpc>
                <a:spcPct val="80000"/>
              </a:lnSpc>
            </a:pPr>
            <a:endParaRPr lang="en-US" sz="1800" b="1" dirty="0" smtClean="0">
              <a:solidFill>
                <a:srgbClr val="990000"/>
              </a:solidFill>
              <a:ea typeface="Verdana" pitchFamily="34" charset="0"/>
              <a:cs typeface="Arial" charset="0"/>
            </a:endParaRPr>
          </a:p>
          <a:p>
            <a:pPr marL="0" indent="265113" eaLnBrk="1" hangingPunct="1">
              <a:lnSpc>
                <a:spcPct val="80000"/>
              </a:lnSpc>
            </a:pPr>
            <a:endParaRPr lang="en-US" sz="1800" b="1" dirty="0" smtClean="0">
              <a:solidFill>
                <a:srgbClr val="990000"/>
              </a:solidFill>
              <a:ea typeface="Verdana" pitchFamily="34" charset="0"/>
              <a:cs typeface="Arial" charset="0"/>
            </a:endParaRPr>
          </a:p>
          <a:p>
            <a:pPr marL="0" indent="265113" eaLnBrk="1" hangingPunct="1">
              <a:lnSpc>
                <a:spcPct val="80000"/>
              </a:lnSpc>
              <a:buFont typeface="Arial Unicode MS" pitchFamily="34" charset="-128"/>
              <a:buChar char="-"/>
            </a:pPr>
            <a:endParaRPr lang="en-US" sz="1800" dirty="0" smtClean="0">
              <a:solidFill>
                <a:srgbClr val="990000"/>
              </a:solidFill>
              <a:ea typeface="Verdana" pitchFamily="34" charset="0"/>
              <a:cs typeface="Arial" charset="0"/>
            </a:endParaRPr>
          </a:p>
        </p:txBody>
      </p:sp>
      <p:sp>
        <p:nvSpPr>
          <p:cNvPr id="16387" name="Text Box 5"/>
          <p:cNvSpPr txBox="1">
            <a:spLocks noChangeArrowheads="1"/>
          </p:cNvSpPr>
          <p:nvPr/>
        </p:nvSpPr>
        <p:spPr bwMode="auto">
          <a:xfrm>
            <a:off x="1331912" y="1514793"/>
            <a:ext cx="2015951"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Arial" pitchFamily="34" charset="0"/>
                <a:cs typeface="Arial" pitchFamily="34" charset="0"/>
              </a:rPr>
              <a:t>Absorption</a:t>
            </a:r>
            <a:endParaRPr lang="en-US" sz="2000" b="1" dirty="0">
              <a:latin typeface="Arial" pitchFamily="34" charset="0"/>
              <a:cs typeface="Arial" pitchFamily="34" charset="0"/>
            </a:endParaRPr>
          </a:p>
        </p:txBody>
      </p:sp>
      <p:pic>
        <p:nvPicPr>
          <p:cNvPr id="306182" name="Picture 6" descr="FAU_11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572000" y="4869160"/>
            <a:ext cx="896367" cy="896367"/>
          </a:xfrm>
          <a:prstGeom prst="rect">
            <a:avLst/>
          </a:prstGeom>
          <a:solidFill>
            <a:schemeClr val="accent1"/>
          </a:solidFill>
          <a:ln w="9525">
            <a:solidFill>
              <a:schemeClr val="tx1"/>
            </a:solidFill>
            <a:miter lim="800000"/>
            <a:headEnd/>
            <a:tailEnd/>
          </a:ln>
        </p:spPr>
      </p:pic>
      <p:sp>
        <p:nvSpPr>
          <p:cNvPr id="306183" name="Rectangle 7"/>
          <p:cNvSpPr>
            <a:spLocks noChangeArrowheads="1"/>
          </p:cNvSpPr>
          <p:nvPr/>
        </p:nvSpPr>
        <p:spPr bwMode="auto">
          <a:xfrm>
            <a:off x="5534025" y="5275263"/>
            <a:ext cx="901700" cy="307777"/>
          </a:xfrm>
          <a:prstGeom prst="rect">
            <a:avLst/>
          </a:prstGeom>
          <a:noFill/>
          <a:ln w="9525">
            <a:noFill/>
            <a:miter lim="800000"/>
            <a:headEnd/>
            <a:tailEnd/>
          </a:ln>
        </p:spPr>
        <p:txBody>
          <a:bodyPr>
            <a:spAutoFit/>
          </a:bodyPr>
          <a:lstStyle/>
          <a:p>
            <a:pPr algn="ctr">
              <a:spcBef>
                <a:spcPct val="20000"/>
              </a:spcBef>
            </a:pPr>
            <a:r>
              <a:rPr lang="en-US" sz="1400" b="1" dirty="0" err="1" smtClean="0">
                <a:latin typeface="Arial" pitchFamily="34" charset="0"/>
                <a:cs typeface="Arial" pitchFamily="34" charset="0"/>
              </a:rPr>
              <a:t>Zeolites</a:t>
            </a:r>
            <a:endParaRPr lang="en-US" sz="1400" b="1" dirty="0">
              <a:latin typeface="Arial" pitchFamily="34" charset="0"/>
              <a:cs typeface="Arial" pitchFamily="34" charset="0"/>
            </a:endParaRPr>
          </a:p>
        </p:txBody>
      </p:sp>
      <p:pic>
        <p:nvPicPr>
          <p:cNvPr id="306184" name="Picture 8" descr="activatedcarbon1"/>
          <p:cNvPicPr>
            <a:picLocks noChangeAspect="1" noChangeArrowheads="1"/>
          </p:cNvPicPr>
          <p:nvPr/>
        </p:nvPicPr>
        <p:blipFill>
          <a:blip r:embed="rId4" cstate="print"/>
          <a:srcRect/>
          <a:stretch>
            <a:fillRect/>
          </a:stretch>
        </p:blipFill>
        <p:spPr bwMode="auto">
          <a:xfrm>
            <a:off x="7841500" y="4869159"/>
            <a:ext cx="980237" cy="1263353"/>
          </a:xfrm>
          <a:prstGeom prst="rect">
            <a:avLst/>
          </a:prstGeom>
          <a:noFill/>
          <a:ln w="9525">
            <a:noFill/>
            <a:miter lim="800000"/>
            <a:headEnd/>
            <a:tailEnd/>
          </a:ln>
        </p:spPr>
      </p:pic>
      <p:sp>
        <p:nvSpPr>
          <p:cNvPr id="306185" name="Rectangle 9"/>
          <p:cNvSpPr>
            <a:spLocks noChangeArrowheads="1"/>
          </p:cNvSpPr>
          <p:nvPr/>
        </p:nvSpPr>
        <p:spPr bwMode="auto">
          <a:xfrm>
            <a:off x="6588224" y="5013176"/>
            <a:ext cx="1039067" cy="566309"/>
          </a:xfrm>
          <a:prstGeom prst="rect">
            <a:avLst/>
          </a:prstGeom>
          <a:noFill/>
          <a:ln w="9525">
            <a:noFill/>
            <a:miter lim="800000"/>
            <a:headEnd/>
            <a:tailEnd/>
          </a:ln>
        </p:spPr>
        <p:txBody>
          <a:bodyPr wrap="none">
            <a:spAutoFit/>
          </a:bodyPr>
          <a:lstStyle/>
          <a:p>
            <a:pPr algn="ctr">
              <a:spcBef>
                <a:spcPct val="20000"/>
              </a:spcBef>
            </a:pPr>
            <a:r>
              <a:rPr lang="en-US" sz="1400" b="1" dirty="0" smtClean="0">
                <a:latin typeface="Arial" pitchFamily="34" charset="0"/>
                <a:cs typeface="Arial" pitchFamily="34" charset="0"/>
              </a:rPr>
              <a:t>Activated </a:t>
            </a:r>
          </a:p>
          <a:p>
            <a:pPr algn="ctr">
              <a:spcBef>
                <a:spcPct val="20000"/>
              </a:spcBef>
            </a:pPr>
            <a:r>
              <a:rPr lang="en-US" sz="1400" b="1" dirty="0" smtClean="0">
                <a:latin typeface="Arial" pitchFamily="34" charset="0"/>
                <a:cs typeface="Arial" pitchFamily="34" charset="0"/>
              </a:rPr>
              <a:t>carbons</a:t>
            </a:r>
            <a:endParaRPr lang="en-US" sz="1400" b="1" dirty="0">
              <a:latin typeface="Arial" pitchFamily="34" charset="0"/>
              <a:cs typeface="Arial" pitchFamily="34" charset="0"/>
            </a:endParaRPr>
          </a:p>
        </p:txBody>
      </p:sp>
      <p:sp>
        <p:nvSpPr>
          <p:cNvPr id="306186" name="Rectangle 10"/>
          <p:cNvSpPr>
            <a:spLocks noChangeArrowheads="1"/>
          </p:cNvSpPr>
          <p:nvPr/>
        </p:nvSpPr>
        <p:spPr bwMode="auto">
          <a:xfrm>
            <a:off x="5732463" y="6161088"/>
            <a:ext cx="2008187" cy="566309"/>
          </a:xfrm>
          <a:prstGeom prst="rect">
            <a:avLst/>
          </a:prstGeom>
          <a:noFill/>
          <a:ln w="9525">
            <a:noFill/>
            <a:miter lim="800000"/>
            <a:headEnd/>
            <a:tailEnd/>
          </a:ln>
        </p:spPr>
        <p:txBody>
          <a:bodyPr>
            <a:spAutoFit/>
          </a:bodyPr>
          <a:lstStyle/>
          <a:p>
            <a:pPr algn="ctr">
              <a:spcBef>
                <a:spcPct val="20000"/>
              </a:spcBef>
            </a:pPr>
            <a:r>
              <a:rPr lang="en-US" sz="1400" b="1" dirty="0" err="1" smtClean="0">
                <a:latin typeface="Arial" pitchFamily="34" charset="0"/>
                <a:cs typeface="Arial" pitchFamily="34" charset="0"/>
              </a:rPr>
              <a:t>Mesostructured</a:t>
            </a:r>
            <a:endParaRPr lang="en-US" sz="1400" b="1" dirty="0" smtClean="0">
              <a:latin typeface="Arial" pitchFamily="34" charset="0"/>
              <a:cs typeface="Arial" pitchFamily="34" charset="0"/>
            </a:endParaRPr>
          </a:p>
          <a:p>
            <a:pPr algn="ctr">
              <a:spcBef>
                <a:spcPct val="20000"/>
              </a:spcBef>
            </a:pPr>
            <a:r>
              <a:rPr lang="en-US" sz="1400" b="1" dirty="0" smtClean="0">
                <a:latin typeface="Arial" pitchFamily="34" charset="0"/>
                <a:cs typeface="Arial" pitchFamily="34" charset="0"/>
              </a:rPr>
              <a:t> materials</a:t>
            </a:r>
            <a:endParaRPr lang="en-US" sz="1400" b="1" dirty="0">
              <a:latin typeface="Arial" pitchFamily="34" charset="0"/>
              <a:cs typeface="Arial" pitchFamily="34" charset="0"/>
            </a:endParaRPr>
          </a:p>
        </p:txBody>
      </p:sp>
      <p:pic>
        <p:nvPicPr>
          <p:cNvPr id="306187" name="Picture 11"/>
          <p:cNvPicPr>
            <a:picLocks noChangeAspect="1" noChangeArrowheads="1"/>
          </p:cNvPicPr>
          <p:nvPr/>
        </p:nvPicPr>
        <p:blipFill>
          <a:blip r:embed="rId5" cstate="print"/>
          <a:srcRect l="79388" t="24997" b="8928"/>
          <a:stretch>
            <a:fillRect/>
          </a:stretch>
        </p:blipFill>
        <p:spPr bwMode="auto">
          <a:xfrm>
            <a:off x="4535489" y="5733256"/>
            <a:ext cx="1220166" cy="1042194"/>
          </a:xfrm>
          <a:prstGeom prst="rect">
            <a:avLst/>
          </a:prstGeom>
          <a:noFill/>
          <a:ln w="9525">
            <a:noFill/>
            <a:miter lim="800000"/>
            <a:headEnd/>
            <a:tailEnd/>
          </a:ln>
        </p:spPr>
      </p:pic>
      <p:sp>
        <p:nvSpPr>
          <p:cNvPr id="306188" name="Rectangle 12"/>
          <p:cNvSpPr>
            <a:spLocks noChangeArrowheads="1"/>
          </p:cNvSpPr>
          <p:nvPr/>
        </p:nvSpPr>
        <p:spPr bwMode="auto">
          <a:xfrm>
            <a:off x="5688822" y="6134824"/>
            <a:ext cx="2016125" cy="645303"/>
          </a:xfrm>
          <a:prstGeom prst="rect">
            <a:avLst/>
          </a:prstGeom>
          <a:noFill/>
          <a:ln w="28575">
            <a:solidFill>
              <a:srgbClr val="FF0000"/>
            </a:solidFill>
            <a:miter lim="800000"/>
            <a:headEnd/>
            <a:tailEnd/>
          </a:ln>
        </p:spPr>
        <p:txBody>
          <a:bodyPr wrap="none" anchor="ctr"/>
          <a:lstStyle/>
          <a:p>
            <a:endParaRPr lang="en-US"/>
          </a:p>
        </p:txBody>
      </p:sp>
      <p:sp>
        <p:nvSpPr>
          <p:cNvPr id="306189" name="Line 13"/>
          <p:cNvSpPr>
            <a:spLocks noChangeShapeType="1"/>
          </p:cNvSpPr>
          <p:nvPr/>
        </p:nvSpPr>
        <p:spPr bwMode="auto">
          <a:xfrm>
            <a:off x="6227763" y="2492375"/>
            <a:ext cx="349250" cy="3624263"/>
          </a:xfrm>
          <a:prstGeom prst="line">
            <a:avLst/>
          </a:prstGeom>
          <a:noFill/>
          <a:ln w="28575">
            <a:solidFill>
              <a:srgbClr val="FF0000"/>
            </a:solidFill>
            <a:round/>
            <a:headEnd/>
            <a:tailEnd type="triangle" w="med" len="med"/>
          </a:ln>
        </p:spPr>
        <p:txBody>
          <a:bodyPr/>
          <a:lstStyle/>
          <a:p>
            <a:endParaRPr lang="es-ES"/>
          </a:p>
        </p:txBody>
      </p:sp>
      <p:sp>
        <p:nvSpPr>
          <p:cNvPr id="306190" name="Rectangle 14"/>
          <p:cNvSpPr>
            <a:spLocks noChangeArrowheads="1"/>
          </p:cNvSpPr>
          <p:nvPr/>
        </p:nvSpPr>
        <p:spPr bwMode="auto">
          <a:xfrm>
            <a:off x="4683967" y="2115747"/>
            <a:ext cx="2480322" cy="334285"/>
          </a:xfrm>
          <a:prstGeom prst="rect">
            <a:avLst/>
          </a:prstGeom>
          <a:noFill/>
          <a:ln w="28575">
            <a:solidFill>
              <a:srgbClr val="FF0000"/>
            </a:solidFill>
            <a:miter lim="800000"/>
            <a:headEnd/>
            <a:tailEnd/>
          </a:ln>
        </p:spPr>
        <p:txBody>
          <a:bodyPr wrap="none" anchor="ctr"/>
          <a:lstStyle/>
          <a:p>
            <a:endParaRPr lang="en-US"/>
          </a:p>
        </p:txBody>
      </p:sp>
      <p:grpSp>
        <p:nvGrpSpPr>
          <p:cNvPr id="16397" name="18 Grupo"/>
          <p:cNvGrpSpPr>
            <a:grpSpLocks/>
          </p:cNvGrpSpPr>
          <p:nvPr/>
        </p:nvGrpSpPr>
        <p:grpSpPr bwMode="auto">
          <a:xfrm>
            <a:off x="323850" y="476250"/>
            <a:ext cx="2663825" cy="455613"/>
            <a:chOff x="323850" y="238124"/>
            <a:chExt cx="2663973" cy="454571"/>
          </a:xfrm>
        </p:grpSpPr>
        <p:sp>
          <p:nvSpPr>
            <p:cNvPr id="20" name="19 Rectángulo"/>
            <p:cNvSpPr>
              <a:spLocks noChangeArrowheads="1"/>
            </p:cNvSpPr>
            <p:nvPr/>
          </p:nvSpPr>
          <p:spPr bwMode="auto">
            <a:xfrm>
              <a:off x="323850" y="238124"/>
              <a:ext cx="2663973" cy="454571"/>
            </a:xfrm>
            <a:prstGeom prst="rect">
              <a:avLst/>
            </a:prstGeom>
            <a:noFill/>
            <a:ln w="25400" algn="ctr">
              <a:solidFill>
                <a:srgbClr val="385D8A"/>
              </a:solidFill>
              <a:miter lim="800000"/>
              <a:headEnd/>
              <a:tailEnd/>
            </a:ln>
          </p:spPr>
          <p:txBody>
            <a:bodyPr anchor="ctr"/>
            <a:lstStyle/>
            <a:p>
              <a:pPr algn="ctr" fontAlgn="auto">
                <a:spcBef>
                  <a:spcPts val="0"/>
                </a:spcBef>
                <a:spcAft>
                  <a:spcPts val="0"/>
                </a:spcAft>
                <a:defRPr/>
              </a:pPr>
              <a:endParaRPr lang="es-ES">
                <a:solidFill>
                  <a:schemeClr val="lt1"/>
                </a:solidFill>
                <a:latin typeface="+mn-lt"/>
              </a:endParaRPr>
            </a:p>
          </p:txBody>
        </p:sp>
        <p:sp>
          <p:nvSpPr>
            <p:cNvPr id="16401" name="10 CuadroTexto"/>
            <p:cNvSpPr txBox="1">
              <a:spLocks noChangeArrowheads="1"/>
            </p:cNvSpPr>
            <p:nvPr/>
          </p:nvSpPr>
          <p:spPr bwMode="auto">
            <a:xfrm>
              <a:off x="512762" y="260350"/>
              <a:ext cx="2331045" cy="400110"/>
            </a:xfrm>
            <a:prstGeom prst="rect">
              <a:avLst/>
            </a:prstGeom>
            <a:solidFill>
              <a:srgbClr val="FFF8EF"/>
            </a:solidFill>
            <a:ln w="9525">
              <a:noFill/>
              <a:miter lim="800000"/>
              <a:headEnd/>
              <a:tailEnd/>
            </a:ln>
          </p:spPr>
          <p:txBody>
            <a:bodyPr>
              <a:spAutoFit/>
            </a:bodyPr>
            <a:lstStyle/>
            <a:p>
              <a:pPr algn="ctr"/>
              <a:r>
                <a:rPr lang="es-ES" sz="2000" b="1" dirty="0" err="1" smtClean="0">
                  <a:solidFill>
                    <a:srgbClr val="000099"/>
                  </a:solidFill>
                  <a:cs typeface="Arial" charset="0"/>
                </a:rPr>
                <a:t>INTRODUCTION</a:t>
              </a:r>
              <a:endParaRPr lang="es-ES" sz="2000" b="1" dirty="0">
                <a:solidFill>
                  <a:srgbClr val="000099"/>
                </a:solidFill>
                <a:cs typeface="Arial" charset="0"/>
              </a:endParaRPr>
            </a:p>
          </p:txBody>
        </p:sp>
      </p:grpSp>
      <p:sp>
        <p:nvSpPr>
          <p:cNvPr id="16398" name="Text Box 19"/>
          <p:cNvSpPr txBox="1">
            <a:spLocks noChangeArrowheads="1"/>
          </p:cNvSpPr>
          <p:nvPr/>
        </p:nvSpPr>
        <p:spPr bwMode="auto">
          <a:xfrm>
            <a:off x="900113" y="1052736"/>
            <a:ext cx="6484467" cy="461665"/>
          </a:xfrm>
          <a:prstGeom prst="rect">
            <a:avLst/>
          </a:prstGeom>
          <a:noFill/>
          <a:ln w="9525">
            <a:noFill/>
            <a:miter lim="800000"/>
            <a:headEnd/>
            <a:tailEnd/>
          </a:ln>
        </p:spPr>
        <p:txBody>
          <a:bodyPr wrap="none">
            <a:spAutoFit/>
          </a:bodyPr>
          <a:lstStyle/>
          <a:p>
            <a:r>
              <a:rPr lang="es-ES_tradnl" sz="2400" b="1" dirty="0" smtClean="0">
                <a:solidFill>
                  <a:srgbClr val="000099"/>
                </a:solidFill>
              </a:rPr>
              <a:t>Fundamentals of </a:t>
            </a:r>
            <a:r>
              <a:rPr lang="es-ES_tradnl" sz="2400" b="1" dirty="0" err="1" smtClean="0">
                <a:solidFill>
                  <a:srgbClr val="000099"/>
                </a:solidFill>
              </a:rPr>
              <a:t>CO</a:t>
            </a:r>
            <a:r>
              <a:rPr lang="es-ES_tradnl" sz="2400" b="1" baseline="-25000" dirty="0" err="1" smtClean="0">
                <a:solidFill>
                  <a:srgbClr val="000099"/>
                </a:solidFill>
              </a:rPr>
              <a:t>2</a:t>
            </a:r>
            <a:r>
              <a:rPr lang="es-ES_tradnl" sz="2400" b="1" dirty="0" smtClean="0">
                <a:solidFill>
                  <a:srgbClr val="000099"/>
                </a:solidFill>
              </a:rPr>
              <a:t> capture </a:t>
            </a:r>
            <a:r>
              <a:rPr lang="es-ES_tradnl" sz="2400" b="1" dirty="0" err="1" smtClean="0">
                <a:solidFill>
                  <a:srgbClr val="000099"/>
                </a:solidFill>
              </a:rPr>
              <a:t>technologies</a:t>
            </a:r>
            <a:endParaRPr lang="es-ES_tradnl" sz="2400" b="1" dirty="0">
              <a:solidFill>
                <a:srgbClr val="000099"/>
              </a:solidFill>
            </a:endParaRPr>
          </a:p>
        </p:txBody>
      </p:sp>
      <p:sp>
        <p:nvSpPr>
          <p:cNvPr id="19" name="Text Box 5"/>
          <p:cNvSpPr txBox="1">
            <a:spLocks noChangeArrowheads="1"/>
          </p:cNvSpPr>
          <p:nvPr/>
        </p:nvSpPr>
        <p:spPr bwMode="auto">
          <a:xfrm>
            <a:off x="5868417" y="1530504"/>
            <a:ext cx="2015951"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Arial" pitchFamily="34" charset="0"/>
                <a:cs typeface="Arial" pitchFamily="34" charset="0"/>
              </a:rPr>
              <a:t>Adsorption</a:t>
            </a:r>
            <a:endParaRPr lang="en-US" sz="20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6187"/>
                                        </p:tgtEl>
                                        <p:attrNameLst>
                                          <p:attrName>style.visibility</p:attrName>
                                        </p:attrNameLst>
                                      </p:cBhvr>
                                      <p:to>
                                        <p:strVal val="visible"/>
                                      </p:to>
                                    </p:set>
                                    <p:animEffect transition="in" filter="box(in)">
                                      <p:cBhvr>
                                        <p:cTn id="7" dur="500"/>
                                        <p:tgtEl>
                                          <p:spTgt spid="30618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06188"/>
                                        </p:tgtEl>
                                        <p:attrNameLst>
                                          <p:attrName>style.visibility</p:attrName>
                                        </p:attrNameLst>
                                      </p:cBhvr>
                                      <p:to>
                                        <p:strVal val="visible"/>
                                      </p:to>
                                    </p:set>
                                    <p:animEffect transition="in" filter="box(in)">
                                      <p:cBhvr>
                                        <p:cTn id="10" dur="500"/>
                                        <p:tgtEl>
                                          <p:spTgt spid="30618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6189"/>
                                        </p:tgtEl>
                                        <p:attrNameLst>
                                          <p:attrName>style.visibility</p:attrName>
                                        </p:attrNameLst>
                                      </p:cBhvr>
                                      <p:to>
                                        <p:strVal val="visible"/>
                                      </p:to>
                                    </p:set>
                                    <p:animEffect transition="in" filter="box(in)">
                                      <p:cBhvr>
                                        <p:cTn id="13" dur="500"/>
                                        <p:tgtEl>
                                          <p:spTgt spid="30618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06190"/>
                                        </p:tgtEl>
                                        <p:attrNameLst>
                                          <p:attrName>style.visibility</p:attrName>
                                        </p:attrNameLst>
                                      </p:cBhvr>
                                      <p:to>
                                        <p:strVal val="visible"/>
                                      </p:to>
                                    </p:set>
                                    <p:animEffect transition="in" filter="box(in)">
                                      <p:cBhvr>
                                        <p:cTn id="16" dur="500"/>
                                        <p:tgtEl>
                                          <p:spTgt spid="306190"/>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06186"/>
                                        </p:tgtEl>
                                        <p:attrNameLst>
                                          <p:attrName>style.visibility</p:attrName>
                                        </p:attrNameLst>
                                      </p:cBhvr>
                                      <p:to>
                                        <p:strVal val="visible"/>
                                      </p:to>
                                    </p:set>
                                    <p:animEffect transition="in" filter="box(in)">
                                      <p:cBhvr>
                                        <p:cTn id="19" dur="500"/>
                                        <p:tgtEl>
                                          <p:spTgt spid="306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6" grpId="0"/>
      <p:bldP spid="306188" grpId="0" animBg="1"/>
      <p:bldP spid="306189" grpId="0" animBg="1"/>
      <p:bldP spid="3061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8"/>
          <p:cNvSpPr>
            <a:spLocks noChangeArrowheads="1"/>
          </p:cNvSpPr>
          <p:nvPr/>
        </p:nvSpPr>
        <p:spPr bwMode="auto">
          <a:xfrm>
            <a:off x="376238" y="301625"/>
            <a:ext cx="8391525" cy="1111250"/>
          </a:xfrm>
          <a:prstGeom prst="rect">
            <a:avLst/>
          </a:prstGeom>
          <a:solidFill>
            <a:srgbClr val="CCFFCC"/>
          </a:solidFill>
          <a:ln w="19050" algn="ctr">
            <a:solidFill>
              <a:srgbClr val="C00000"/>
            </a:solidFill>
            <a:miter lim="800000"/>
            <a:headEnd/>
            <a:tailEnd/>
          </a:ln>
        </p:spPr>
        <p:txBody>
          <a:bodyPr lIns="87288" tIns="43644" rIns="87288" bIns="43644"/>
          <a:lstStyle/>
          <a:p>
            <a:pPr algn="ctr" defTabSz="912813">
              <a:lnSpc>
                <a:spcPct val="120000"/>
              </a:lnSpc>
            </a:pPr>
            <a:r>
              <a:rPr lang="es-ES_tradnl" sz="2000" b="1" dirty="0">
                <a:solidFill>
                  <a:srgbClr val="003399"/>
                </a:solidFill>
                <a:cs typeface="Arial" charset="0"/>
              </a:rPr>
              <a:t>UNIVERSIDAD REY JUAN CARLOS</a:t>
            </a:r>
            <a:br>
              <a:rPr lang="es-ES_tradnl" sz="2000" b="1" dirty="0">
                <a:solidFill>
                  <a:srgbClr val="003399"/>
                </a:solidFill>
                <a:cs typeface="Arial" charset="0"/>
              </a:rPr>
            </a:br>
            <a:r>
              <a:rPr lang="es-ES_tradnl" sz="2000" b="1" dirty="0">
                <a:solidFill>
                  <a:srgbClr val="336699"/>
                </a:solidFill>
                <a:cs typeface="Arial" charset="0"/>
              </a:rPr>
              <a:t>Departamento de Tecnología Química y Energética</a:t>
            </a:r>
            <a:br>
              <a:rPr lang="es-ES_tradnl" sz="2000" b="1" dirty="0">
                <a:solidFill>
                  <a:srgbClr val="336699"/>
                </a:solidFill>
                <a:cs typeface="Arial" charset="0"/>
              </a:rPr>
            </a:br>
            <a:r>
              <a:rPr lang="es-ES_tradnl" sz="2000" b="1" dirty="0">
                <a:solidFill>
                  <a:srgbClr val="C00000"/>
                </a:solidFill>
                <a:cs typeface="Arial" charset="0"/>
              </a:rPr>
              <a:t>Grupo de Ingeniería Química y Ambiental</a:t>
            </a:r>
          </a:p>
        </p:txBody>
      </p:sp>
      <p:sp>
        <p:nvSpPr>
          <p:cNvPr id="18434" name="Rectangle 29"/>
          <p:cNvSpPr>
            <a:spLocks noChangeArrowheads="1"/>
          </p:cNvSpPr>
          <p:nvPr/>
        </p:nvSpPr>
        <p:spPr bwMode="auto">
          <a:xfrm>
            <a:off x="827088" y="1731947"/>
            <a:ext cx="7392987" cy="1168284"/>
          </a:xfrm>
          <a:prstGeom prst="rect">
            <a:avLst/>
          </a:prstGeom>
          <a:noFill/>
          <a:ln w="9525" algn="ctr">
            <a:solidFill>
              <a:schemeClr val="tx1"/>
            </a:solidFill>
            <a:prstDash val="sysDot"/>
            <a:miter lim="800000"/>
            <a:headEnd/>
            <a:tailEnd/>
          </a:ln>
        </p:spPr>
        <p:txBody>
          <a:bodyPr lIns="93296" tIns="46648" rIns="93296" bIns="46648" anchor="ctr">
            <a:spAutoFit/>
          </a:bodyPr>
          <a:lstStyle/>
          <a:p>
            <a:pPr algn="ctr">
              <a:lnSpc>
                <a:spcPct val="120000"/>
              </a:lnSpc>
            </a:pPr>
            <a:r>
              <a:rPr lang="es-ES_tradnl" sz="2000" b="1" dirty="0" err="1" smtClean="0">
                <a:cs typeface="Arial" charset="0"/>
              </a:rPr>
              <a:t>Synthesis</a:t>
            </a:r>
            <a:r>
              <a:rPr lang="es-ES_tradnl" sz="2000" b="1" dirty="0" smtClean="0">
                <a:cs typeface="Arial" charset="0"/>
              </a:rPr>
              <a:t> and </a:t>
            </a:r>
            <a:r>
              <a:rPr lang="es-ES_tradnl" sz="2000" b="1" dirty="0" err="1" smtClean="0">
                <a:cs typeface="Arial" charset="0"/>
              </a:rPr>
              <a:t>characterization</a:t>
            </a:r>
            <a:r>
              <a:rPr lang="es-ES_tradnl" sz="2000" b="1" dirty="0" smtClean="0">
                <a:cs typeface="Arial" charset="0"/>
              </a:rPr>
              <a:t> of </a:t>
            </a:r>
            <a:r>
              <a:rPr lang="es-ES_tradnl" sz="2000" b="1" dirty="0" err="1" smtClean="0">
                <a:cs typeface="Arial" charset="0"/>
              </a:rPr>
              <a:t>mesoporous</a:t>
            </a:r>
            <a:r>
              <a:rPr lang="es-ES_tradnl" sz="2000" b="1" dirty="0" smtClean="0">
                <a:cs typeface="Arial" charset="0"/>
              </a:rPr>
              <a:t> </a:t>
            </a:r>
            <a:r>
              <a:rPr lang="es-ES_tradnl" sz="2000" b="1" dirty="0" err="1" smtClean="0">
                <a:cs typeface="Arial" charset="0"/>
              </a:rPr>
              <a:t>functionalized</a:t>
            </a:r>
            <a:r>
              <a:rPr lang="es-ES_tradnl" sz="2000" b="1" dirty="0" smtClean="0">
                <a:cs typeface="Arial" charset="0"/>
              </a:rPr>
              <a:t> </a:t>
            </a:r>
            <a:r>
              <a:rPr lang="es-ES_tradnl" sz="2000" b="1" dirty="0" err="1" smtClean="0">
                <a:cs typeface="Arial" charset="0"/>
              </a:rPr>
              <a:t>materials</a:t>
            </a:r>
            <a:r>
              <a:rPr lang="es-ES_tradnl" sz="2000" b="1" dirty="0" smtClean="0">
                <a:cs typeface="Arial" charset="0"/>
              </a:rPr>
              <a:t> </a:t>
            </a:r>
          </a:p>
          <a:p>
            <a:pPr algn="ctr">
              <a:lnSpc>
                <a:spcPct val="120000"/>
              </a:lnSpc>
            </a:pPr>
            <a:r>
              <a:rPr lang="es-ES_tradnl" sz="2000" b="1" dirty="0" err="1" smtClean="0">
                <a:cs typeface="Arial" charset="0"/>
              </a:rPr>
              <a:t>for</a:t>
            </a:r>
            <a:r>
              <a:rPr lang="es-ES_tradnl" sz="2000" b="1" dirty="0" smtClean="0">
                <a:cs typeface="Arial" charset="0"/>
              </a:rPr>
              <a:t> </a:t>
            </a:r>
            <a:r>
              <a:rPr lang="es-ES_tradnl" sz="2000" b="1" dirty="0" err="1" smtClean="0">
                <a:cs typeface="Arial" charset="0"/>
              </a:rPr>
              <a:t>CO</a:t>
            </a:r>
            <a:r>
              <a:rPr lang="es-ES_tradnl" sz="2000" b="1" baseline="-25000" dirty="0" err="1" smtClean="0">
                <a:cs typeface="Arial" charset="0"/>
              </a:rPr>
              <a:t>2</a:t>
            </a:r>
            <a:r>
              <a:rPr lang="es-ES_tradnl" sz="2000" b="1" baseline="-25000" dirty="0" smtClean="0">
                <a:cs typeface="Arial" charset="0"/>
              </a:rPr>
              <a:t> </a:t>
            </a:r>
            <a:r>
              <a:rPr lang="es-ES_tradnl" sz="2000" b="1" dirty="0" smtClean="0">
                <a:cs typeface="Arial" charset="0"/>
              </a:rPr>
              <a:t>capture</a:t>
            </a:r>
            <a:endParaRPr lang="es-ES_tradnl" sz="2000" b="1" baseline="-25000" dirty="0">
              <a:cs typeface="Arial" charset="0"/>
            </a:endParaRPr>
          </a:p>
        </p:txBody>
      </p:sp>
      <p:grpSp>
        <p:nvGrpSpPr>
          <p:cNvPr id="34" name="33 Grupo"/>
          <p:cNvGrpSpPr/>
          <p:nvPr/>
        </p:nvGrpSpPr>
        <p:grpSpPr>
          <a:xfrm>
            <a:off x="1171015" y="3140967"/>
            <a:ext cx="4337089" cy="3107535"/>
            <a:chOff x="0" y="3140967"/>
            <a:chExt cx="4337089" cy="3107535"/>
          </a:xfrm>
        </p:grpSpPr>
        <p:grpSp>
          <p:nvGrpSpPr>
            <p:cNvPr id="2" name="Group 52"/>
            <p:cNvGrpSpPr>
              <a:grpSpLocks/>
            </p:cNvGrpSpPr>
            <p:nvPr/>
          </p:nvGrpSpPr>
          <p:grpSpPr bwMode="auto">
            <a:xfrm>
              <a:off x="0" y="3140967"/>
              <a:ext cx="4337089" cy="3107535"/>
              <a:chOff x="190" y="2297"/>
              <a:chExt cx="2474" cy="1796"/>
            </a:xfrm>
          </p:grpSpPr>
          <p:pic>
            <p:nvPicPr>
              <p:cNvPr id="18451" name="Picture 22"/>
              <p:cNvPicPr>
                <a:picLocks noChangeAspect="1" noChangeArrowheads="1"/>
              </p:cNvPicPr>
              <p:nvPr/>
            </p:nvPicPr>
            <p:blipFill>
              <a:blip r:embed="rId2" cstate="print"/>
              <a:srcRect l="8727" r="7365" b="22180"/>
              <a:stretch>
                <a:fillRect/>
              </a:stretch>
            </p:blipFill>
            <p:spPr bwMode="auto">
              <a:xfrm>
                <a:off x="260" y="2297"/>
                <a:ext cx="2404" cy="1663"/>
              </a:xfrm>
              <a:prstGeom prst="rect">
                <a:avLst/>
              </a:prstGeom>
              <a:noFill/>
              <a:ln w="9525">
                <a:noFill/>
                <a:miter lim="800000"/>
                <a:headEnd/>
                <a:tailEnd/>
              </a:ln>
            </p:spPr>
          </p:pic>
          <p:sp>
            <p:nvSpPr>
              <p:cNvPr id="18452" name="Rectangle 38"/>
              <p:cNvSpPr>
                <a:spLocks noChangeArrowheads="1"/>
              </p:cNvSpPr>
              <p:nvPr/>
            </p:nvSpPr>
            <p:spPr bwMode="auto">
              <a:xfrm>
                <a:off x="1156" y="2698"/>
                <a:ext cx="508" cy="192"/>
              </a:xfrm>
              <a:prstGeom prst="rect">
                <a:avLst/>
              </a:prstGeom>
              <a:solidFill>
                <a:schemeClr val="bg1"/>
              </a:solidFill>
              <a:ln w="9525">
                <a:noFill/>
                <a:miter lim="800000"/>
                <a:headEnd/>
                <a:tailEnd/>
              </a:ln>
            </p:spPr>
            <p:txBody>
              <a:bodyPr wrap="none" anchor="ctr"/>
              <a:lstStyle/>
              <a:p>
                <a:endParaRPr lang="en-US" sz="2000">
                  <a:cs typeface="Arial" charset="0"/>
                </a:endParaRPr>
              </a:p>
            </p:txBody>
          </p:sp>
          <p:sp>
            <p:nvSpPr>
              <p:cNvPr id="18458" name="Rectangle 44"/>
              <p:cNvSpPr>
                <a:spLocks noChangeArrowheads="1"/>
              </p:cNvSpPr>
              <p:nvPr/>
            </p:nvSpPr>
            <p:spPr bwMode="auto">
              <a:xfrm>
                <a:off x="1176" y="2940"/>
                <a:ext cx="436" cy="124"/>
              </a:xfrm>
              <a:prstGeom prst="rect">
                <a:avLst/>
              </a:prstGeom>
              <a:solidFill>
                <a:schemeClr val="bg1"/>
              </a:solidFill>
              <a:ln w="9525">
                <a:noFill/>
                <a:miter lim="800000"/>
                <a:headEnd/>
                <a:tailEnd/>
              </a:ln>
            </p:spPr>
            <p:txBody>
              <a:bodyPr wrap="none" anchor="ctr"/>
              <a:lstStyle/>
              <a:p>
                <a:endParaRPr lang="en-US" sz="2000">
                  <a:cs typeface="Arial" charset="0"/>
                </a:endParaRPr>
              </a:p>
            </p:txBody>
          </p:sp>
          <p:sp>
            <p:nvSpPr>
              <p:cNvPr id="18460" name="Rectangle 24"/>
              <p:cNvSpPr>
                <a:spLocks noChangeArrowheads="1"/>
              </p:cNvSpPr>
              <p:nvPr/>
            </p:nvSpPr>
            <p:spPr bwMode="auto">
              <a:xfrm>
                <a:off x="190" y="3886"/>
                <a:ext cx="1256" cy="207"/>
              </a:xfrm>
              <a:prstGeom prst="rect">
                <a:avLst/>
              </a:prstGeom>
              <a:noFill/>
              <a:ln w="9525" algn="ctr">
                <a:noFill/>
                <a:miter lim="800000"/>
                <a:headEnd/>
                <a:tailEnd/>
              </a:ln>
            </p:spPr>
            <p:txBody>
              <a:bodyPr anchor="ctr">
                <a:spAutoFit/>
              </a:bodyPr>
              <a:lstStyle/>
              <a:p>
                <a:pPr algn="ctr">
                  <a:lnSpc>
                    <a:spcPct val="125000"/>
                  </a:lnSpc>
                  <a:buFont typeface="Wingdings" pitchFamily="2" charset="2"/>
                  <a:buNone/>
                </a:pPr>
                <a:r>
                  <a:rPr lang="es-ES_tradnl" sz="1400" b="1" dirty="0" smtClean="0">
                    <a:solidFill>
                      <a:srgbClr val="003399"/>
                    </a:solidFill>
                    <a:cs typeface="Arial" charset="0"/>
                  </a:rPr>
                  <a:t>Mesoporous </a:t>
                </a:r>
                <a:r>
                  <a:rPr lang="es-ES_tradnl" sz="1400" b="1" dirty="0" err="1" smtClean="0">
                    <a:solidFill>
                      <a:srgbClr val="003399"/>
                    </a:solidFill>
                    <a:cs typeface="Arial" charset="0"/>
                  </a:rPr>
                  <a:t>support</a:t>
                </a:r>
                <a:endParaRPr lang="es-ES_tradnl" sz="1400" b="1" baseline="-25000" dirty="0">
                  <a:solidFill>
                    <a:srgbClr val="003399"/>
                  </a:solidFill>
                  <a:cs typeface="Arial" charset="0"/>
                  <a:sym typeface="Symbol" pitchFamily="18" charset="2"/>
                </a:endParaRPr>
              </a:p>
            </p:txBody>
          </p:sp>
        </p:grpSp>
        <p:sp>
          <p:nvSpPr>
            <p:cNvPr id="31" name="30 Rectángulo"/>
            <p:cNvSpPr/>
            <p:nvPr/>
          </p:nvSpPr>
          <p:spPr>
            <a:xfrm>
              <a:off x="2339752" y="3212976"/>
              <a:ext cx="1944216" cy="273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Rectángulo"/>
            <p:cNvSpPr/>
            <p:nvPr/>
          </p:nvSpPr>
          <p:spPr>
            <a:xfrm>
              <a:off x="1619672" y="4149080"/>
              <a:ext cx="86409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436" name="Rectangle 48"/>
          <p:cNvSpPr>
            <a:spLocks noChangeArrowheads="1"/>
          </p:cNvSpPr>
          <p:nvPr/>
        </p:nvSpPr>
        <p:spPr bwMode="auto">
          <a:xfrm>
            <a:off x="4355976" y="3068960"/>
            <a:ext cx="4113213" cy="440456"/>
          </a:xfrm>
          <a:prstGeom prst="rect">
            <a:avLst/>
          </a:prstGeom>
          <a:noFill/>
          <a:ln w="9525" algn="ctr">
            <a:noFill/>
            <a:miter lim="800000"/>
            <a:headEnd/>
            <a:tailEnd/>
          </a:ln>
        </p:spPr>
        <p:txBody>
          <a:bodyPr lIns="93296" tIns="46648" rIns="93296" bIns="46648" anchor="ctr">
            <a:spAutoFit/>
          </a:bodyPr>
          <a:lstStyle/>
          <a:p>
            <a:pPr algn="just">
              <a:lnSpc>
                <a:spcPct val="125000"/>
              </a:lnSpc>
              <a:buFont typeface="Wingdings" pitchFamily="2" charset="2"/>
              <a:buNone/>
            </a:pPr>
            <a:r>
              <a:rPr lang="es-ES_tradnl" b="1" dirty="0" err="1" smtClean="0">
                <a:cs typeface="Arial" charset="0"/>
              </a:rPr>
              <a:t>SBA</a:t>
            </a:r>
            <a:r>
              <a:rPr lang="es-ES_tradnl" b="1" dirty="0" smtClean="0">
                <a:cs typeface="Arial" charset="0"/>
              </a:rPr>
              <a:t>-15 Mesoporous </a:t>
            </a:r>
            <a:r>
              <a:rPr lang="es-ES_tradnl" b="1" dirty="0" err="1" smtClean="0">
                <a:cs typeface="Arial" charset="0"/>
              </a:rPr>
              <a:t>materials</a:t>
            </a:r>
            <a:endParaRPr lang="es-ES_tradnl" b="1" dirty="0">
              <a:cs typeface="Arial" charset="0"/>
            </a:endParaRPr>
          </a:p>
        </p:txBody>
      </p:sp>
      <p:sp>
        <p:nvSpPr>
          <p:cNvPr id="18439" name="Rectangle 60"/>
          <p:cNvSpPr>
            <a:spLocks noChangeArrowheads="1"/>
          </p:cNvSpPr>
          <p:nvPr/>
        </p:nvSpPr>
        <p:spPr bwMode="auto">
          <a:xfrm>
            <a:off x="4399211" y="3536476"/>
            <a:ext cx="4286002" cy="1571535"/>
          </a:xfrm>
          <a:prstGeom prst="rect">
            <a:avLst/>
          </a:prstGeom>
          <a:noFill/>
          <a:ln w="9525" algn="ctr">
            <a:noFill/>
            <a:miter lim="800000"/>
            <a:headEnd/>
            <a:tailEnd/>
          </a:ln>
        </p:spPr>
        <p:txBody>
          <a:bodyPr wrap="square" lIns="93296" tIns="46648" rIns="93296" bIns="46648" anchor="ctr">
            <a:spAutoFit/>
          </a:bodyPr>
          <a:lstStyle/>
          <a:p>
            <a:pPr>
              <a:lnSpc>
                <a:spcPct val="150000"/>
              </a:lnSpc>
            </a:pPr>
            <a:r>
              <a:rPr lang="es-ES_tradnl" sz="1600" b="1" dirty="0" err="1" smtClean="0">
                <a:solidFill>
                  <a:srgbClr val="003399"/>
                </a:solidFill>
                <a:cs typeface="Arial" charset="0"/>
                <a:sym typeface="Symbol" pitchFamily="18" charset="2"/>
              </a:rPr>
              <a:t>Easy</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control: </a:t>
            </a:r>
            <a:r>
              <a:rPr lang="es-ES_tradnl" sz="1600" b="1" dirty="0" err="1" smtClean="0">
                <a:solidFill>
                  <a:srgbClr val="003399"/>
                </a:solidFill>
                <a:cs typeface="Arial" charset="0"/>
                <a:sym typeface="Symbol" pitchFamily="18" charset="2"/>
              </a:rPr>
              <a:t>D</a:t>
            </a:r>
            <a:r>
              <a:rPr lang="es-ES_tradnl" sz="1600" b="1" baseline="-25000"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 </a:t>
            </a:r>
            <a:r>
              <a:rPr lang="es-ES_tradnl" sz="1600" b="1" dirty="0" smtClean="0">
                <a:solidFill>
                  <a:srgbClr val="003399"/>
                </a:solidFill>
                <a:cs typeface="Arial" charset="0"/>
              </a:rPr>
              <a:t>20-500 </a:t>
            </a:r>
            <a:r>
              <a:rPr lang="en-US" sz="1600" b="1" dirty="0" smtClean="0">
                <a:solidFill>
                  <a:srgbClr val="003399"/>
                </a:solidFill>
                <a:cs typeface="Arial" charset="0"/>
              </a:rPr>
              <a:t>Å</a:t>
            </a:r>
          </a:p>
          <a:p>
            <a:pPr>
              <a:lnSpc>
                <a:spcPct val="150000"/>
              </a:lnSpc>
            </a:pPr>
            <a:r>
              <a:rPr lang="es-ES_tradnl" sz="1600" b="1" dirty="0" err="1" smtClean="0">
                <a:solidFill>
                  <a:srgbClr val="003399"/>
                </a:solidFill>
                <a:cs typeface="Arial" charset="0"/>
                <a:sym typeface="Symbol" pitchFamily="18" charset="2"/>
              </a:rPr>
              <a:t>High</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pore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volume</a:t>
            </a:r>
            <a:endParaRPr lang="es-ES_tradnl" sz="1600" b="1" dirty="0" smtClean="0">
              <a:solidFill>
                <a:srgbClr val="003399"/>
              </a:solidFill>
              <a:cs typeface="Arial" charset="0"/>
              <a:sym typeface="Symbol" pitchFamily="18" charset="2"/>
            </a:endParaRPr>
          </a:p>
          <a:p>
            <a:pPr>
              <a:lnSpc>
                <a:spcPct val="150000"/>
              </a:lnSpc>
            </a:pPr>
            <a:r>
              <a:rPr lang="es-ES_tradnl" sz="1600" b="1" dirty="0" err="1" smtClean="0">
                <a:solidFill>
                  <a:srgbClr val="003399"/>
                </a:solidFill>
                <a:cs typeface="Arial" charset="0"/>
                <a:sym typeface="Symbol" pitchFamily="18" charset="2"/>
              </a:rPr>
              <a:t>High</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surface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area</a:t>
            </a:r>
            <a:r>
              <a:rPr lang="es-ES_tradnl" sz="1600" b="1" dirty="0" smtClean="0">
                <a:solidFill>
                  <a:srgbClr val="003399"/>
                </a:solidFill>
                <a:cs typeface="Arial" charset="0"/>
                <a:sym typeface="Symbol" pitchFamily="18" charset="2"/>
              </a:rPr>
              <a:t> </a:t>
            </a:r>
          </a:p>
          <a:p>
            <a:pPr>
              <a:lnSpc>
                <a:spcPct val="150000"/>
              </a:lnSpc>
            </a:pPr>
            <a:r>
              <a:rPr lang="es-ES_tradnl" sz="1600" b="1" dirty="0" err="1" smtClean="0">
                <a:solidFill>
                  <a:srgbClr val="003399"/>
                </a:solidFill>
                <a:cs typeface="Arial" charset="0"/>
                <a:sym typeface="Symbol" pitchFamily="18" charset="2"/>
              </a:rPr>
              <a:t>Tunable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surface</a:t>
            </a:r>
            <a:r>
              <a:rPr lang="es-ES_tradnl" sz="1600" b="1" dirty="0" smtClean="0">
                <a:solidFill>
                  <a:srgbClr val="003399"/>
                </a:solidFill>
                <a:cs typeface="Arial" charset="0"/>
                <a:sym typeface="Symbol" pitchFamily="18" charset="2"/>
              </a:rPr>
              <a:t> </a:t>
            </a:r>
            <a:r>
              <a:rPr lang="es-ES_tradnl" sz="1600" b="1" dirty="0" err="1" smtClean="0">
                <a:solidFill>
                  <a:srgbClr val="003399"/>
                </a:solidFill>
                <a:cs typeface="Arial" charset="0"/>
                <a:sym typeface="Symbol" pitchFamily="18" charset="2"/>
              </a:rPr>
              <a:t>properties</a:t>
            </a:r>
            <a:endParaRPr lang="es-ES_tradnl" sz="1600" b="1" dirty="0">
              <a:solidFill>
                <a:srgbClr val="003399"/>
              </a:solidFill>
              <a:cs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3563</TotalTime>
  <Words>8185</Words>
  <Application>Microsoft Office PowerPoint</Application>
  <PresentationFormat>Presentación en pantalla (4:3)</PresentationFormat>
  <Paragraphs>1349</Paragraphs>
  <Slides>57</Slides>
  <Notes>45</Notes>
  <HiddenSlides>9</HiddenSlides>
  <MMClips>0</MMClips>
  <ScaleCrop>false</ScaleCrop>
  <HeadingPairs>
    <vt:vector size="6" baseType="variant">
      <vt:variant>
        <vt:lpstr>Tema</vt:lpstr>
      </vt:variant>
      <vt:variant>
        <vt:i4>1</vt:i4>
      </vt:variant>
      <vt:variant>
        <vt:lpstr>Servidores OLE incrustados</vt:lpstr>
      </vt:variant>
      <vt:variant>
        <vt:i4>4</vt:i4>
      </vt:variant>
      <vt:variant>
        <vt:lpstr>Títulos de diapositiva</vt:lpstr>
      </vt:variant>
      <vt:variant>
        <vt:i4>57</vt:i4>
      </vt:variant>
    </vt:vector>
  </HeadingPairs>
  <TitlesOfParts>
    <vt:vector size="62" baseType="lpstr">
      <vt:lpstr>Tema de Office</vt:lpstr>
      <vt:lpstr>Document</vt:lpstr>
      <vt:lpstr>CorelDRAW</vt:lpstr>
      <vt:lpstr>Graph</vt:lpstr>
      <vt:lpstr>Gráfico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vector>
  </TitlesOfParts>
  <Company>DOMINIO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GC</dc:creator>
  <cp:lastModifiedBy>GC</cp:lastModifiedBy>
  <cp:revision>373</cp:revision>
  <dcterms:created xsi:type="dcterms:W3CDTF">2012-02-18T20:45:22Z</dcterms:created>
  <dcterms:modified xsi:type="dcterms:W3CDTF">2013-02-21T07:24:06Z</dcterms:modified>
</cp:coreProperties>
</file>